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55" r:id="rId4"/>
    <p:sldId id="357" r:id="rId5"/>
    <p:sldId id="367" r:id="rId6"/>
    <p:sldId id="358"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7/20/2016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7/20/2016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7/20/2016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7/20/2016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7/20/2016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7/20/2016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7/20/2016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7/20/2016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7/20/2016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image" Target="../media/image9.jpeg"/><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12.png"/><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0.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8.bin"/><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تحلیل قاچی فرآیند اکستروژن معکوس لوله</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جلیل رستگارزاده</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اردیبهشت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6326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52400"/>
            <a:ext cx="3676650" cy="1762125"/>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lnSpcReduction="10000"/>
          </a:bodyPr>
          <a:lstStyle/>
          <a:p>
            <a:endParaRPr lang="en-US" dirty="0" smtClean="0"/>
          </a:p>
          <a:p>
            <a:pPr algn="r" rtl="1">
              <a:lnSpc>
                <a:spcPct val="150000"/>
              </a:lnSpc>
            </a:pPr>
            <a:r>
              <a:rPr lang="fa-IR" sz="2000" b="1" dirty="0">
                <a:cs typeface="B Nazanin" panose="00000400000000000000" pitchFamily="2" charset="-78"/>
              </a:rPr>
              <a:t> </a:t>
            </a:r>
            <a:r>
              <a:rPr lang="ar-SA" sz="2800" b="1" dirty="0">
                <a:cs typeface="B Nazanin" panose="00000400000000000000" pitchFamily="2" charset="-78"/>
              </a:rPr>
              <a:t>اکستروژن فرآیندی است که طی آن یک شمش فلزی تحت فشار اعمال شده توسط سنبه، از داخل قالبی با شکل معین عبور داده شده و سطح مقطع آن کاهش می‌یابد. اکستروژن در مقایسه با دیگر روش‌های تولید که در صنعت استفاده می‌شوند، مزیت‌هایی دارد که از جمله آن‌ها می‌توان به کاهش دور ریز مواد، دقت ابعادی بالا، کاهش یا حذف کامل ماشین‌کاری، صافی سطح خوب و خواص مکانیکی بهتر محصولات نسبت به ماده اولیه به دلیل جریان دانه وکارسختی، اشاره کرد. </a:t>
            </a:r>
            <a:endParaRPr lang="en-US" sz="2800" b="1" dirty="0">
              <a:solidFill>
                <a:srgbClr val="00B050"/>
              </a:solidFill>
              <a:cs typeface="B Nazanin" panose="00000400000000000000" pitchFamily="2" charset="-78"/>
            </a:endParaRPr>
          </a:p>
          <a:p>
            <a:pPr algn="r"/>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fontScale="70000" lnSpcReduction="20000"/>
          </a:bodyPr>
          <a:lstStyle/>
          <a:p>
            <a:pPr algn="just" rtl="1">
              <a:lnSpc>
                <a:spcPct val="150000"/>
              </a:lnSpc>
            </a:pPr>
            <a:r>
              <a:rPr lang="ar-SA" sz="2800" dirty="0">
                <a:cs typeface="0 Nazanin Bold" panose="00000700000000000000" pitchFamily="2" charset="-78"/>
              </a:rPr>
              <a:t>با توجه به اینکه روش اجزاءمحدود یک ابزار قدرتمند در تحلیل و تخمین پارامتر‌های فرآیند اکستروژن می‌باشد، در این تحقیق، فرآیند اکستروژن معکوس لوله به روش اجزاءمحدود توسط نرم افزار </a:t>
            </a:r>
            <a:r>
              <a:rPr lang="en-US" sz="2800" i="1" dirty="0">
                <a:cs typeface="0 Nazanin Bold" panose="00000700000000000000" pitchFamily="2" charset="-78"/>
              </a:rPr>
              <a:t>ABAQUS</a:t>
            </a:r>
            <a:r>
              <a:rPr lang="en-US" sz="2800" dirty="0">
                <a:cs typeface="0 Nazanin Bold" panose="00000700000000000000" pitchFamily="2" charset="-78"/>
              </a:rPr>
              <a:t> </a:t>
            </a:r>
            <a:r>
              <a:rPr lang="ar-SA" sz="2800" dirty="0">
                <a:cs typeface="0 Nazanin Bold" panose="00000700000000000000" pitchFamily="2" charset="-78"/>
              </a:rPr>
              <a:t>شبیه‌سازی شده است. هدف از این کار بررسی تاثیر پارامترهای فرآیندی شامل زاویه مخروطی قالب، ضریب اصطکاک و درصد کاهش سطح، بر مشخصه‌های فرآیندی شامل تنش ایجاد شده روی قالب، تنش پسماند شمش و نیروی اکستروژن می‌باشد. نتایج حاصل به صورت  نمودارهای مختلف مورد بحث و بررسی قرار گرفته‌ و با رویکرد بهبود مقادیر مشخصه‌های فرآیندی، زوایای مخروطی بهبود یافته ارائه شده است</a:t>
            </a:r>
            <a:endParaRPr lang="en-US" sz="2800" dirty="0">
              <a:solidFill>
                <a:srgbClr val="00B050"/>
              </a:solidFill>
              <a:cs typeface="0 Nazanin Bold"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lvl="2" algn="ctr" rtl="1" fontAlgn="base"/>
            <a:r>
              <a:rPr lang="fa-IR" sz="2400" dirty="0" smtClean="0">
                <a:solidFill>
                  <a:srgbClr val="0000FF"/>
                </a:solidFill>
                <a:cs typeface="B Titr" panose="00000700000000000000" pitchFamily="2" charset="-78"/>
              </a:rPr>
              <a:t>حل عددی اکستروژن میله به روش تحلیل قاچی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کد</a:t>
            </a:r>
            <a:endParaRPr lang="en-US" sz="2800" dirty="0">
              <a:solidFill>
                <a:srgbClr val="FF0000"/>
              </a:solidFill>
              <a:cs typeface="B Titr" panose="00000700000000000000" pitchFamily="2" charset="-78"/>
            </a:endParaRPr>
          </a:p>
        </p:txBody>
      </p:sp>
      <p:pic>
        <p:nvPicPr>
          <p:cNvPr id="5" name="Picture 4" descr="D:\elmi\ارشد\پروژه پایانی\نتایج تحقیقات\عکس شبیه سازی\اکستروژن میله.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1415" y="1756989"/>
            <a:ext cx="3601170" cy="2395264"/>
          </a:xfrm>
          <a:prstGeom prst="rect">
            <a:avLst/>
          </a:prstGeom>
          <a:noFill/>
          <a:ln>
            <a:noFill/>
          </a:ln>
        </p:spPr>
      </p:pic>
      <p:graphicFrame>
        <p:nvGraphicFramePr>
          <p:cNvPr id="7" name="Object 6"/>
          <p:cNvGraphicFramePr>
            <a:graphicFrameLocks noChangeAspect="1"/>
          </p:cNvGraphicFramePr>
          <p:nvPr>
            <p:extLst>
              <p:ext uri="{D42A27DB-BD31-4B8C-83A1-F6EECF244321}">
                <p14:modId xmlns:p14="http://schemas.microsoft.com/office/powerpoint/2010/main" val="4271649591"/>
              </p:ext>
            </p:extLst>
          </p:nvPr>
        </p:nvGraphicFramePr>
        <p:xfrm>
          <a:off x="4034181" y="4205008"/>
          <a:ext cx="1295400" cy="701675"/>
        </p:xfrm>
        <a:graphic>
          <a:graphicData uri="http://schemas.openxmlformats.org/presentationml/2006/ole">
            <mc:AlternateContent xmlns:mc="http://schemas.openxmlformats.org/markup-compatibility/2006">
              <mc:Choice xmlns:v="urn:schemas-microsoft-com:vml" Requires="v">
                <p:oleObj spid="_x0000_s1046" name="Equation" r:id="rId4" imgW="799753" imgH="431613" progId="Equation.DSMT4">
                  <p:embed/>
                </p:oleObj>
              </mc:Choice>
              <mc:Fallback>
                <p:oleObj name="Equation" r:id="rId4" imgW="799753" imgH="431613"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4181" y="4205008"/>
                        <a:ext cx="129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95835757"/>
              </p:ext>
            </p:extLst>
          </p:nvPr>
        </p:nvGraphicFramePr>
        <p:xfrm>
          <a:off x="5558181" y="4302331"/>
          <a:ext cx="1106487" cy="476250"/>
        </p:xfrm>
        <a:graphic>
          <a:graphicData uri="http://schemas.openxmlformats.org/presentationml/2006/ole">
            <mc:AlternateContent xmlns:mc="http://schemas.openxmlformats.org/markup-compatibility/2006">
              <mc:Choice xmlns:v="urn:schemas-microsoft-com:vml" Requires="v">
                <p:oleObj spid="_x0000_s1047" name="Equation" r:id="rId6" imgW="533169" imgH="228501" progId="Equation.DSMT4">
                  <p:embed/>
                </p:oleObj>
              </mc:Choice>
              <mc:Fallback>
                <p:oleObj name="Equation" r:id="rId6" imgW="533169"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58181" y="4302331"/>
                        <a:ext cx="110648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60617452"/>
              </p:ext>
            </p:extLst>
          </p:nvPr>
        </p:nvGraphicFramePr>
        <p:xfrm>
          <a:off x="946861" y="5445331"/>
          <a:ext cx="2817813" cy="990600"/>
        </p:xfrm>
        <a:graphic>
          <a:graphicData uri="http://schemas.openxmlformats.org/presentationml/2006/ole">
            <mc:AlternateContent xmlns:mc="http://schemas.openxmlformats.org/markup-compatibility/2006">
              <mc:Choice xmlns:v="urn:schemas-microsoft-com:vml" Requires="v">
                <p:oleObj spid="_x0000_s1048" name="Equation" r:id="rId8" imgW="1562040" imgH="558720" progId="Equation.DSMT4">
                  <p:embed/>
                </p:oleObj>
              </mc:Choice>
              <mc:Fallback>
                <p:oleObj name="Equation" r:id="rId8" imgW="1562040" imgH="558720" progId="Equation.DSMT4">
                  <p:embed/>
                  <p:pic>
                    <p:nvPicPr>
                      <p:cNvPr id="0" name=""/>
                      <p:cNvPicPr>
                        <a:picLocks noChangeAspect="1" noChangeArrowheads="1"/>
                      </p:cNvPicPr>
                      <p:nvPr/>
                    </p:nvPicPr>
                    <p:blipFill>
                      <a:blip r:embed="rId9"/>
                      <a:srcRect/>
                      <a:stretch>
                        <a:fillRect/>
                      </a:stretch>
                    </p:blipFill>
                    <p:spPr bwMode="auto">
                      <a:xfrm>
                        <a:off x="946861" y="5445331"/>
                        <a:ext cx="28178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783986347"/>
              </p:ext>
            </p:extLst>
          </p:nvPr>
        </p:nvGraphicFramePr>
        <p:xfrm>
          <a:off x="4734636" y="5521531"/>
          <a:ext cx="1809750" cy="838200"/>
        </p:xfrm>
        <a:graphic>
          <a:graphicData uri="http://schemas.openxmlformats.org/presentationml/2006/ole">
            <mc:AlternateContent xmlns:mc="http://schemas.openxmlformats.org/markup-compatibility/2006">
              <mc:Choice xmlns:v="urn:schemas-microsoft-com:vml" Requires="v">
                <p:oleObj spid="_x0000_s1049" name="Equation" r:id="rId10" imgW="1040948" imgH="469696" progId="Equation.DSMT4">
                  <p:embed/>
                </p:oleObj>
              </mc:Choice>
              <mc:Fallback>
                <p:oleObj name="Equation" r:id="rId10" imgW="1040948" imgH="469696"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34636" y="5521531"/>
                        <a:ext cx="18097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6175920"/>
              </p:ext>
            </p:extLst>
          </p:nvPr>
        </p:nvGraphicFramePr>
        <p:xfrm>
          <a:off x="10236" y="4226131"/>
          <a:ext cx="2068361" cy="728296"/>
        </p:xfrm>
        <a:graphic>
          <a:graphicData uri="http://schemas.openxmlformats.org/presentationml/2006/ole">
            <mc:AlternateContent xmlns:mc="http://schemas.openxmlformats.org/markup-compatibility/2006">
              <mc:Choice xmlns:v="urn:schemas-microsoft-com:vml" Requires="v">
                <p:oleObj spid="_x0000_s1050" name="Equation" r:id="rId12" imgW="1358310" imgH="431613" progId="Equation.DSMT4">
                  <p:embed/>
                </p:oleObj>
              </mc:Choice>
              <mc:Fallback>
                <p:oleObj name="Equation" r:id="rId12" imgW="1358310" imgH="431613"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36" y="4226131"/>
                        <a:ext cx="2068361" cy="728296"/>
                      </a:xfrm>
                      <a:prstGeom prst="rect">
                        <a:avLst/>
                      </a:prstGeom>
                      <a:noFill/>
                    </p:spPr>
                  </p:pic>
                </p:oleObj>
              </mc:Fallback>
            </mc:AlternateContent>
          </a:graphicData>
        </a:graphic>
      </p:graphicFrame>
      <p:sp>
        <p:nvSpPr>
          <p:cNvPr id="12" name="TextBox 11"/>
          <p:cNvSpPr txBox="1"/>
          <p:nvPr/>
        </p:nvSpPr>
        <p:spPr>
          <a:xfrm>
            <a:off x="2524836" y="4399854"/>
            <a:ext cx="1154723" cy="338554"/>
          </a:xfrm>
          <a:prstGeom prst="rect">
            <a:avLst/>
          </a:prstGeom>
          <a:noFill/>
          <a:ln>
            <a:solidFill>
              <a:schemeClr val="accent1"/>
            </a:solidFill>
          </a:ln>
        </p:spPr>
        <p:txBody>
          <a:bodyPr wrap="square" rtlCol="0">
            <a:spAutoFit/>
          </a:bodyPr>
          <a:lstStyle/>
          <a:p>
            <a:pPr algn="ctr" rtl="1"/>
            <a:r>
              <a:rPr lang="fa-IR" sz="1600" dirty="0" smtClean="0">
                <a:solidFill>
                  <a:srgbClr val="00B0F0"/>
                </a:solidFill>
                <a:cs typeface="B Titr" pitchFamily="2" charset="-78"/>
              </a:rPr>
              <a:t>کار سختی</a:t>
            </a:r>
            <a:endParaRPr lang="en-US" sz="1600" dirty="0">
              <a:solidFill>
                <a:srgbClr val="00B0F0"/>
              </a:solidFill>
              <a:cs typeface="B Titr" pitchFamily="2" charset="-78"/>
            </a:endParaRPr>
          </a:p>
        </p:txBody>
      </p:sp>
      <p:sp>
        <p:nvSpPr>
          <p:cNvPr id="13" name="TextBox 12"/>
          <p:cNvSpPr txBox="1"/>
          <p:nvPr/>
        </p:nvSpPr>
        <p:spPr>
          <a:xfrm>
            <a:off x="6929781" y="4399854"/>
            <a:ext cx="1327640" cy="338554"/>
          </a:xfrm>
          <a:prstGeom prst="rect">
            <a:avLst/>
          </a:prstGeom>
          <a:noFill/>
          <a:ln>
            <a:solidFill>
              <a:schemeClr val="accent1"/>
            </a:solidFill>
          </a:ln>
        </p:spPr>
        <p:txBody>
          <a:bodyPr wrap="square" rtlCol="0">
            <a:spAutoFit/>
          </a:bodyPr>
          <a:lstStyle/>
          <a:p>
            <a:pPr algn="ctr" rtl="1"/>
            <a:r>
              <a:rPr lang="fa-IR" sz="1600" dirty="0" smtClean="0">
                <a:solidFill>
                  <a:srgbClr val="00B0F0"/>
                </a:solidFill>
                <a:cs typeface="B Titr" pitchFamily="2" charset="-78"/>
              </a:rPr>
              <a:t>اثر کار اضافی</a:t>
            </a:r>
            <a:endParaRPr lang="en-US" sz="1600" dirty="0">
              <a:solidFill>
                <a:srgbClr val="00B0F0"/>
              </a:solidFill>
              <a:cs typeface="B Titr" pitchFamily="2" charset="-78"/>
            </a:endParaRPr>
          </a:p>
        </p:txBody>
      </p:sp>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sp>
        <p:nvSpPr>
          <p:cNvPr id="5" name="Rectangle 4"/>
          <p:cNvSpPr/>
          <p:nvPr/>
        </p:nvSpPr>
        <p:spPr>
          <a:xfrm>
            <a:off x="2362200" y="1600200"/>
            <a:ext cx="4572000" cy="400110"/>
          </a:xfrm>
          <a:prstGeom prst="rect">
            <a:avLst/>
          </a:prstGeom>
        </p:spPr>
        <p:txBody>
          <a:bodyPr>
            <a:spAutoFit/>
          </a:bodyPr>
          <a:lstStyle/>
          <a:p>
            <a:pPr algn="ctr" rtl="1"/>
            <a:r>
              <a:rPr lang="ar-SA" sz="2000" dirty="0">
                <a:solidFill>
                  <a:srgbClr val="0000FF"/>
                </a:solidFill>
                <a:cs typeface="B Titr" pitchFamily="2" charset="-78"/>
              </a:rPr>
              <a:t>روش تحلیل قاچی در اکستروژن </a:t>
            </a:r>
            <a:r>
              <a:rPr lang="fa-IR" sz="2000" dirty="0">
                <a:solidFill>
                  <a:srgbClr val="0000FF"/>
                </a:solidFill>
                <a:cs typeface="B Titr" pitchFamily="2" charset="-78"/>
              </a:rPr>
              <a:t>لوله</a:t>
            </a:r>
            <a:endParaRPr lang="en-US" sz="2000" dirty="0">
              <a:solidFill>
                <a:srgbClr val="0000FF"/>
              </a:solidFill>
              <a:cs typeface="B Titr" pitchFamily="2" charset="-78"/>
            </a:endParaRPr>
          </a:p>
        </p:txBody>
      </p:sp>
      <p:pic>
        <p:nvPicPr>
          <p:cNvPr id="6" name="Picture 5" descr="D:\elmi\ارشد\پروژه پایانی\نتایج تحقیقات\عکس شبیه سازی\فرآیند اکستروژن معکوس1.png"/>
          <p:cNvPicPr/>
          <p:nvPr/>
        </p:nvPicPr>
        <p:blipFill>
          <a:blip r:embed="rId3">
            <a:extLst>
              <a:ext uri="{28A0092B-C50C-407E-A947-70E740481C1C}">
                <a14:useLocalDpi xmlns:a14="http://schemas.microsoft.com/office/drawing/2010/main" val="0"/>
              </a:ext>
            </a:extLst>
          </a:blip>
          <a:srcRect/>
          <a:stretch>
            <a:fillRect/>
          </a:stretch>
        </p:blipFill>
        <p:spPr bwMode="auto">
          <a:xfrm>
            <a:off x="4693276" y="2133600"/>
            <a:ext cx="3810000" cy="1752600"/>
          </a:xfrm>
          <a:prstGeom prst="rect">
            <a:avLst/>
          </a:prstGeom>
          <a:noFill/>
          <a:ln>
            <a:noFill/>
          </a:ln>
        </p:spPr>
      </p:pic>
      <p:graphicFrame>
        <p:nvGraphicFramePr>
          <p:cNvPr id="7" name="Object 6"/>
          <p:cNvGraphicFramePr>
            <a:graphicFrameLocks noChangeAspect="1"/>
          </p:cNvGraphicFramePr>
          <p:nvPr>
            <p:extLst>
              <p:ext uri="{D42A27DB-BD31-4B8C-83A1-F6EECF244321}">
                <p14:modId xmlns:p14="http://schemas.microsoft.com/office/powerpoint/2010/main" val="247313372"/>
              </p:ext>
            </p:extLst>
          </p:nvPr>
        </p:nvGraphicFramePr>
        <p:xfrm>
          <a:off x="970879" y="1680874"/>
          <a:ext cx="1952625" cy="2424401"/>
        </p:xfrm>
        <a:graphic>
          <a:graphicData uri="http://schemas.openxmlformats.org/presentationml/2006/ole">
            <mc:AlternateContent xmlns:mc="http://schemas.openxmlformats.org/markup-compatibility/2006">
              <mc:Choice xmlns:v="urn:schemas-microsoft-com:vml" Requires="v">
                <p:oleObj spid="_x0000_s2058" name="Visio" r:id="rId4" imgW="1318391" imgH="1642006" progId="Visio.Drawing.11">
                  <p:embed/>
                </p:oleObj>
              </mc:Choice>
              <mc:Fallback>
                <p:oleObj name="Visio" r:id="rId4" imgW="1318391" imgH="164200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0879" y="1680874"/>
                        <a:ext cx="1952625" cy="2424401"/>
                      </a:xfrm>
                      <a:prstGeom prst="rect">
                        <a:avLst/>
                      </a:prstGeom>
                      <a:noFill/>
                    </p:spPr>
                  </p:pic>
                </p:oleObj>
              </mc:Fallback>
            </mc:AlternateContent>
          </a:graphicData>
        </a:graphic>
      </p:graphicFrame>
      <p:pic>
        <p:nvPicPr>
          <p:cNvPr id="8" name="Picture 14" descr="D:\elmi\ارشد\پروژه پایانی\نتایج تحقیقات\عکس شبیه سازی\اصطکاک برشی.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3504" y="4953000"/>
            <a:ext cx="3048000" cy="165652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ct 8"/>
          <p:cNvGraphicFramePr>
            <a:graphicFrameLocks noChangeAspect="1"/>
          </p:cNvGraphicFramePr>
          <p:nvPr>
            <p:extLst>
              <p:ext uri="{D42A27DB-BD31-4B8C-83A1-F6EECF244321}">
                <p14:modId xmlns:p14="http://schemas.microsoft.com/office/powerpoint/2010/main" val="1128705505"/>
              </p:ext>
            </p:extLst>
          </p:nvPr>
        </p:nvGraphicFramePr>
        <p:xfrm>
          <a:off x="2362200" y="4191000"/>
          <a:ext cx="1707459" cy="590550"/>
        </p:xfrm>
        <a:graphic>
          <a:graphicData uri="http://schemas.openxmlformats.org/presentationml/2006/ole">
            <mc:AlternateContent xmlns:mc="http://schemas.openxmlformats.org/markup-compatibility/2006">
              <mc:Choice xmlns:v="urn:schemas-microsoft-com:vml" Requires="v">
                <p:oleObj spid="_x0000_s2059" name="Equation" r:id="rId7" imgW="1079500" imgH="368300" progId="Equation.DSMT4">
                  <p:embed/>
                </p:oleObj>
              </mc:Choice>
              <mc:Fallback>
                <p:oleObj name="Equation" r:id="rId7" imgW="10795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4191000"/>
                        <a:ext cx="1707459" cy="590550"/>
                      </a:xfrm>
                      <a:prstGeom prst="rect">
                        <a:avLst/>
                      </a:prstGeom>
                      <a:noFill/>
                    </p:spPr>
                  </p:pic>
                </p:oleObj>
              </mc:Fallback>
            </mc:AlternateContent>
          </a:graphicData>
        </a:graphic>
      </p:graphicFrame>
      <p:sp>
        <p:nvSpPr>
          <p:cNvPr id="10" name="TextBox 9"/>
          <p:cNvSpPr txBox="1"/>
          <p:nvPr/>
        </p:nvSpPr>
        <p:spPr>
          <a:xfrm>
            <a:off x="4470042" y="4383110"/>
            <a:ext cx="1690542" cy="323165"/>
          </a:xfrm>
          <a:prstGeom prst="rect">
            <a:avLst/>
          </a:prstGeom>
          <a:ln/>
        </p:spPr>
        <p:style>
          <a:lnRef idx="3">
            <a:schemeClr val="lt1"/>
          </a:lnRef>
          <a:fillRef idx="1">
            <a:schemeClr val="accent5"/>
          </a:fillRef>
          <a:effectRef idx="1">
            <a:schemeClr val="accent5"/>
          </a:effectRef>
          <a:fontRef idx="minor">
            <a:schemeClr val="lt1"/>
          </a:fontRef>
        </p:style>
        <p:txBody>
          <a:bodyPr wrap="square" rtlCol="0">
            <a:spAutoFit/>
          </a:bodyPr>
          <a:lstStyle/>
          <a:p>
            <a:pPr algn="ctr" rtl="1"/>
            <a:r>
              <a:rPr lang="fa-IR" sz="1500" dirty="0" smtClean="0">
                <a:cs typeface="B Titr" pitchFamily="2" charset="-78"/>
              </a:rPr>
              <a:t>اصطکاک برشی</a:t>
            </a:r>
            <a:endParaRPr lang="en-US" sz="1500" dirty="0">
              <a:cs typeface="B Titr" pitchFamily="2" charset="-78"/>
            </a:endParaRPr>
          </a:p>
        </p:txBody>
      </p:sp>
    </p:spTree>
    <p:extLst>
      <p:ext uri="{BB962C8B-B14F-4D97-AF65-F5344CB8AC3E}">
        <p14:creationId xmlns:p14="http://schemas.microsoft.com/office/powerpoint/2010/main" val="1276836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ar-SA" sz="2400" b="1" dirty="0" smtClean="0">
                <a:solidFill>
                  <a:srgbClr val="0000FF"/>
                </a:solidFill>
                <a:cs typeface="B Titr" panose="00000700000000000000" pitchFamily="2" charset="-78"/>
              </a:rPr>
              <a:t>اعمال </a:t>
            </a:r>
            <a:r>
              <a:rPr lang="ar-SA" sz="2400" b="1" dirty="0">
                <a:solidFill>
                  <a:srgbClr val="0000FF"/>
                </a:solidFill>
                <a:cs typeface="B Titr" panose="00000700000000000000" pitchFamily="2" charset="-78"/>
              </a:rPr>
              <a:t>اثر کاراضافی در روابط تحلیل قاچی اکستروژن میله</a:t>
            </a:r>
            <a:endParaRPr lang="en-US" sz="2400" b="1" dirty="0">
              <a:solidFill>
                <a:srgbClr val="0000FF"/>
              </a:solidFill>
              <a:cs typeface="B Titr" panose="00000700000000000000" pitchFamily="2" charset="-78"/>
            </a:endParaRPr>
          </a:p>
          <a:p>
            <a:pPr lvl="0" algn="ctr" rtl="1"/>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6" name="Picture 5" descr="fig05"/>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438400" y="2209800"/>
            <a:ext cx="4724400" cy="2133600"/>
          </a:xfrm>
          <a:prstGeom prst="rect">
            <a:avLst/>
          </a:prstGeom>
          <a:noFill/>
          <a:ln>
            <a:noFill/>
          </a:ln>
        </p:spPr>
      </p:pic>
      <p:sp>
        <p:nvSpPr>
          <p:cNvPr id="15" name="Rectangle 11"/>
          <p:cNvSpPr>
            <a:spLocks noChangeArrowheads="1"/>
          </p:cNvSpPr>
          <p:nvPr/>
        </p:nvSpPr>
        <p:spPr bwMode="auto">
          <a:xfrm>
            <a:off x="1676400" y="4699095"/>
            <a:ext cx="112541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3653168833"/>
              </p:ext>
            </p:extLst>
          </p:nvPr>
        </p:nvGraphicFramePr>
        <p:xfrm>
          <a:off x="1676400" y="4699096"/>
          <a:ext cx="1663983" cy="711104"/>
        </p:xfrm>
        <a:graphic>
          <a:graphicData uri="http://schemas.openxmlformats.org/presentationml/2006/ole">
            <mc:AlternateContent xmlns:mc="http://schemas.openxmlformats.org/markup-compatibility/2006">
              <mc:Choice xmlns:v="urn:schemas-microsoft-com:vml" Requires="v">
                <p:oleObj spid="_x0000_s3085" r:id="rId5" imgW="1104900" imgH="457200" progId="Equation.DSMT4">
                  <p:embed/>
                </p:oleObj>
              </mc:Choice>
              <mc:Fallback>
                <p:oleObj r:id="rId5" imgW="1104900" imgH="4572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4699096"/>
                        <a:ext cx="1663983" cy="711104"/>
                      </a:xfrm>
                      <a:prstGeom prst="rect">
                        <a:avLst/>
                      </a:prstGeom>
                      <a:noFill/>
                    </p:spPr>
                  </p:pic>
                </p:oleObj>
              </mc:Fallback>
            </mc:AlternateContent>
          </a:graphicData>
        </a:graphic>
      </p:graphicFrame>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آشنایی با روش تحلیل قاچی</a:t>
            </a:r>
          </a:p>
          <a:p>
            <a:pPr marL="109728" indent="0" algn="r" rtl="1">
              <a:lnSpc>
                <a:spcPct val="150000"/>
              </a:lnSpc>
              <a:buNone/>
            </a:pPr>
            <a:r>
              <a:rPr lang="fa-IR" sz="2400" b="1" dirty="0" smtClean="0">
                <a:cs typeface="B Titr" panose="00000700000000000000" pitchFamily="2" charset="-78"/>
              </a:rPr>
              <a:t>2- نحوه ی استفاده از این روش برای تحلیل لوله</a:t>
            </a:r>
          </a:p>
          <a:p>
            <a:pPr marL="109728" indent="0" algn="r" rtl="1">
              <a:lnSpc>
                <a:spcPct val="150000"/>
              </a:lnSpc>
              <a:buNone/>
            </a:pPr>
            <a:r>
              <a:rPr lang="fa-IR" sz="2400" b="1" dirty="0" smtClean="0">
                <a:cs typeface="B Titr" panose="00000700000000000000" pitchFamily="2" charset="-78"/>
              </a:rPr>
              <a:t>3- اعمال اثر کار اضافی به روابط تحلیل قاچی</a:t>
            </a:r>
          </a:p>
          <a:p>
            <a:pPr marL="109728" indent="0" algn="r" rtl="1">
              <a:lnSpc>
                <a:spcPct val="150000"/>
              </a:lnSpc>
              <a:buNone/>
            </a:pPr>
            <a:r>
              <a:rPr lang="fa-IR" sz="2400" b="1" dirty="0" smtClean="0">
                <a:cs typeface="B Titr" panose="00000700000000000000" pitchFamily="2" charset="-78"/>
              </a:rPr>
              <a:t>4- بررسی پروفیل بهبود یافته قالب در اکستروژن معکوس لوله</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آ</a:t>
            </a:r>
            <a:r>
              <a:rPr lang="fa-IR" sz="2400" b="1" dirty="0" smtClean="0">
                <a:latin typeface="Times New Roman" panose="02020603050405020304" pitchFamily="18" charset="0"/>
                <a:cs typeface="B Titr" panose="00000700000000000000" pitchFamily="2" charset="-78"/>
              </a:rPr>
              <a:t>شنایی با فرآیند اکستروژن</a:t>
            </a:r>
          </a:p>
          <a:p>
            <a:pPr algn="r" rtl="1">
              <a:lnSpc>
                <a:spcPct val="200000"/>
              </a:lnSpc>
            </a:pPr>
            <a:r>
              <a:rPr lang="fa-IR" sz="2400" b="1" dirty="0" smtClean="0">
                <a:latin typeface="Times New Roman" panose="02020603050405020304" pitchFamily="18" charset="0"/>
                <a:cs typeface="B Titr" panose="00000700000000000000" pitchFamily="2" charset="-78"/>
              </a:rPr>
              <a:t>آشنایی با روش تحلیل قاچی</a:t>
            </a:r>
          </a:p>
          <a:p>
            <a:pPr algn="r" rtl="1">
              <a:lnSpc>
                <a:spcPct val="200000"/>
              </a:lnSpc>
            </a:pPr>
            <a:r>
              <a:rPr lang="fa-IR" sz="2400" b="1" dirty="0" smtClean="0">
                <a:latin typeface="Times New Roman" panose="02020603050405020304" pitchFamily="18" charset="0"/>
                <a:cs typeface="B Titr" panose="00000700000000000000" pitchFamily="2" charset="-78"/>
              </a:rPr>
              <a:t>آشنایی با اثر کار اضافی</a:t>
            </a:r>
          </a:p>
          <a:p>
            <a:pPr algn="r" rtl="1">
              <a:lnSpc>
                <a:spcPct val="200000"/>
              </a:lnSpc>
            </a:pPr>
            <a:r>
              <a:rPr lang="fa-IR" sz="2400" b="1" dirty="0" smtClean="0">
                <a:latin typeface="Times New Roman" panose="02020603050405020304" pitchFamily="18" charset="0"/>
                <a:cs typeface="B Titr" panose="00000700000000000000" pitchFamily="2" charset="-78"/>
              </a:rPr>
              <a:t>آشنایی با کد نویسی متلب</a:t>
            </a:r>
          </a:p>
          <a:p>
            <a:pPr algn="r" rtl="1">
              <a:lnSpc>
                <a:spcPct val="200000"/>
              </a:lnSpc>
            </a:pPr>
            <a:r>
              <a:rPr lang="fa-IR" sz="2400" b="1" dirty="0" smtClean="0">
                <a:latin typeface="Times New Roman" panose="02020603050405020304" pitchFamily="18" charset="0"/>
                <a:cs typeface="B Titr" panose="00000700000000000000" pitchFamily="2" charset="-78"/>
              </a:rPr>
              <a:t>آشنایی با روش های رانگ کوتا</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4839</TotalTime>
  <Words>298</Words>
  <Application>Microsoft Office PowerPoint</Application>
  <PresentationFormat>On-screen Show (4:3)</PresentationFormat>
  <Paragraphs>25</Paragraphs>
  <Slides>8</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8</vt:i4>
      </vt:variant>
    </vt:vector>
  </HeadingPairs>
  <TitlesOfParts>
    <vt:vector size="21" baseType="lpstr">
      <vt:lpstr>0 Nazanin Bold</vt:lpstr>
      <vt:lpstr>B Nazanin</vt:lpstr>
      <vt:lpstr>B Titr</vt:lpstr>
      <vt:lpstr>Calibri</vt:lpstr>
      <vt:lpstr>Lucida Sans Unicode</vt:lpstr>
      <vt:lpstr>Times New Roman</vt:lpstr>
      <vt:lpstr>Verdana</vt:lpstr>
      <vt:lpstr>Wingdings 2</vt:lpstr>
      <vt:lpstr>Wingdings 3</vt:lpstr>
      <vt:lpstr>Concourse</vt:lpstr>
      <vt:lpstr>Equation</vt:lpstr>
      <vt:lpstr>Visio</vt:lpstr>
      <vt:lpstr>Equation.DSMT4</vt:lpstr>
      <vt:lpstr>            تحلیل قاچی فرآیند اکستروژن معکوس لوله  جلیل رستگارزاده اردیبهشت 95     </vt:lpstr>
      <vt:lpstr> </vt:lpstr>
      <vt:lpstr>PowerPoint Presentation</vt:lpstr>
      <vt:lpstr>توانمندیهای کد</vt:lpstr>
      <vt:lpstr>توانمندیهای کُد</vt:lpstr>
      <vt:lpstr>توانمندیهای کُد</vt:lpstr>
      <vt:lpstr>آنچه در این شبیه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199</cp:revision>
  <dcterms:created xsi:type="dcterms:W3CDTF">2006-08-16T00:00:00Z</dcterms:created>
  <dcterms:modified xsi:type="dcterms:W3CDTF">2016-07-20T08:38:55Z</dcterms:modified>
</cp:coreProperties>
</file>