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0"/>
  </p:notesMasterIdLst>
  <p:sldIdLst>
    <p:sldId id="366" r:id="rId2"/>
    <p:sldId id="369" r:id="rId3"/>
    <p:sldId id="356" r:id="rId4"/>
    <p:sldId id="368" r:id="rId5"/>
    <p:sldId id="370" r:id="rId6"/>
    <p:sldId id="358" r:id="rId7"/>
    <p:sldId id="362" r:id="rId8"/>
    <p:sldId id="3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CC3300"/>
    <a:srgbClr val="000066"/>
    <a:srgbClr val="FF66FF"/>
    <a:srgbClr val="800000"/>
    <a:srgbClr val="0033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96DED5-7101-45CB-BD67-62077EC6FEBB}" type="datetimeFigureOut">
              <a:rPr lang="en-US" smtClean="0"/>
              <a:pPr/>
              <a:t>11/11/2015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D4F81-D434-45E6-BB2C-53C672FCA6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731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9F2828-A262-4019-9E8C-C387D0E754F1}" type="datetime1">
              <a:rPr lang="en-US" smtClean="0"/>
              <a:pPr/>
              <a:t>11/11/2015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A20C4D-0180-40D2-A856-4ABE5A1A069E}" type="datetime1">
              <a:rPr lang="en-US" smtClean="0"/>
              <a:pPr/>
              <a:t>11/11/2015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1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E2B8DA-E986-49A0-9432-B1D2119FAF59}" type="datetime1">
              <a:rPr lang="en-US" smtClean="0"/>
              <a:pPr/>
              <a:t>11/11/2015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30C608-5F6B-4B63-877E-475840BA68C2}" type="datetime1">
              <a:rPr lang="en-US" smtClean="0"/>
              <a:pPr/>
              <a:t>11/11/2015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88679F-5204-42F1-94E5-7F35567538DB}" type="datetime1">
              <a:rPr lang="en-US" smtClean="0"/>
              <a:pPr/>
              <a:t>11/11/2015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084C4D-0FBA-4EA7-840D-D98AE8E20134}" type="datetime1">
              <a:rPr lang="en-US" smtClean="0"/>
              <a:pPr/>
              <a:t>11/11/2015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8F6381-DD72-4ACD-886C-E080E4E4AD4F}" type="datetime1">
              <a:rPr lang="en-US" smtClean="0"/>
              <a:pPr/>
              <a:t>11/11/2015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09902C-ABFA-4ACC-87B3-54E6B0DABEEE}" type="datetime1">
              <a:rPr lang="en-US" smtClean="0"/>
              <a:pPr/>
              <a:t>11/11/2015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7514FA-93E7-482C-BBFB-C57F051F7D55}" type="datetime1">
              <a:rPr lang="en-US" smtClean="0"/>
              <a:pPr/>
              <a:t>11/11/2015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CA29ED0-9E00-4234-B909-B4C6398DC9B8}" type="datetime1">
              <a:rPr lang="en-US" smtClean="0"/>
              <a:pPr/>
              <a:t>11/11/2015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DDA143-6F93-4B61-AAB2-2B7F4200FF92}" type="datetime1">
              <a:rPr lang="en-US" smtClean="0"/>
              <a:pPr/>
              <a:t>11/11/2015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6407945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9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58E5582-F76C-4628-A6AF-58AD8FC97BDD}" type="datetime1">
              <a:rPr lang="en-US" smtClean="0"/>
              <a:pPr/>
              <a:t>11/11/2015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6407945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5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الگوریتم اجتماع ذرات نیچینگ ممتیک</a:t>
            </a:r>
            <a:r>
              <a:rPr lang="en-US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sz="3600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sz="3600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sz="3600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  <a:t>جلیل رستگارزاده</a:t>
            </a:r>
            <a:b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</a:br>
            <a: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  <a:t>خرداد 95</a:t>
            </a:r>
            <a:b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01515"/>
            <a:ext cx="13589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628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r" rtl="1">
              <a:lnSpc>
                <a:spcPct val="160000"/>
              </a:lnSpc>
            </a:pPr>
            <a:r>
              <a:rPr lang="fa-IR" dirty="0" smtClean="0">
                <a:cs typeface="B Nazanin" panose="00000400000000000000" pitchFamily="2" charset="-78"/>
              </a:rPr>
              <a:t>در این مستند روش بهینه سازی اجتماع ذرات نیچینگ ممتیک توضیح داده شده است. که قدرت بالایی در پیدا کردن </a:t>
            </a:r>
            <a:r>
              <a:rPr lang="fa-IR" dirty="0">
                <a:cs typeface="B Nazanin" panose="00000400000000000000" pitchFamily="2" charset="-78"/>
              </a:rPr>
              <a:t>مینیم اصلی از میان مینیم‌های محلی دارا می باشد.</a:t>
            </a:r>
            <a:r>
              <a:rPr lang="fa-IR" dirty="0" smtClean="0">
                <a:cs typeface="B Nazanin" panose="00000400000000000000" pitchFamily="2" charset="-78"/>
              </a:rPr>
              <a:t> </a:t>
            </a:r>
          </a:p>
          <a:p>
            <a:pPr algn="ctr" rtl="1">
              <a:lnSpc>
                <a:spcPct val="160000"/>
              </a:lnSpc>
            </a:pPr>
            <a:r>
              <a:rPr lang="fa-IR" dirty="0" smtClean="0">
                <a:cs typeface="B Nazanin" panose="00000400000000000000" pitchFamily="2" charset="-78"/>
              </a:rPr>
              <a:t>روش </a:t>
            </a:r>
            <a:r>
              <a:rPr lang="fa-IR" dirty="0">
                <a:cs typeface="B Nazanin" panose="00000400000000000000" pitchFamily="2" charset="-78"/>
              </a:rPr>
              <a:t>ممتیک به­دلیل از دست دادن تنوع جمعیت، مستعـد گیر افتادن در بهینه محلی است. الگوریتم اجتمـاع ذرات نیچینـگی بـرای حفظ تنوع جمعیت گسترش پیدا کرد و به الگوریتم اجتماع ذرات، اجـازه بررسی قله‌های زیادی را به­صورت موازی می­داد. یک نیچ می­تواند به­عنوان یک زیرفضا، نمایش داده شود. گونه‌های یک همسایگی می­توانند بین خودشان یک الگوریتم اجتماع ذرات دیگر تشکیل دهند و بدون ارتباط با دیگر اعضای همسایگی‌ها به جستجوی جواب بهتر بین خودشان بپردازند و در نهایت بهترین جواب در همسایگی‌ها با هم مقایسه می </a:t>
            </a:r>
            <a:r>
              <a:rPr lang="fa-IR" dirty="0" smtClean="0">
                <a:cs typeface="B Nazanin" panose="00000400000000000000" pitchFamily="2" charset="-78"/>
              </a:rPr>
              <a:t>شود. 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32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9225" y="1476566"/>
            <a:ext cx="8229600" cy="4525963"/>
          </a:xfrm>
        </p:spPr>
        <p:txBody>
          <a:bodyPr>
            <a:normAutofit/>
          </a:bodyPr>
          <a:lstStyle/>
          <a:p>
            <a:pPr algn="ct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نمونه ای از یک تابع با مینیمم های محلی که اکثر الگوریتم ها توانایی پیدا کردن مینیمم اصلی را ندارند.</a:t>
            </a:r>
            <a:endParaRPr lang="en-US" sz="24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104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91" r="8089" b="2791"/>
          <a:stretch>
            <a:fillRect/>
          </a:stretch>
        </p:blipFill>
        <p:spPr bwMode="auto">
          <a:xfrm>
            <a:off x="2819400" y="2890128"/>
            <a:ext cx="3733800" cy="3112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150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2465769"/>
              </p:ext>
            </p:extLst>
          </p:nvPr>
        </p:nvGraphicFramePr>
        <p:xfrm>
          <a:off x="3581400" y="2573900"/>
          <a:ext cx="2971800" cy="770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3" imgW="2159000" imgH="660400" progId="Equation.DSMT4">
                  <p:embed/>
                </p:oleObj>
              </mc:Choice>
              <mc:Fallback>
                <p:oleObj name="Equation" r:id="rId3" imgW="2159000" imgH="660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2573900"/>
                        <a:ext cx="2971800" cy="77019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2052" name="Picture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737896"/>
            <a:ext cx="4534815" cy="2925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5356405" y="1920841"/>
            <a:ext cx="32004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تابع راستریگین در فضای </a:t>
            </a:r>
            <a:r>
              <a:rPr lang="fa-IR" dirty="0" smtClean="0">
                <a:cs typeface="B Nazanin" panose="00000400000000000000" pitchFamily="2" charset="-78"/>
              </a:rPr>
              <a:t>دوبعدی</a:t>
            </a:r>
            <a:endParaRPr lang="fa-IR" dirty="0">
              <a:cs typeface="B Nazanin" panose="00000400000000000000" pitchFamily="2" charset="-78"/>
            </a:endParaRPr>
          </a:p>
        </p:txBody>
      </p:sp>
      <p:sp>
        <p:nvSpPr>
          <p:cNvPr id="24" name="Rectangle 12"/>
          <p:cNvSpPr>
            <a:spLocks noChangeArrowheads="1"/>
          </p:cNvSpPr>
          <p:nvPr/>
        </p:nvSpPr>
        <p:spPr bwMode="auto">
          <a:xfrm>
            <a:off x="1142999" y="1285773"/>
            <a:ext cx="9863191" cy="863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a-I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Rectangle 22"/>
              <p:cNvSpPr/>
              <p:nvPr/>
            </p:nvSpPr>
            <p:spPr>
              <a:xfrm>
                <a:off x="2010645" y="1964950"/>
                <a:ext cx="215090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fa-I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a-IR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fa-IR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fa-IR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fa-IR" i="0">
                              <a:latin typeface="Cambria Math" panose="02040503050406030204" pitchFamily="18" charset="0"/>
                            </a:rPr>
                            <m:t>∈(−</m:t>
                          </m:r>
                          <m:r>
                            <a:rPr lang="fa-IR" i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fa-IR" i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fa-IR" i="0">
                              <a:latin typeface="Cambria Math" panose="02040503050406030204" pitchFamily="18" charset="0"/>
                            </a:rPr>
                            <m:t>12</m:t>
                          </m:r>
                          <m:r>
                            <a:rPr lang="fa-IR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fa-IR" i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fa-IR" i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fa-IR" i="0">
                              <a:latin typeface="Cambria Math" panose="02040503050406030204" pitchFamily="18" charset="0"/>
                            </a:rPr>
                            <m:t>12</m:t>
                          </m:r>
                        </m:e>
                      </m:d>
                    </m:oMath>
                  </m:oMathPara>
                </a14:m>
                <a:endParaRPr lang="fa-IR" dirty="0"/>
              </a:p>
            </p:txBody>
          </p:sp>
        </mc:Choice>
        <mc:Fallback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0645" y="1964950"/>
                <a:ext cx="2150909" cy="369332"/>
              </a:xfrm>
              <a:prstGeom prst="rect">
                <a:avLst/>
              </a:prstGeom>
              <a:blipFill rotWithShape="0">
                <a:blip r:embed="rId6"/>
                <a:stretch>
                  <a:fillRect t="-118033" r="-22946" b="-1852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1280159" y="1306615"/>
            <a:ext cx="739140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تابع راستریکین نمونه دیگری از توابع با مینیم های محلی زیاد</a:t>
            </a:r>
            <a:endParaRPr lang="fa-IR" sz="24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205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517544"/>
              </p:ext>
            </p:extLst>
          </p:nvPr>
        </p:nvGraphicFramePr>
        <p:xfrm>
          <a:off x="1905000" y="2514600"/>
          <a:ext cx="5372670" cy="2648585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890362"/>
                <a:gridCol w="1127112"/>
                <a:gridCol w="1612237"/>
                <a:gridCol w="1742959"/>
              </a:tblGrid>
              <a:tr h="514985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</a:rPr>
                        <a:t>تعداد ابعاد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</a:rPr>
                        <a:t>تعداد ذرات 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</a:rPr>
                        <a:t>بهترین ذره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</a:rPr>
                        <a:t>مقدار  تابع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3622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</a:rPr>
                        <a:t>2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</a:rPr>
                        <a:t>2000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</a:rPr>
                        <a:t>000019083/0</a:t>
                      </a:r>
                      <a:endParaRPr lang="en-US" sz="2000">
                        <a:effectLst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</a:rPr>
                        <a:t>0012868464/0-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dirty="0" smtClean="0">
                          <a:effectLst/>
                        </a:rPr>
                        <a:t>0003286025/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51155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</a:rPr>
                        <a:t>3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</a:rPr>
                        <a:t>2000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</a:rPr>
                        <a:t>1157136976/0-</a:t>
                      </a:r>
                      <a:endParaRPr lang="en-US" sz="2000" dirty="0">
                        <a:effectLst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</a:rPr>
                        <a:t>1529030134/0-</a:t>
                      </a:r>
                      <a:endParaRPr lang="en-US" sz="2000" dirty="0">
                        <a:effectLst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</a:rPr>
                        <a:t>5735570546/0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dirty="0" smtClean="0">
                          <a:effectLst/>
                        </a:rPr>
                        <a:t>000072559194/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8801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</a:rPr>
                        <a:t>4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</a:rPr>
                        <a:t>2000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</a:rPr>
                        <a:t>0006109208395/0</a:t>
                      </a:r>
                      <a:endParaRPr lang="en-US" sz="2000" dirty="0">
                        <a:effectLst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</a:rPr>
                        <a:t>0004074172007/0</a:t>
                      </a:r>
                      <a:endParaRPr lang="en-US" sz="2000" dirty="0">
                        <a:effectLst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</a:rPr>
                        <a:t>0007917740184/0-</a:t>
                      </a:r>
                      <a:endParaRPr lang="en-US" sz="2000" dirty="0">
                        <a:effectLst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</a:rPr>
                        <a:t>0005001048957/0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</a:rPr>
                        <a:t>0002809672</a:t>
                      </a:r>
                      <a:r>
                        <a:rPr lang="fa-IR" sz="1400" dirty="0" smtClean="0">
                          <a:effectLst/>
                        </a:rPr>
                        <a:t>/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429000" y="304800"/>
            <a:ext cx="2743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3200" dirty="0">
                <a:solidFill>
                  <a:srgbClr val="FF0000"/>
                </a:solidFill>
                <a:cs typeface="B Titr" panose="00000700000000000000" pitchFamily="2" charset="-78"/>
              </a:rPr>
              <a:t>توانمندیهای کُد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165404" y="1103629"/>
            <a:ext cx="739140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نتایج بهینه یابی تابع راستریگین با استفاده از الگوریتم نوشته شده</a:t>
            </a:r>
          </a:p>
        </p:txBody>
      </p:sp>
    </p:spTree>
    <p:extLst>
      <p:ext uri="{BB962C8B-B14F-4D97-AF65-F5344CB8AC3E}">
        <p14:creationId xmlns:p14="http://schemas.microsoft.com/office/powerpoint/2010/main" val="365189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ctr" rtl="1"/>
            <a:r>
              <a:rPr lang="fa-IR" sz="2400" b="1" dirty="0" smtClean="0">
                <a:solidFill>
                  <a:srgbClr val="0000FF"/>
                </a:solidFill>
                <a:cs typeface="B Titr" panose="00000700000000000000" pitchFamily="2" charset="-78"/>
              </a:rPr>
              <a:t>روند نمای حل </a:t>
            </a:r>
            <a:r>
              <a:rPr lang="fa-IR" sz="2400" b="1" dirty="0" smtClean="0">
                <a:solidFill>
                  <a:srgbClr val="0000FF"/>
                </a:solidFill>
                <a:cs typeface="B Titr" panose="00000700000000000000" pitchFamily="2" charset="-78"/>
              </a:rPr>
              <a:t>مساله با استفاده از الگوریتم نیچینگ ممتیک</a:t>
            </a:r>
            <a:endParaRPr lang="fa-IR" sz="2400" b="1" dirty="0" smtClean="0">
              <a:solidFill>
                <a:srgbClr val="0000FF"/>
              </a:solidFill>
              <a:cs typeface="B Titr" panose="00000700000000000000" pitchFamily="2" charset="-78"/>
            </a:endParaRPr>
          </a:p>
          <a:p>
            <a:pPr lvl="0" algn="ctr" rtl="1"/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/>
          </a:p>
        </p:txBody>
      </p:sp>
      <p:sp>
        <p:nvSpPr>
          <p:cNvPr id="4098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a-IR"/>
          </a:p>
        </p:txBody>
      </p:sp>
      <p:pic>
        <p:nvPicPr>
          <p:cNvPr id="4100" name="Diagram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209800"/>
            <a:ext cx="32004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9" name="Rectangle 6"/>
          <p:cNvSpPr>
            <a:spLocks noChangeArrowheads="1"/>
          </p:cNvSpPr>
          <p:nvPr/>
        </p:nvSpPr>
        <p:spPr bwMode="auto">
          <a:xfrm>
            <a:off x="0" y="2505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4799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6720" y="1752600"/>
            <a:ext cx="8229600" cy="4711892"/>
          </a:xfrm>
        </p:spPr>
        <p:txBody>
          <a:bodyPr>
            <a:noAutofit/>
          </a:bodyPr>
          <a:lstStyle/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1- معرفی الگوریتم اجتماع ذرات </a:t>
            </a:r>
            <a:r>
              <a:rPr lang="en-US" sz="2400" b="1" dirty="0" err="1" smtClean="0">
                <a:cs typeface="B Titr" panose="00000700000000000000" pitchFamily="2" charset="-78"/>
              </a:rPr>
              <a:t>pso</a:t>
            </a:r>
            <a:endParaRPr lang="en-US" sz="2400" b="1" dirty="0" smtClean="0">
              <a:cs typeface="B Titr" panose="00000700000000000000" pitchFamily="2" charset="-78"/>
            </a:endParaRP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2-معرفی روشهای پیدا کردن همسایگی در فضای جستجو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3-معرفی نحوه جستجوی محلی و روش گام تصادفی</a:t>
            </a:r>
          </a:p>
          <a:p>
            <a:pPr marL="109728" indent="0" algn="r" rtl="1">
              <a:lnSpc>
                <a:spcPct val="150000"/>
              </a:lnSpc>
              <a:buNone/>
            </a:pPr>
            <a:endParaRPr lang="fa-IR" sz="2400" b="1" dirty="0" smtClean="0">
              <a:cs typeface="B Titr" panose="00000700000000000000" pitchFamily="2" charset="-78"/>
            </a:endParaRPr>
          </a:p>
          <a:p>
            <a:pPr marL="109728" indent="0" algn="r" rtl="1">
              <a:lnSpc>
                <a:spcPct val="150000"/>
              </a:lnSpc>
              <a:buNone/>
            </a:pPr>
            <a:endParaRPr lang="fa-IR" sz="2400" b="1" dirty="0" smtClean="0"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pPr algn="ctr" rtl="1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آنچه در این کد خواهید آموخت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4332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200000"/>
              </a:lnSpc>
            </a:pP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1- 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آشنایی اولیه با الگوریتم های بهینه یابی  و الگوریتم </a:t>
            </a:r>
            <a:r>
              <a:rPr lang="en-US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pso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.</a:t>
            </a:r>
            <a:endParaRPr lang="fa-IR" sz="2400" b="1" dirty="0"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marL="109728" indent="0" algn="r" rtl="1">
              <a:lnSpc>
                <a:spcPct val="200000"/>
              </a:lnSpc>
              <a:buNone/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2- آشنایی به زبان متلب</a:t>
            </a:r>
            <a:endParaRPr lang="fa-IR" sz="2400" b="1" dirty="0" smtClean="0">
              <a:solidFill>
                <a:srgbClr val="0000FF"/>
              </a:solidFill>
              <a:latin typeface="Times New Roman" panose="02020603050405020304" pitchFamily="18" charset="0"/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نکات و الزامات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8624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4303</TotalTime>
  <Words>268</Words>
  <Application>Microsoft Office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20" baseType="lpstr">
      <vt:lpstr>Arial</vt:lpstr>
      <vt:lpstr>B Nazanin</vt:lpstr>
      <vt:lpstr>B Titr</vt:lpstr>
      <vt:lpstr>Calibri</vt:lpstr>
      <vt:lpstr>Cambria Math</vt:lpstr>
      <vt:lpstr>Lucida Sans Unicode</vt:lpstr>
      <vt:lpstr>Times New Roman</vt:lpstr>
      <vt:lpstr>Verdana</vt:lpstr>
      <vt:lpstr>Wingdings 2</vt:lpstr>
      <vt:lpstr>Wingdings 3</vt:lpstr>
      <vt:lpstr>Concourse</vt:lpstr>
      <vt:lpstr>Equation</vt:lpstr>
      <vt:lpstr>            الگوریتم اجتماع ذرات نیچینگ ممتیک  جلیل رستگارزاده خرداد 95     </vt:lpstr>
      <vt:lpstr>PowerPoint Presentation</vt:lpstr>
      <vt:lpstr>توانمندیهای کُد</vt:lpstr>
      <vt:lpstr>توانمندیهای کُد</vt:lpstr>
      <vt:lpstr>PowerPoint Presentation</vt:lpstr>
      <vt:lpstr>توانمندیهای کُد</vt:lpstr>
      <vt:lpstr>آنچه در این کد خواهید آموخت</vt:lpstr>
      <vt:lpstr>نکات و الزامات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YousefKhah</dc:creator>
  <cp:lastModifiedBy>7sarbaz</cp:lastModifiedBy>
  <cp:revision>198</cp:revision>
  <dcterms:created xsi:type="dcterms:W3CDTF">2006-08-16T00:00:00Z</dcterms:created>
  <dcterms:modified xsi:type="dcterms:W3CDTF">2015-11-11T18:38:37Z</dcterms:modified>
</cp:coreProperties>
</file>