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7"/>
  </p:notesMasterIdLst>
  <p:sldIdLst>
    <p:sldId id="366" r:id="rId2"/>
    <p:sldId id="354" r:id="rId3"/>
    <p:sldId id="355" r:id="rId4"/>
    <p:sldId id="356" r:id="rId5"/>
    <p:sldId id="374" r:id="rId6"/>
    <p:sldId id="357" r:id="rId7"/>
    <p:sldId id="358" r:id="rId8"/>
    <p:sldId id="359" r:id="rId9"/>
    <p:sldId id="369" r:id="rId10"/>
    <p:sldId id="370" r:id="rId11"/>
    <p:sldId id="371" r:id="rId12"/>
    <p:sldId id="360" r:id="rId13"/>
    <p:sldId id="362" r:id="rId14"/>
    <p:sldId id="367" r:id="rId15"/>
    <p:sldId id="36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CC3300"/>
    <a:srgbClr val="000066"/>
    <a:srgbClr val="FF66FF"/>
    <a:srgbClr val="800000"/>
    <a:srgbClr val="0033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07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96DED5-7101-45CB-BD67-62077EC6FEBB}" type="datetimeFigureOut">
              <a:rPr lang="en-US" smtClean="0"/>
              <a:pPr/>
              <a:t>11/1/2016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D4F81-D434-45E6-BB2C-53C672FCA6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731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9F2828-A262-4019-9E8C-C387D0E754F1}" type="datetime1">
              <a:rPr lang="en-US" smtClean="0"/>
              <a:pPr/>
              <a:t>11/1/2016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A20C4D-0180-40D2-A856-4ABE5A1A069E}" type="datetime1">
              <a:rPr lang="en-US" smtClean="0"/>
              <a:pPr/>
              <a:t>11/1/2016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1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E2B8DA-E986-49A0-9432-B1D2119FAF59}" type="datetime1">
              <a:rPr lang="en-US" smtClean="0"/>
              <a:pPr/>
              <a:t>11/1/2016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30C608-5F6B-4B63-877E-475840BA68C2}" type="datetime1">
              <a:rPr lang="en-US" smtClean="0"/>
              <a:pPr/>
              <a:t>11/1/2016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88679F-5204-42F1-94E5-7F35567538DB}" type="datetime1">
              <a:rPr lang="en-US" smtClean="0"/>
              <a:pPr/>
              <a:t>11/1/2016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084C4D-0FBA-4EA7-840D-D98AE8E20134}" type="datetime1">
              <a:rPr lang="en-US" smtClean="0"/>
              <a:pPr/>
              <a:t>11/1/2016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8F6381-DD72-4ACD-886C-E080E4E4AD4F}" type="datetime1">
              <a:rPr lang="en-US" smtClean="0"/>
              <a:pPr/>
              <a:t>11/1/2016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09902C-ABFA-4ACC-87B3-54E6B0DABEEE}" type="datetime1">
              <a:rPr lang="en-US" smtClean="0"/>
              <a:pPr/>
              <a:t>11/1/2016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7514FA-93E7-482C-BBFB-C57F051F7D55}" type="datetime1">
              <a:rPr lang="en-US" smtClean="0"/>
              <a:pPr/>
              <a:t>11/1/2016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CA29ED0-9E00-4234-B909-B4C6398DC9B8}" type="datetime1">
              <a:rPr lang="en-US" smtClean="0"/>
              <a:pPr/>
              <a:t>11/1/2016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DDA143-6F93-4B61-AAB2-2B7F4200FF92}" type="datetime1">
              <a:rPr lang="en-US" smtClean="0"/>
              <a:pPr/>
              <a:t>11/1/2016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6407945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9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58E5582-F76C-4628-A6AF-58AD8FC97BDD}" type="datetime1">
              <a:rPr lang="en-US" smtClean="0"/>
              <a:pPr/>
              <a:t>11/1/2016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6407945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5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fa-IR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تحليل </a:t>
            </a:r>
            <a:r>
              <a:rPr lang="fa-IR" sz="3600" dirty="0">
                <a:solidFill>
                  <a:srgbClr val="FF0000"/>
                </a:solidFill>
                <a:cs typeface="B Titr" panose="00000700000000000000" pitchFamily="2" charset="-78"/>
              </a:rPr>
              <a:t>کمانش صفحات نانوکامپوزيتي دارای گشودگی تقویت شده با نانو </a:t>
            </a:r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لوله های </a:t>
            </a:r>
            <a:r>
              <a:rPr lang="fa-IR" sz="3600" dirty="0">
                <a:solidFill>
                  <a:srgbClr val="FF0000"/>
                </a:solidFill>
                <a:cs typeface="B Titr" panose="00000700000000000000" pitchFamily="2" charset="-78"/>
              </a:rPr>
              <a:t>کربنی واقع بر بستر </a:t>
            </a:r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پاسترناک</a:t>
            </a:r>
            <a:r>
              <a:rPr lang="en-US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sz="3600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sz="3600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  <a:t>تقی شجاعی ، مجید جمالی</a:t>
            </a:r>
            <a:b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</a:br>
            <a: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  <a:t>بهار 95</a:t>
            </a:r>
            <a:b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</a:br>
            <a:r>
              <a:rPr lang="en-US" sz="4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MarketCode.ir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01515"/>
            <a:ext cx="13589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01515"/>
            <a:ext cx="2756921" cy="1143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28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36637"/>
            <a:ext cx="8229600" cy="4525963"/>
          </a:xfrm>
        </p:spPr>
        <p:txBody>
          <a:bodyPr>
            <a:normAutofit/>
          </a:bodyPr>
          <a:lstStyle/>
          <a:p>
            <a:pPr algn="ctr" rtl="1"/>
            <a:r>
              <a:rPr lang="fa-IR" sz="2400" b="1" dirty="0" smtClean="0">
                <a:solidFill>
                  <a:srgbClr val="0000FF"/>
                </a:solidFill>
                <a:cs typeface="B Titr" panose="00000700000000000000" pitchFamily="2" charset="-78"/>
              </a:rPr>
              <a:t>اثر </a:t>
            </a:r>
            <a:r>
              <a:rPr lang="fa-IR" sz="2400" b="1" dirty="0">
                <a:solidFill>
                  <a:srgbClr val="0000FF"/>
                </a:solidFill>
                <a:cs typeface="B Titr" panose="00000700000000000000" pitchFamily="2" charset="-78"/>
              </a:rPr>
              <a:t>ضریب پاسترناک روی نسبت بار </a:t>
            </a:r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کمانش </a:t>
            </a:r>
            <a:r>
              <a:rPr lang="fa-IR" sz="2400" b="1" dirty="0" smtClean="0">
                <a:solidFill>
                  <a:srgbClr val="0000FF"/>
                </a:solidFill>
                <a:cs typeface="B Titr" panose="00000700000000000000" pitchFamily="2" charset="-78"/>
              </a:rPr>
              <a:t>برحسب </a:t>
            </a:r>
            <a:r>
              <a:rPr lang="fa-IR" sz="2400" b="1" dirty="0">
                <a:solidFill>
                  <a:srgbClr val="0000FF"/>
                </a:solidFill>
                <a:cs typeface="B Titr" panose="00000700000000000000" pitchFamily="2" charset="-78"/>
              </a:rPr>
              <a:t>ضریب مقیاس </a:t>
            </a:r>
          </a:p>
          <a:p>
            <a:pPr algn="ctr" rtl="1"/>
            <a:endParaRPr lang="en-US" sz="2400" b="1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2598156" y="228600"/>
            <a:ext cx="38026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fa-IR" sz="3600" b="1" dirty="0" smtClean="0">
                <a:solidFill>
                  <a:srgbClr val="FF0000"/>
                </a:solidFill>
                <a:latin typeface="Nazanin" panose="00000400000000000000" pitchFamily="2" charset="-78"/>
                <a:cs typeface="B Titr" panose="00000700000000000000" pitchFamily="2" charset="-78"/>
              </a:rPr>
              <a:t>گراف و كانتورهاي مهم</a:t>
            </a:r>
            <a:endParaRPr lang="en-US" sz="3600" b="1" dirty="0">
              <a:solidFill>
                <a:srgbClr val="FF0000"/>
              </a:solidFill>
              <a:latin typeface="Nazanin" panose="00000400000000000000" pitchFamily="2" charset="-78"/>
              <a:cs typeface="B Titr" panose="00000700000000000000" pitchFamily="2" charset="-78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605" y="1509486"/>
            <a:ext cx="7103745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54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36637"/>
            <a:ext cx="8229600" cy="4525963"/>
          </a:xfrm>
        </p:spPr>
        <p:txBody>
          <a:bodyPr>
            <a:normAutofit/>
          </a:bodyPr>
          <a:lstStyle/>
          <a:p>
            <a:pPr algn="ctr" rtl="1"/>
            <a:r>
              <a:rPr lang="fa-IR" sz="2400" b="1" dirty="0" smtClean="0">
                <a:solidFill>
                  <a:srgbClr val="0000FF"/>
                </a:solidFill>
                <a:cs typeface="B Titr" panose="00000700000000000000" pitchFamily="2" charset="-78"/>
              </a:rPr>
              <a:t>اثر </a:t>
            </a:r>
            <a:r>
              <a:rPr lang="fa-IR" sz="2400" b="1" dirty="0">
                <a:solidFill>
                  <a:srgbClr val="0000FF"/>
                </a:solidFill>
                <a:cs typeface="B Titr" panose="00000700000000000000" pitchFamily="2" charset="-78"/>
              </a:rPr>
              <a:t>در صد حجمی نانو </a:t>
            </a:r>
            <a:r>
              <a:rPr lang="fa-IR" sz="2400" b="1" dirty="0" smtClean="0">
                <a:solidFill>
                  <a:srgbClr val="0000FF"/>
                </a:solidFill>
                <a:cs typeface="B Titr" panose="00000700000000000000" pitchFamily="2" charset="-78"/>
              </a:rPr>
              <a:t>لوله های </a:t>
            </a:r>
            <a:r>
              <a:rPr lang="fa-IR" sz="2400" b="1" dirty="0">
                <a:solidFill>
                  <a:srgbClr val="0000FF"/>
                </a:solidFill>
                <a:cs typeface="B Titr" panose="00000700000000000000" pitchFamily="2" charset="-78"/>
              </a:rPr>
              <a:t>کربنی </a:t>
            </a:r>
            <a:r>
              <a:rPr lang="fa-IR" sz="2400" b="1" dirty="0" smtClean="0">
                <a:solidFill>
                  <a:srgbClr val="0000FF"/>
                </a:solidFill>
                <a:cs typeface="B Titr" panose="00000700000000000000" pitchFamily="2" charset="-78"/>
              </a:rPr>
              <a:t>روی </a:t>
            </a:r>
            <a:r>
              <a:rPr lang="fa-IR" sz="2400" b="1" dirty="0">
                <a:solidFill>
                  <a:srgbClr val="0000FF"/>
                </a:solidFill>
                <a:cs typeface="B Titr" panose="00000700000000000000" pitchFamily="2" charset="-78"/>
              </a:rPr>
              <a:t>نسبت بار </a:t>
            </a:r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کمانش </a:t>
            </a:r>
            <a:r>
              <a:rPr lang="fa-IR" sz="2400" b="1" dirty="0" smtClean="0">
                <a:solidFill>
                  <a:srgbClr val="0000FF"/>
                </a:solidFill>
                <a:cs typeface="B Titr" panose="00000700000000000000" pitchFamily="2" charset="-78"/>
              </a:rPr>
              <a:t>برحسب </a:t>
            </a:r>
            <a:r>
              <a:rPr lang="fa-IR" sz="2400" b="1" dirty="0">
                <a:solidFill>
                  <a:srgbClr val="0000FF"/>
                </a:solidFill>
                <a:cs typeface="B Titr" panose="00000700000000000000" pitchFamily="2" charset="-78"/>
              </a:rPr>
              <a:t>ضریب مقیاس کوچک</a:t>
            </a:r>
          </a:p>
          <a:p>
            <a:pPr algn="ctr" rtl="1"/>
            <a:endParaRPr lang="en-US" sz="2400" b="1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2598156" y="228600"/>
            <a:ext cx="38026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fa-IR" sz="3600" b="1" dirty="0" smtClean="0">
                <a:solidFill>
                  <a:srgbClr val="FF0000"/>
                </a:solidFill>
                <a:latin typeface="Nazanin" panose="00000400000000000000" pitchFamily="2" charset="-78"/>
                <a:cs typeface="B Titr" panose="00000700000000000000" pitchFamily="2" charset="-78"/>
              </a:rPr>
              <a:t>گراف و كانتورهاي مهم</a:t>
            </a:r>
            <a:endParaRPr lang="en-US" sz="3600" b="1" dirty="0">
              <a:solidFill>
                <a:srgbClr val="FF0000"/>
              </a:solidFill>
              <a:latin typeface="Nazanin" panose="00000400000000000000" pitchFamily="2" charset="-78"/>
              <a:cs typeface="B Titr" panose="00000700000000000000" pitchFamily="2" charset="-78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868714"/>
            <a:ext cx="7256145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2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36637"/>
            <a:ext cx="8229600" cy="4525963"/>
          </a:xfrm>
        </p:spPr>
        <p:txBody>
          <a:bodyPr>
            <a:normAutofit/>
          </a:bodyPr>
          <a:lstStyle/>
          <a:p>
            <a:pPr algn="ctr" rtl="1"/>
            <a:r>
              <a:rPr lang="fa-IR" sz="2400" b="1" dirty="0" smtClean="0">
                <a:solidFill>
                  <a:srgbClr val="0000FF"/>
                </a:solidFill>
                <a:cs typeface="B Titr" panose="00000700000000000000" pitchFamily="2" charset="-78"/>
              </a:rPr>
              <a:t>مقایسه </a:t>
            </a:r>
            <a:r>
              <a:rPr lang="fa-IR" sz="2400" b="1" dirty="0">
                <a:solidFill>
                  <a:srgbClr val="0000FF"/>
                </a:solidFill>
                <a:cs typeface="B Titr" panose="00000700000000000000" pitchFamily="2" charset="-78"/>
              </a:rPr>
              <a:t>نتایج بدست آمده با کار پرادهان و مورمو [5] </a:t>
            </a:r>
            <a:endParaRPr lang="en-US" sz="2400" b="1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2598156" y="228600"/>
            <a:ext cx="38026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fa-IR" sz="3600" b="1" dirty="0" smtClean="0">
                <a:solidFill>
                  <a:srgbClr val="FF0000"/>
                </a:solidFill>
                <a:latin typeface="Nazanin" panose="00000400000000000000" pitchFamily="2" charset="-78"/>
                <a:cs typeface="B Titr" panose="00000700000000000000" pitchFamily="2" charset="-78"/>
              </a:rPr>
              <a:t>گراف و كانتورهاي مهم</a:t>
            </a:r>
            <a:endParaRPr lang="en-US" sz="3600" b="1" dirty="0">
              <a:solidFill>
                <a:srgbClr val="FF0000"/>
              </a:solidFill>
              <a:latin typeface="Nazanin" panose="00000400000000000000" pitchFamily="2" charset="-78"/>
              <a:cs typeface="B Titr" panose="00000700000000000000" pitchFamily="2" charset="-78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600200"/>
            <a:ext cx="7408545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64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295401"/>
            <a:ext cx="8001000" cy="4711892"/>
          </a:xfrm>
        </p:spPr>
        <p:txBody>
          <a:bodyPr>
            <a:noAutofit/>
          </a:bodyPr>
          <a:lstStyle/>
          <a:p>
            <a:pPr algn="r" rtl="1">
              <a:lnSpc>
                <a:spcPct val="150000"/>
              </a:lnSpc>
            </a:pPr>
            <a:r>
              <a:rPr lang="fa-IR" sz="2400" b="1" dirty="0">
                <a:solidFill>
                  <a:prstClr val="black"/>
                </a:solidFill>
                <a:latin typeface="Century Gothic" panose="020B0502020202020204"/>
                <a:cs typeface="B Titr" panose="00000700000000000000" pitchFamily="2" charset="-78"/>
              </a:rPr>
              <a:t>استفاده از تئوری </a:t>
            </a:r>
            <a:r>
              <a:rPr lang="fa-IR" sz="2400" b="1" dirty="0" smtClean="0">
                <a:solidFill>
                  <a:prstClr val="black"/>
                </a:solidFill>
                <a:latin typeface="Century Gothic" panose="020B0502020202020204"/>
                <a:cs typeface="B Titr" panose="00000700000000000000" pitchFamily="2" charset="-78"/>
              </a:rPr>
              <a:t>کلاسیک برای شبیه </a:t>
            </a:r>
            <a:r>
              <a:rPr lang="fa-IR" sz="2400" b="1" dirty="0">
                <a:solidFill>
                  <a:prstClr val="black"/>
                </a:solidFill>
                <a:latin typeface="Century Gothic" panose="020B0502020202020204"/>
                <a:cs typeface="B Titr" panose="00000700000000000000" pitchFamily="2" charset="-78"/>
              </a:rPr>
              <a:t>سازی </a:t>
            </a:r>
            <a:r>
              <a:rPr lang="fa-IR" sz="2400" b="1" dirty="0" smtClean="0">
                <a:solidFill>
                  <a:prstClr val="black"/>
                </a:solidFill>
                <a:latin typeface="Century Gothic" panose="020B0502020202020204"/>
                <a:cs typeface="B Titr" panose="00000700000000000000" pitchFamily="2" charset="-78"/>
              </a:rPr>
              <a:t>ورق ها</a:t>
            </a: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solidFill>
                  <a:prstClr val="black"/>
                </a:solidFill>
                <a:latin typeface="Century Gothic" panose="020B0502020202020204"/>
                <a:cs typeface="B Titr" panose="00000700000000000000" pitchFamily="2" charset="-78"/>
              </a:rPr>
              <a:t>نحوه </a:t>
            </a:r>
            <a:r>
              <a:rPr lang="fa-IR" sz="2400" b="1" dirty="0">
                <a:solidFill>
                  <a:prstClr val="black"/>
                </a:solidFill>
                <a:latin typeface="Century Gothic" panose="020B0502020202020204"/>
                <a:cs typeface="B Titr" panose="00000700000000000000" pitchFamily="2" charset="-78"/>
              </a:rPr>
              <a:t>حاصل نمودن روابط جبري </a:t>
            </a:r>
            <a:r>
              <a:rPr lang="fa-IR" sz="2400" b="1" dirty="0" smtClean="0">
                <a:solidFill>
                  <a:prstClr val="black"/>
                </a:solidFill>
                <a:latin typeface="Century Gothic" panose="020B0502020202020204"/>
                <a:cs typeface="B Titr" panose="00000700000000000000" pitchFamily="2" charset="-78"/>
              </a:rPr>
              <a:t>غیر محلی حاكم </a:t>
            </a:r>
            <a:r>
              <a:rPr lang="fa-IR" sz="2400" b="1" dirty="0">
                <a:solidFill>
                  <a:prstClr val="black"/>
                </a:solidFill>
                <a:latin typeface="Century Gothic" panose="020B0502020202020204"/>
                <a:cs typeface="B Titr" panose="00000700000000000000" pitchFamily="2" charset="-78"/>
              </a:rPr>
              <a:t>بر مسئله </a:t>
            </a:r>
            <a:r>
              <a:rPr lang="fa-IR" sz="2400" b="1" dirty="0" smtClean="0">
                <a:solidFill>
                  <a:prstClr val="black"/>
                </a:solidFill>
                <a:latin typeface="Century Gothic" panose="020B0502020202020204"/>
                <a:cs typeface="B Titr" panose="00000700000000000000" pitchFamily="2" charset="-78"/>
              </a:rPr>
              <a:t>با استفاده از </a:t>
            </a:r>
            <a:r>
              <a:rPr lang="fa-IR" sz="2400" b="1" dirty="0">
                <a:solidFill>
                  <a:prstClr val="black"/>
                </a:solidFill>
                <a:latin typeface="Century Gothic" panose="020B0502020202020204"/>
                <a:cs typeface="B Titr" panose="00000700000000000000" pitchFamily="2" charset="-78"/>
              </a:rPr>
              <a:t>تئوری غیر موضعی ارینگن </a:t>
            </a:r>
            <a:endParaRPr lang="fa-IR" sz="2400" b="1" dirty="0" smtClean="0">
              <a:solidFill>
                <a:prstClr val="black"/>
              </a:solidFill>
              <a:latin typeface="Century Gothic" panose="020B0502020202020204"/>
              <a:cs typeface="B Titr" panose="000007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solidFill>
                  <a:prstClr val="black"/>
                </a:solidFill>
                <a:latin typeface="Century Gothic" panose="020B0502020202020204"/>
                <a:cs typeface="B Titr" panose="00000700000000000000" pitchFamily="2" charset="-78"/>
              </a:rPr>
              <a:t>حل معادلات حاکم بر ورق دارای گشودگی با استفاده از روش گسسته سازی</a:t>
            </a: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solidFill>
                  <a:prstClr val="black"/>
                </a:solidFill>
                <a:latin typeface="Century Gothic" panose="020B0502020202020204"/>
                <a:cs typeface="B Titr" panose="00000700000000000000" pitchFamily="2" charset="-78"/>
              </a:rPr>
              <a:t>نحوه محاسبه توابع ضریب شکل ورق با استفاده از توابع چند جمله ای متعامد و مدل گرام – اشمیت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pPr algn="ctr" rtl="1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آنچه در این کد خواهید آموخت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4332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 txBox="1">
            <a:spLocks/>
          </p:cNvSpPr>
          <p:nvPr/>
        </p:nvSpPr>
        <p:spPr>
          <a:xfrm>
            <a:off x="914400" y="1536508"/>
            <a:ext cx="7772400" cy="4711892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r" rtl="1">
              <a:lnSpc>
                <a:spcPct val="150000"/>
              </a:lnSpc>
            </a:pPr>
            <a:r>
              <a:rPr lang="fa-IR" sz="2400" b="1" dirty="0">
                <a:solidFill>
                  <a:prstClr val="black"/>
                </a:solidFill>
                <a:latin typeface="Century Gothic" panose="020B0502020202020204"/>
                <a:cs typeface="B Titr" panose="00000700000000000000" pitchFamily="2" charset="-78"/>
              </a:rPr>
              <a:t>استفاده از روش ریلی ریتز برای محاسبه بار بحرانی </a:t>
            </a:r>
            <a:r>
              <a:rPr lang="fa-IR" sz="2400" b="1" dirty="0" smtClean="0">
                <a:solidFill>
                  <a:prstClr val="black"/>
                </a:solidFill>
                <a:latin typeface="Century Gothic" panose="020B0502020202020204"/>
                <a:cs typeface="B Titr" panose="00000700000000000000" pitchFamily="2" charset="-78"/>
              </a:rPr>
              <a:t>کمانش نانو ورق دارای گشودگی</a:t>
            </a:r>
            <a:endParaRPr lang="fa-IR" sz="2400" b="1" dirty="0">
              <a:solidFill>
                <a:prstClr val="black"/>
              </a:solidFill>
              <a:latin typeface="Century Gothic" panose="020B0502020202020204"/>
              <a:cs typeface="B Titr" panose="000007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solidFill>
                  <a:prstClr val="black"/>
                </a:solidFill>
                <a:latin typeface="Century Gothic" panose="020B0502020202020204"/>
                <a:cs typeface="B Titr" panose="00000700000000000000" pitchFamily="2" charset="-78"/>
              </a:rPr>
              <a:t>بکار </a:t>
            </a:r>
            <a:r>
              <a:rPr lang="fa-IR" sz="2400" b="1" dirty="0">
                <a:solidFill>
                  <a:prstClr val="black"/>
                </a:solidFill>
                <a:latin typeface="Century Gothic" panose="020B0502020202020204"/>
                <a:cs typeface="B Titr" panose="00000700000000000000" pitchFamily="2" charset="-78"/>
              </a:rPr>
              <a:t>بردن نانو لوله های کربنی به عنوان فاز تقویت کننده در نانو ورق </a:t>
            </a:r>
            <a:r>
              <a:rPr lang="fa-IR" sz="2400" b="1" dirty="0" smtClean="0">
                <a:solidFill>
                  <a:prstClr val="black"/>
                </a:solidFill>
                <a:latin typeface="Century Gothic" panose="020B0502020202020204"/>
                <a:cs typeface="B Titr" panose="00000700000000000000" pitchFamily="2" charset="-78"/>
              </a:rPr>
              <a:t>دارای گشودگی و </a:t>
            </a:r>
            <a:r>
              <a:rPr lang="fa-IR" sz="2400" b="1" dirty="0">
                <a:solidFill>
                  <a:prstClr val="black"/>
                </a:solidFill>
                <a:latin typeface="Century Gothic" panose="020B0502020202020204"/>
                <a:cs typeface="B Titr" panose="00000700000000000000" pitchFamily="2" charset="-78"/>
              </a:rPr>
              <a:t>بدست آوردن خواص مکانیکی ورق کامپوزیتی با استفاده از قانون اختلاط</a:t>
            </a: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solidFill>
                  <a:prstClr val="black"/>
                </a:solidFill>
                <a:latin typeface="Century Gothic" panose="020B0502020202020204"/>
                <a:cs typeface="B Titr" panose="00000700000000000000" pitchFamily="2" charset="-78"/>
              </a:rPr>
              <a:t>در نظر گرفتن اثر محیط پاسترناک بر کمانش نانو ورق</a:t>
            </a:r>
          </a:p>
          <a:p>
            <a:pPr algn="r" rtl="1">
              <a:lnSpc>
                <a:spcPct val="150000"/>
              </a:lnSpc>
            </a:pPr>
            <a:endParaRPr lang="fa-IR" sz="2400" b="1" dirty="0" smtClean="0">
              <a:solidFill>
                <a:prstClr val="black"/>
              </a:solidFill>
              <a:latin typeface="Century Gothic" panose="020B0502020202020204"/>
              <a:cs typeface="B Titr" panose="00000700000000000000" pitchFamily="2" charset="-78"/>
            </a:endParaRPr>
          </a:p>
          <a:p>
            <a:pPr algn="r" rtl="1">
              <a:lnSpc>
                <a:spcPct val="150000"/>
              </a:lnSpc>
            </a:pPr>
            <a:endParaRPr lang="fa-IR" sz="2400" b="1" dirty="0" smtClean="0">
              <a:solidFill>
                <a:prstClr val="black"/>
              </a:solidFill>
              <a:latin typeface="Century Gothic" panose="020B0502020202020204"/>
              <a:cs typeface="B Titr" panose="00000700000000000000" pitchFamily="2" charset="-78"/>
            </a:endParaRPr>
          </a:p>
          <a:p>
            <a:pPr algn="r" rtl="1">
              <a:lnSpc>
                <a:spcPct val="150000"/>
              </a:lnSpc>
            </a:pPr>
            <a:endParaRPr lang="fa-IR" sz="2400" b="1" dirty="0" smtClean="0">
              <a:solidFill>
                <a:prstClr val="black"/>
              </a:solidFill>
              <a:latin typeface="Century Gothic" panose="020B0502020202020204"/>
              <a:cs typeface="B Titr" panose="00000700000000000000" pitchFamily="2" charset="-78"/>
            </a:endParaRP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pPr algn="ctr" rtl="1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آنچه در این کد خواهید آموخت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275568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 rtl="1">
              <a:lnSpc>
                <a:spcPct val="200000"/>
              </a:lnSpc>
            </a:pP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 آﺷﻨﺎﯾﯽ اوﻟﯿﻪ ﺑﺎ ﺗﻌﺮﯾﻒ، 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وﯾﮋگی ها 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و ﻧﺤﻮه ﮐﺎر ﺳﯿﺴﺘﻢ ﻫﺎي 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ﻧﺎنو</a:t>
            </a: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آشنایی ﺑﺎ 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ﻣﻔﺎﻫﯿﻢ  ﺗﺌﻮري ﻫﺎي ﻏﯿﺮﻣﻮﺿﻌﯽ ﺗﻨﺶ ﮐﺎرﺑﺮدي در 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مقیاس ﻧﺎنو</a:t>
            </a: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آشنایی با نرم افزارهای 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Maple</a:t>
            </a:r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 </a:t>
            </a:r>
            <a:r>
              <a:rPr lang="fa-IR" sz="2400" dirty="0" smtClean="0">
                <a:cs typeface="B Titr" panose="00000700000000000000" pitchFamily="2" charset="-78"/>
              </a:rPr>
              <a:t>و 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Matlab</a:t>
            </a: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آشنایی با مفاهیم کمانش در سیستم های کامپوزیتی</a:t>
            </a:r>
          </a:p>
          <a:p>
            <a:pPr algn="r" rtl="1">
              <a:lnSpc>
                <a:spcPct val="200000"/>
              </a:lnSpc>
            </a:pPr>
            <a:endParaRPr lang="fa-IR" sz="2400" b="1" dirty="0" smtClean="0">
              <a:latin typeface="Times New Roman" panose="02020603050405020304" pitchFamily="18" charset="0"/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نکات و الزامات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8624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2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pPr algn="just" rtl="1">
              <a:lnSpc>
                <a:spcPct val="150000"/>
              </a:lnSpc>
            </a:pPr>
            <a:r>
              <a:rPr lang="ar-SA" sz="3000" dirty="0">
                <a:cs typeface="B Titr" pitchFamily="2" charset="-78"/>
              </a:rPr>
              <a:t>امروزه یکی از مهم‌ترین و جدیدترین موضوعات درزمینه‌ی </a:t>
            </a:r>
            <a:r>
              <a:rPr lang="ar-SA" sz="3000" dirty="0" smtClean="0">
                <a:cs typeface="B Titr" pitchFamily="2" charset="-78"/>
              </a:rPr>
              <a:t>نانو، </a:t>
            </a:r>
            <a:r>
              <a:rPr lang="fa-IR" sz="3000" dirty="0" smtClean="0">
                <a:cs typeface="B Titr" pitchFamily="2" charset="-78"/>
              </a:rPr>
              <a:t>ساختارهای</a:t>
            </a:r>
            <a:r>
              <a:rPr lang="ar-SA" sz="3000" dirty="0" smtClean="0">
                <a:cs typeface="B Titr" pitchFamily="2" charset="-78"/>
              </a:rPr>
              <a:t> </a:t>
            </a:r>
            <a:r>
              <a:rPr lang="ar-SA" sz="3000" dirty="0">
                <a:cs typeface="B Titr" pitchFamily="2" charset="-78"/>
              </a:rPr>
              <a:t>کامپوزیتی </a:t>
            </a:r>
            <a:r>
              <a:rPr lang="ar-SA" sz="3000" dirty="0" smtClean="0">
                <a:cs typeface="B Titr" pitchFamily="2" charset="-78"/>
              </a:rPr>
              <a:t>هستند</a:t>
            </a:r>
            <a:r>
              <a:rPr lang="fa-IR" sz="3000" dirty="0" smtClean="0">
                <a:cs typeface="B Titr" pitchFamily="2" charset="-78"/>
              </a:rPr>
              <a:t>.</a:t>
            </a:r>
          </a:p>
          <a:p>
            <a:pPr algn="just" rtl="1">
              <a:lnSpc>
                <a:spcPct val="150000"/>
              </a:lnSpc>
            </a:pPr>
            <a:r>
              <a:rPr lang="fa-IR" sz="3000" dirty="0" smtClean="0">
                <a:cs typeface="B Titr" pitchFamily="2" charset="-78"/>
              </a:rPr>
              <a:t>مواد کامپوزیتی </a:t>
            </a:r>
            <a:r>
              <a:rPr lang="fa-IR" sz="3000" dirty="0">
                <a:cs typeface="B Titr" panose="00000700000000000000" pitchFamily="2" charset="-78"/>
              </a:rPr>
              <a:t>کاربردهای وسیعی در بسیاري از رشته‌های مهندسی مثل مکانیک، مکاترونیک، شیمی، هوافضا، عمران، پزشکی، کشاورزی و ... دارند.</a:t>
            </a:r>
            <a:endParaRPr lang="fa-IR" sz="3000" dirty="0" smtClean="0">
              <a:cs typeface="B Titr" panose="000007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3000" dirty="0" smtClean="0">
                <a:cs typeface="B Titr" panose="00000700000000000000" pitchFamily="2" charset="-78"/>
              </a:rPr>
              <a:t>ساختارهای </a:t>
            </a:r>
            <a:r>
              <a:rPr lang="fa-IR" sz="3000" dirty="0">
                <a:cs typeface="B Titr" panose="00000700000000000000" pitchFamily="2" charset="-78"/>
              </a:rPr>
              <a:t>نانو کامپوزیتی دارای انواع مختلفی من جمله </a:t>
            </a:r>
            <a:r>
              <a:rPr lang="fa-IR" sz="3000" dirty="0" smtClean="0">
                <a:cs typeface="B Titr" panose="00000700000000000000" pitchFamily="2" charset="-78"/>
              </a:rPr>
              <a:t>ورق های کامپوزیتی، لوله های </a:t>
            </a:r>
            <a:r>
              <a:rPr lang="fa-IR" sz="3000" dirty="0">
                <a:cs typeface="B Titr" panose="00000700000000000000" pitchFamily="2" charset="-78"/>
              </a:rPr>
              <a:t>کامپوزیتی</a:t>
            </a:r>
            <a:r>
              <a:rPr lang="fa-IR" sz="3000" dirty="0" smtClean="0">
                <a:cs typeface="B Titr" panose="00000700000000000000" pitchFamily="2" charset="-78"/>
              </a:rPr>
              <a:t> </a:t>
            </a:r>
            <a:r>
              <a:rPr lang="fa-IR" sz="3000" dirty="0">
                <a:cs typeface="B Titr" panose="00000700000000000000" pitchFamily="2" charset="-78"/>
              </a:rPr>
              <a:t>و ... </a:t>
            </a:r>
            <a:r>
              <a:rPr lang="fa-IR" sz="3000" dirty="0" smtClean="0">
                <a:cs typeface="B Titr" panose="00000700000000000000" pitchFamily="2" charset="-78"/>
              </a:rPr>
              <a:t>می باشند</a:t>
            </a:r>
            <a:r>
              <a:rPr lang="fa-IR" sz="3000" dirty="0">
                <a:cs typeface="B Titr" panose="00000700000000000000" pitchFamily="2" charset="-78"/>
              </a:rPr>
              <a:t>. </a:t>
            </a:r>
            <a:endParaRPr lang="fa-IR" sz="3000" dirty="0" smtClean="0">
              <a:cs typeface="B Titr" panose="00000700000000000000" pitchFamily="2" charset="-78"/>
            </a:endParaRPr>
          </a:p>
          <a:p>
            <a:pPr algn="just" rtl="1">
              <a:lnSpc>
                <a:spcPct val="150000"/>
              </a:lnSpc>
            </a:pPr>
            <a:endParaRPr lang="fa-IR" sz="3000" dirty="0" smtClean="0">
              <a:cs typeface="B Titr" panose="00000700000000000000" pitchFamily="2" charset="-78"/>
            </a:endParaRPr>
          </a:p>
          <a:p>
            <a:pPr algn="just" rtl="1">
              <a:lnSpc>
                <a:spcPct val="150000"/>
              </a:lnSpc>
            </a:pPr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pPr algn="ctr" rtl="1"/>
            <a:r>
              <a:rPr lang="fa-IR" dirty="0" smtClean="0">
                <a:solidFill>
                  <a:srgbClr val="FF0000"/>
                </a:solidFill>
                <a:cs typeface="B Titr" panose="00000700000000000000" pitchFamily="2" charset="-78"/>
              </a:rPr>
              <a:t>چکیده</a:t>
            </a: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78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1"/>
            <a:ext cx="8229600" cy="4876799"/>
          </a:xfrm>
        </p:spPr>
        <p:txBody>
          <a:bodyPr>
            <a:normAutofit fontScale="92500"/>
          </a:bodyPr>
          <a:lstStyle/>
          <a:p>
            <a:pPr algn="just" rtl="1">
              <a:lnSpc>
                <a:spcPct val="150000"/>
              </a:lnSpc>
            </a:pPr>
            <a:r>
              <a:rPr lang="fa-IR" sz="2400" dirty="0" smtClean="0">
                <a:cs typeface="B Titr" panose="00000700000000000000" pitchFamily="2" charset="-78"/>
              </a:rPr>
              <a:t>اين پروژه مسئله </a:t>
            </a:r>
            <a:r>
              <a:rPr lang="fa-IR" sz="2400" dirty="0">
                <a:cs typeface="B Titr" panose="00000700000000000000" pitchFamily="2" charset="-78"/>
              </a:rPr>
              <a:t>کمانش در </a:t>
            </a:r>
            <a:r>
              <a:rPr lang="fa-IR" sz="2400" dirty="0" smtClean="0">
                <a:cs typeface="B Titr" panose="00000700000000000000" pitchFamily="2" charset="-78"/>
              </a:rPr>
              <a:t>ورق های </a:t>
            </a:r>
            <a:r>
              <a:rPr lang="fa-IR" sz="2400" dirty="0">
                <a:cs typeface="B Titr" panose="00000700000000000000" pitchFamily="2" charset="-78"/>
              </a:rPr>
              <a:t>نانوکامپوزیتی دارای گشودگی که با نانو لوله های کربنی </a:t>
            </a:r>
            <a:r>
              <a:rPr lang="fa-IR" sz="2400" dirty="0" smtClean="0">
                <a:cs typeface="B Titr" panose="00000700000000000000" pitchFamily="2" charset="-78"/>
              </a:rPr>
              <a:t>ارتوتروپیک تقویت </a:t>
            </a:r>
            <a:r>
              <a:rPr lang="fa-IR" sz="2400" dirty="0">
                <a:cs typeface="B Titr" panose="00000700000000000000" pitchFamily="2" charset="-78"/>
              </a:rPr>
              <a:t>شده و بر بستر پاسترناک قرار دارد مورد تحلیل قرار خواهد </a:t>
            </a:r>
            <a:r>
              <a:rPr lang="fa-IR" sz="2400" dirty="0" smtClean="0">
                <a:cs typeface="B Titr" panose="00000700000000000000" pitchFamily="2" charset="-78"/>
              </a:rPr>
              <a:t>گرفت.</a:t>
            </a:r>
          </a:p>
          <a:p>
            <a:pPr algn="just" rtl="1">
              <a:lnSpc>
                <a:spcPct val="150000"/>
              </a:lnSpc>
            </a:pPr>
            <a:r>
              <a:rPr lang="fa-IR" sz="2400" dirty="0" smtClean="0">
                <a:cs typeface="B Titr" panose="00000700000000000000" pitchFamily="2" charset="-78"/>
              </a:rPr>
              <a:t>در اين تحقیق</a:t>
            </a:r>
            <a:r>
              <a:rPr lang="fa-IR" sz="2400" dirty="0">
                <a:cs typeface="B Titr" panose="00000700000000000000" pitchFamily="2" charset="-78"/>
              </a:rPr>
              <a:t>، به منظور محاسبه معادلات جبري حاكم بر مسئله از نرم افزار 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Maple</a:t>
            </a:r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 </a:t>
            </a:r>
            <a:r>
              <a:rPr lang="fa-IR" sz="2400" dirty="0" smtClean="0">
                <a:cs typeface="B Titr" panose="00000700000000000000" pitchFamily="2" charset="-78"/>
              </a:rPr>
              <a:t>و برای حل معادلات بدست آمده از نرم </a:t>
            </a:r>
            <a:r>
              <a:rPr lang="fa-IR" sz="2400" dirty="0">
                <a:cs typeface="B Titr" panose="00000700000000000000" pitchFamily="2" charset="-78"/>
              </a:rPr>
              <a:t>افزار 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Matlab</a:t>
            </a:r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 </a:t>
            </a:r>
            <a:r>
              <a:rPr lang="fa-IR" sz="2400" dirty="0">
                <a:cs typeface="B Titr" panose="00000700000000000000" pitchFamily="2" charset="-78"/>
              </a:rPr>
              <a:t>استفاده می </a:t>
            </a:r>
            <a:r>
              <a:rPr lang="fa-IR" sz="2400" dirty="0" smtClean="0">
                <a:cs typeface="B Titr" panose="00000700000000000000" pitchFamily="2" charset="-78"/>
              </a:rPr>
              <a:t>شود.</a:t>
            </a:r>
          </a:p>
          <a:p>
            <a:pPr algn="just" rtl="1">
              <a:lnSpc>
                <a:spcPct val="150000"/>
              </a:lnSpc>
            </a:pPr>
            <a:r>
              <a:rPr lang="fa-IR" sz="2400" dirty="0" smtClean="0">
                <a:cs typeface="B Titr" panose="00000700000000000000" pitchFamily="2" charset="-78"/>
              </a:rPr>
              <a:t>نتایج عددی این تحقیق برای دو حالت، نانو ورق فلزی (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Isotropic</a:t>
            </a:r>
            <a:r>
              <a:rPr lang="fa-IR" sz="2400" dirty="0" smtClean="0">
                <a:cs typeface="B Titr" panose="00000700000000000000" pitchFamily="2" charset="-78"/>
              </a:rPr>
              <a:t>) و </a:t>
            </a:r>
            <a:r>
              <a:rPr lang="fa-IR" sz="2400" dirty="0">
                <a:cs typeface="B Titr" panose="00000700000000000000" pitchFamily="2" charset="-78"/>
              </a:rPr>
              <a:t>نانو </a:t>
            </a:r>
            <a:r>
              <a:rPr lang="fa-IR" sz="2400" dirty="0" smtClean="0">
                <a:cs typeface="B Titr" panose="00000700000000000000" pitchFamily="2" charset="-78"/>
              </a:rPr>
              <a:t>ورق کامپوزیتی (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Composite</a:t>
            </a:r>
            <a:r>
              <a:rPr lang="fa-IR" sz="2400" dirty="0" smtClean="0">
                <a:cs typeface="B Titr" panose="00000700000000000000" pitchFamily="2" charset="-78"/>
              </a:rPr>
              <a:t>) ارائه می شود.</a:t>
            </a:r>
          </a:p>
          <a:p>
            <a:pPr algn="just" rtl="1">
              <a:lnSpc>
                <a:spcPct val="150000"/>
              </a:lnSpc>
            </a:pPr>
            <a:r>
              <a:rPr lang="fa-IR" sz="2400" dirty="0">
                <a:solidFill>
                  <a:srgbClr val="00B050"/>
                </a:solidFill>
                <a:cs typeface="B Titr" panose="00000700000000000000" pitchFamily="2" charset="-78"/>
              </a:rPr>
              <a:t>مقالات مستخرج از اين كد، </a:t>
            </a:r>
            <a:r>
              <a:rPr lang="fa-IR" sz="2400" dirty="0" smtClean="0">
                <a:solidFill>
                  <a:srgbClr val="00B050"/>
                </a:solidFill>
                <a:cs typeface="B Titr" panose="00000700000000000000" pitchFamily="2" charset="-78"/>
              </a:rPr>
              <a:t>یک مقاله </a:t>
            </a:r>
            <a:r>
              <a:rPr lang="en-US" sz="2400" dirty="0" smtClean="0">
                <a:solidFill>
                  <a:srgbClr val="00B050"/>
                </a:solidFill>
                <a:cs typeface="B Titr" panose="00000700000000000000" pitchFamily="2" charset="-78"/>
              </a:rPr>
              <a:t> 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ISI</a:t>
            </a:r>
            <a:r>
              <a:rPr lang="fa-IR" sz="2400" dirty="0" smtClean="0">
                <a:solidFill>
                  <a:srgbClr val="00B050"/>
                </a:solidFill>
                <a:cs typeface="B Titr" panose="00000700000000000000" pitchFamily="2" charset="-78"/>
              </a:rPr>
              <a:t>می باشد.</a:t>
            </a:r>
            <a:endParaRPr lang="en-US" sz="2400" dirty="0">
              <a:solidFill>
                <a:srgbClr val="00B050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pPr algn="ctr" rtl="1"/>
            <a:r>
              <a:rPr lang="fa-IR" dirty="0" smtClean="0">
                <a:solidFill>
                  <a:srgbClr val="FF0000"/>
                </a:solidFill>
                <a:cs typeface="B Titr" panose="00000700000000000000" pitchFamily="2" charset="-78"/>
              </a:rPr>
              <a:t>چکیده</a:t>
            </a: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94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/>
          </a:bodyPr>
          <a:lstStyle/>
          <a:p>
            <a:pPr algn="ct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مقایسه نانو </a:t>
            </a:r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ورق فلزی </a:t>
            </a:r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(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Isotropic</a:t>
            </a:r>
            <a:r>
              <a:rPr lang="fa-IR" sz="2000" dirty="0">
                <a:solidFill>
                  <a:srgbClr val="0000FF"/>
                </a:solidFill>
                <a:cs typeface="B Titr" panose="00000700000000000000" pitchFamily="2" charset="-78"/>
              </a:rPr>
              <a:t> </a:t>
            </a:r>
            <a:r>
              <a:rPr lang="fa-IR" sz="2000" dirty="0" smtClean="0">
                <a:solidFill>
                  <a:srgbClr val="0000FF"/>
                </a:solidFill>
                <a:cs typeface="B Titr" panose="00000700000000000000" pitchFamily="2" charset="-78"/>
              </a:rPr>
              <a:t>) </a:t>
            </a:r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و </a:t>
            </a:r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نانو ورق کامپوزیتی </a:t>
            </a:r>
            <a:r>
              <a:rPr lang="fa-IR" sz="2000" dirty="0">
                <a:solidFill>
                  <a:srgbClr val="0000FF"/>
                </a:solidFill>
                <a:cs typeface="B Titr" panose="00000700000000000000" pitchFamily="2" charset="-78"/>
              </a:rPr>
              <a:t>(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Composite</a:t>
            </a:r>
            <a:r>
              <a:rPr lang="fa-IR" sz="2000" dirty="0" smtClean="0">
                <a:solidFill>
                  <a:srgbClr val="0000FF"/>
                </a:solidFill>
                <a:cs typeface="B Titr" panose="00000700000000000000" pitchFamily="2" charset="-78"/>
              </a:rPr>
              <a:t>)</a:t>
            </a:r>
            <a:endParaRPr lang="en-US" sz="20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2598156" y="381000"/>
            <a:ext cx="38026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fa-IR" sz="3600" b="1" dirty="0" smtClean="0">
                <a:solidFill>
                  <a:srgbClr val="FF0000"/>
                </a:solidFill>
                <a:latin typeface="Nazanin" panose="00000400000000000000" pitchFamily="2" charset="-78"/>
                <a:cs typeface="B Titr" panose="00000700000000000000" pitchFamily="2" charset="-78"/>
              </a:rPr>
              <a:t>گراف و كانتورهاي مهم</a:t>
            </a:r>
            <a:endParaRPr lang="en-US" sz="3600" b="1" dirty="0">
              <a:solidFill>
                <a:srgbClr val="FF0000"/>
              </a:solidFill>
              <a:latin typeface="Nazanin" panose="00000400000000000000" pitchFamily="2" charset="-78"/>
              <a:cs typeface="B Titr" panose="00000700000000000000" pitchFamily="2" charset="-78"/>
            </a:endParaRPr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621970"/>
            <a:ext cx="7179945" cy="4474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50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/>
          </a:bodyPr>
          <a:lstStyle/>
          <a:p>
            <a:pPr algn="ct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اثر </a:t>
            </a:r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ضریب وینکلر روی نسبت بار </a:t>
            </a:r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کمانش برحسب </a:t>
            </a:r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ضریب مقیاس کوچک </a:t>
            </a:r>
          </a:p>
          <a:p>
            <a:pPr algn="ctr" rtl="1"/>
            <a:endParaRPr lang="en-US" sz="24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2598156" y="381000"/>
            <a:ext cx="38026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fa-IR" sz="3600" b="1" dirty="0" smtClean="0">
                <a:solidFill>
                  <a:srgbClr val="FF0000"/>
                </a:solidFill>
                <a:latin typeface="Nazanin" panose="00000400000000000000" pitchFamily="2" charset="-78"/>
                <a:cs typeface="B Titr" panose="00000700000000000000" pitchFamily="2" charset="-78"/>
              </a:rPr>
              <a:t>گراف و كانتورهاي مهم</a:t>
            </a:r>
            <a:endParaRPr lang="en-US" sz="3600" b="1" dirty="0">
              <a:solidFill>
                <a:srgbClr val="FF0000"/>
              </a:solidFill>
              <a:latin typeface="Nazanin" panose="00000400000000000000" pitchFamily="2" charset="-78"/>
              <a:cs typeface="B Titr" panose="00000700000000000000" pitchFamily="2" charset="-78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278" y="1651000"/>
            <a:ext cx="7010399" cy="4430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88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03108"/>
            <a:ext cx="8229600" cy="4788092"/>
          </a:xfrm>
        </p:spPr>
        <p:txBody>
          <a:bodyPr>
            <a:normAutofit/>
          </a:bodyPr>
          <a:lstStyle/>
          <a:p>
            <a:pPr algn="ct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اثر ضریب </a:t>
            </a:r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پاسترناک روی نسبت بار کمانش </a:t>
            </a:r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برحسب </a:t>
            </a:r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ضریب مقیاس کوچک </a:t>
            </a:r>
          </a:p>
          <a:p>
            <a:pPr algn="ctr" rtl="1"/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2598156" y="228600"/>
            <a:ext cx="38026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fa-IR" sz="3600" b="1" dirty="0" smtClean="0">
                <a:solidFill>
                  <a:srgbClr val="FF0000"/>
                </a:solidFill>
                <a:latin typeface="Nazanin" panose="00000400000000000000" pitchFamily="2" charset="-78"/>
                <a:cs typeface="B Titr" panose="00000700000000000000" pitchFamily="2" charset="-78"/>
              </a:rPr>
              <a:t>گراف و كانتورهاي مهم</a:t>
            </a:r>
            <a:endParaRPr lang="en-US" sz="3600" b="1" dirty="0">
              <a:solidFill>
                <a:srgbClr val="FF0000"/>
              </a:solidFill>
              <a:latin typeface="Nazanin" panose="00000400000000000000" pitchFamily="2" charset="-78"/>
              <a:cs typeface="B Titr" panose="00000700000000000000" pitchFamily="2" charset="-78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447800"/>
            <a:ext cx="7285672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69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/>
          </a:bodyPr>
          <a:lstStyle/>
          <a:p>
            <a:pPr lvl="0" algn="ctr" rtl="1"/>
            <a:r>
              <a:rPr lang="fa-IR" sz="2400" b="1" dirty="0" smtClean="0">
                <a:solidFill>
                  <a:srgbClr val="0000FF"/>
                </a:solidFill>
                <a:cs typeface="B Titr" panose="00000700000000000000" pitchFamily="2" charset="-78"/>
              </a:rPr>
              <a:t>اثر </a:t>
            </a:r>
            <a:r>
              <a:rPr lang="fa-IR" sz="2400" b="1" dirty="0">
                <a:solidFill>
                  <a:srgbClr val="0000FF"/>
                </a:solidFill>
                <a:cs typeface="B Titr" panose="00000700000000000000" pitchFamily="2" charset="-78"/>
              </a:rPr>
              <a:t>اندازه گشودگی مربعی </a:t>
            </a:r>
            <a:r>
              <a:rPr lang="fa-IR" sz="2400" b="1" dirty="0" smtClean="0">
                <a:solidFill>
                  <a:srgbClr val="0000FF"/>
                </a:solidFill>
                <a:cs typeface="B Titr" panose="00000700000000000000" pitchFamily="2" charset="-78"/>
              </a:rPr>
              <a:t>روی </a:t>
            </a:r>
            <a:r>
              <a:rPr lang="fa-IR" sz="2400" b="1" dirty="0">
                <a:solidFill>
                  <a:srgbClr val="0000FF"/>
                </a:solidFill>
                <a:cs typeface="B Titr" panose="00000700000000000000" pitchFamily="2" charset="-78"/>
              </a:rPr>
              <a:t>نسبت بار </a:t>
            </a:r>
            <a:r>
              <a:rPr lang="fa-IR" sz="2400" b="1" dirty="0" smtClean="0">
                <a:solidFill>
                  <a:srgbClr val="0000FF"/>
                </a:solidFill>
                <a:cs typeface="B Titr" panose="00000700000000000000" pitchFamily="2" charset="-78"/>
              </a:rPr>
              <a:t>برحسب </a:t>
            </a:r>
            <a:r>
              <a:rPr lang="fa-IR" sz="2400" b="1" dirty="0">
                <a:solidFill>
                  <a:srgbClr val="0000FF"/>
                </a:solidFill>
                <a:cs typeface="B Titr" panose="00000700000000000000" pitchFamily="2" charset="-78"/>
              </a:rPr>
              <a:t>ضریب مقیاس کوچک</a:t>
            </a:r>
          </a:p>
          <a:p>
            <a:pPr lvl="0" algn="ctr" rtl="1"/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/>
            </a:r>
            <a:b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</a:br>
            <a:endParaRPr lang="en-US" sz="3600" dirty="0"/>
          </a:p>
        </p:txBody>
      </p:sp>
      <p:sp>
        <p:nvSpPr>
          <p:cNvPr id="6" name="TextBox 1"/>
          <p:cNvSpPr txBox="1"/>
          <p:nvPr/>
        </p:nvSpPr>
        <p:spPr>
          <a:xfrm>
            <a:off x="2598156" y="304800"/>
            <a:ext cx="38026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fa-IR" sz="3600" b="1" dirty="0" smtClean="0">
                <a:solidFill>
                  <a:srgbClr val="FF0000"/>
                </a:solidFill>
                <a:latin typeface="Nazanin" panose="00000400000000000000" pitchFamily="2" charset="-78"/>
                <a:cs typeface="B Titr" panose="00000700000000000000" pitchFamily="2" charset="-78"/>
              </a:rPr>
              <a:t>گراف و كانتورهاي مهم</a:t>
            </a:r>
            <a:endParaRPr lang="en-US" sz="3600" b="1" dirty="0">
              <a:solidFill>
                <a:srgbClr val="FF0000"/>
              </a:solidFill>
              <a:latin typeface="Nazanin" panose="00000400000000000000" pitchFamily="2" charset="-78"/>
              <a:cs typeface="B Titr" panose="00000700000000000000" pitchFamily="2" charset="-78"/>
            </a:endParaRPr>
          </a:p>
        </p:txBody>
      </p:sp>
      <p:pic>
        <p:nvPicPr>
          <p:cNvPr id="8" name="Pictur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600200"/>
            <a:ext cx="7179945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99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36637"/>
            <a:ext cx="8229600" cy="4525963"/>
          </a:xfrm>
        </p:spPr>
        <p:txBody>
          <a:bodyPr>
            <a:normAutofit/>
          </a:bodyPr>
          <a:lstStyle/>
          <a:p>
            <a:pPr algn="ctr" rtl="1"/>
            <a:r>
              <a:rPr lang="fa-IR" sz="2400" b="1" dirty="0" smtClean="0">
                <a:solidFill>
                  <a:srgbClr val="0000FF"/>
                </a:solidFill>
                <a:cs typeface="B Titr" panose="00000700000000000000" pitchFamily="2" charset="-78"/>
              </a:rPr>
              <a:t>اثر </a:t>
            </a:r>
            <a:r>
              <a:rPr lang="fa-IR" sz="2400" b="1" dirty="0">
                <a:solidFill>
                  <a:srgbClr val="0000FF"/>
                </a:solidFill>
                <a:cs typeface="B Titr" panose="00000700000000000000" pitchFamily="2" charset="-78"/>
              </a:rPr>
              <a:t>اندازه گشودگی </a:t>
            </a:r>
            <a:r>
              <a:rPr lang="fa-IR" sz="2400" b="1" dirty="0" smtClean="0">
                <a:solidFill>
                  <a:srgbClr val="0000FF"/>
                </a:solidFill>
                <a:cs typeface="B Titr" panose="00000700000000000000" pitchFamily="2" charset="-78"/>
              </a:rPr>
              <a:t>مربعی روی </a:t>
            </a:r>
            <a:r>
              <a:rPr lang="fa-IR" sz="2400" b="1" dirty="0">
                <a:solidFill>
                  <a:srgbClr val="0000FF"/>
                </a:solidFill>
                <a:cs typeface="B Titr" panose="00000700000000000000" pitchFamily="2" charset="-78"/>
              </a:rPr>
              <a:t>نسبت بار </a:t>
            </a:r>
            <a:r>
              <a:rPr lang="fa-IR" sz="2400" b="1" dirty="0" smtClean="0">
                <a:solidFill>
                  <a:srgbClr val="0000FF"/>
                </a:solidFill>
                <a:cs typeface="B Titr" panose="00000700000000000000" pitchFamily="2" charset="-78"/>
              </a:rPr>
              <a:t>برحسب </a:t>
            </a:r>
            <a:r>
              <a:rPr lang="fa-IR" sz="2400" b="1" dirty="0">
                <a:solidFill>
                  <a:srgbClr val="0000FF"/>
                </a:solidFill>
                <a:cs typeface="B Titr" panose="00000700000000000000" pitchFamily="2" charset="-78"/>
              </a:rPr>
              <a:t>ضریب مقیاس </a:t>
            </a:r>
            <a:r>
              <a:rPr lang="fa-IR" sz="2400" b="1" dirty="0" smtClean="0">
                <a:solidFill>
                  <a:srgbClr val="0000FF"/>
                </a:solidFill>
                <a:cs typeface="B Titr" panose="00000700000000000000" pitchFamily="2" charset="-78"/>
              </a:rPr>
              <a:t>کوچک</a:t>
            </a:r>
            <a:endParaRPr lang="en-US" sz="2400" b="1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2598156" y="228600"/>
            <a:ext cx="38026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fa-IR" sz="3600" b="1" dirty="0" smtClean="0">
                <a:solidFill>
                  <a:srgbClr val="FF0000"/>
                </a:solidFill>
                <a:latin typeface="Nazanin" panose="00000400000000000000" pitchFamily="2" charset="-78"/>
                <a:cs typeface="B Titr" panose="00000700000000000000" pitchFamily="2" charset="-78"/>
              </a:rPr>
              <a:t>گراف و كانتورهاي مهم</a:t>
            </a:r>
            <a:endParaRPr lang="en-US" sz="3600" b="1" dirty="0">
              <a:solidFill>
                <a:srgbClr val="FF0000"/>
              </a:solidFill>
              <a:latin typeface="Nazanin" panose="00000400000000000000" pitchFamily="2" charset="-78"/>
              <a:cs typeface="B Titr" panose="00000700000000000000" pitchFamily="2" charset="-78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00200"/>
            <a:ext cx="6875145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42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36637"/>
            <a:ext cx="8229600" cy="4525963"/>
          </a:xfrm>
        </p:spPr>
        <p:txBody>
          <a:bodyPr>
            <a:normAutofit/>
          </a:bodyPr>
          <a:lstStyle/>
          <a:p>
            <a:pPr algn="ctr" rtl="1"/>
            <a:r>
              <a:rPr lang="fa-IR" sz="2400" b="1" dirty="0" smtClean="0">
                <a:solidFill>
                  <a:srgbClr val="0000FF"/>
                </a:solidFill>
                <a:cs typeface="B Titr" panose="00000700000000000000" pitchFamily="2" charset="-78"/>
              </a:rPr>
              <a:t>اثر </a:t>
            </a:r>
            <a:r>
              <a:rPr lang="fa-IR" sz="2400" b="1" dirty="0">
                <a:solidFill>
                  <a:srgbClr val="0000FF"/>
                </a:solidFill>
                <a:cs typeface="B Titr" panose="00000700000000000000" pitchFamily="2" charset="-78"/>
              </a:rPr>
              <a:t>ضریب وینکلر روی نسبت بار </a:t>
            </a:r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کمانش </a:t>
            </a:r>
            <a:r>
              <a:rPr lang="fa-IR" sz="2400" b="1" dirty="0" smtClean="0">
                <a:solidFill>
                  <a:srgbClr val="0000FF"/>
                </a:solidFill>
                <a:cs typeface="B Titr" panose="00000700000000000000" pitchFamily="2" charset="-78"/>
              </a:rPr>
              <a:t>برحسب </a:t>
            </a:r>
            <a:r>
              <a:rPr lang="fa-IR" sz="2400" b="1" dirty="0">
                <a:solidFill>
                  <a:srgbClr val="0000FF"/>
                </a:solidFill>
                <a:cs typeface="B Titr" panose="00000700000000000000" pitchFamily="2" charset="-78"/>
              </a:rPr>
              <a:t>ضریب مقیاس کوچک</a:t>
            </a:r>
            <a:endParaRPr lang="en-US" sz="2400" b="1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2598156" y="228600"/>
            <a:ext cx="38026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fa-IR" sz="3600" b="1" dirty="0" smtClean="0">
                <a:solidFill>
                  <a:srgbClr val="FF0000"/>
                </a:solidFill>
                <a:latin typeface="Nazanin" panose="00000400000000000000" pitchFamily="2" charset="-78"/>
                <a:cs typeface="B Titr" panose="00000700000000000000" pitchFamily="2" charset="-78"/>
              </a:rPr>
              <a:t>گراف و كانتورهاي مهم</a:t>
            </a:r>
            <a:endParaRPr lang="en-US" sz="3600" b="1" dirty="0">
              <a:solidFill>
                <a:srgbClr val="FF0000"/>
              </a:solidFill>
              <a:latin typeface="Nazanin" panose="00000400000000000000" pitchFamily="2" charset="-78"/>
              <a:cs typeface="B Titr" panose="00000700000000000000" pitchFamily="2" charset="-78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505" y="1524000"/>
            <a:ext cx="7179945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79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4295</TotalTime>
  <Words>469</Words>
  <Application>Microsoft Office PowerPoint</Application>
  <PresentationFormat>On-screen Show (4:3)</PresentationFormat>
  <Paragraphs>46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B Titr</vt:lpstr>
      <vt:lpstr>Calibri</vt:lpstr>
      <vt:lpstr>Century Gothic</vt:lpstr>
      <vt:lpstr>Lucida Sans Unicode</vt:lpstr>
      <vt:lpstr>Nazanin</vt:lpstr>
      <vt:lpstr>Times New Roman</vt:lpstr>
      <vt:lpstr>Verdana</vt:lpstr>
      <vt:lpstr>Wingdings 2</vt:lpstr>
      <vt:lpstr>Wingdings 3</vt:lpstr>
      <vt:lpstr>Concourse</vt:lpstr>
      <vt:lpstr>            تحليل کمانش صفحات نانوکامپوزيتي دارای گشودگی تقویت شده با نانو لوله های کربنی واقع بر بستر پاسترناک  تقی شجاعی ، مجید جمالی بهار 95 MarketCode.ir    </vt:lpstr>
      <vt:lpstr>چکیده </vt:lpstr>
      <vt:lpstr>چکیده 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آنچه در این کد خواهید آموخت</vt:lpstr>
      <vt:lpstr>آنچه در این کد خواهید آموخت</vt:lpstr>
      <vt:lpstr>نکات و الزامات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YousefKhah</dc:creator>
  <cp:lastModifiedBy>marketcode</cp:lastModifiedBy>
  <cp:revision>228</cp:revision>
  <dcterms:created xsi:type="dcterms:W3CDTF">2006-08-16T00:00:00Z</dcterms:created>
  <dcterms:modified xsi:type="dcterms:W3CDTF">2016-11-01T11:22:50Z</dcterms:modified>
</cp:coreProperties>
</file>