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sldIdLst>
    <p:sldId id="366"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4" r:id="rId33"/>
    <p:sldId id="405" r:id="rId34"/>
    <p:sldId id="406" r:id="rId35"/>
    <p:sldId id="4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422"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8/1/2016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Tree>
    <p:extLst>
      <p:ext uri="{BB962C8B-B14F-4D97-AF65-F5344CB8AC3E}">
        <p14:creationId xmlns:p14="http://schemas.microsoft.com/office/powerpoint/2010/main" val="276288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8/1/2016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7349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8/1/2016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313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8/1/2016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666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8/1/2016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5282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8/1/2016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extLst>
      <p:ext uri="{BB962C8B-B14F-4D97-AF65-F5344CB8AC3E}">
        <p14:creationId xmlns:p14="http://schemas.microsoft.com/office/powerpoint/2010/main" val="10489577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8/1/2016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055711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8/1/2016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993621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8/1/2016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531083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8/1/2016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6358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8/1/2016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927828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8/1/2016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extLst>
      <p:ext uri="{BB962C8B-B14F-4D97-AF65-F5344CB8AC3E}">
        <p14:creationId xmlns:p14="http://schemas.microsoft.com/office/powerpoint/2010/main" val="3052802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8/1/2016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76128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تحلیل استاتیکی غیر خطی سازه های دارای قاب خمشی فولادی در نرم افزار </a:t>
            </a:r>
            <a:r>
              <a:rPr lang="en-US" sz="3600" dirty="0">
                <a:solidFill>
                  <a:srgbClr val="FF0000"/>
                </a:solidFill>
                <a:cs typeface="B Titr" panose="00000700000000000000" pitchFamily="2" charset="-78"/>
              </a:rPr>
              <a:t>SAP2000</a:t>
            </a:r>
            <a:br>
              <a:rPr lang="en-US" sz="3600" dirty="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محمد باوندی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خرداد 95</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82551"/>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3676650" cy="1762125"/>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302ECE2F-9941-4C49-A8E2-3F0E6DFE6FB4}" type="slidenum">
              <a:rPr lang="en-US" altLang="fa-IR" sz="1000">
                <a:latin typeface="Times New Roman" pitchFamily="18" charset="0"/>
                <a:cs typeface="B Mitra" pitchFamily="2" charset="-78"/>
              </a:rPr>
              <a:pPr algn="l"/>
              <a:t>10</a:t>
            </a:fld>
            <a:endParaRPr lang="en-US" altLang="fa-IR" sz="1000">
              <a:latin typeface="Times New Roman" pitchFamily="18" charset="0"/>
              <a:cs typeface="B Mitra" pitchFamily="2" charset="-78"/>
            </a:endParaRPr>
          </a:p>
        </p:txBody>
      </p:sp>
      <p:sp>
        <p:nvSpPr>
          <p:cNvPr id="2867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97F2BB67-34F2-43B5-B441-CA2BA829B679}" type="slidenum">
              <a:rPr lang="en-US" altLang="fa-IR" sz="1200" b="0">
                <a:latin typeface="Times New Roman" pitchFamily="18" charset="0"/>
                <a:cs typeface="B Mitra" pitchFamily="2" charset="-78"/>
              </a:rPr>
              <a:pPr algn="ctr" rtl="1" eaLnBrk="1" hangingPunct="1"/>
              <a:t>10</a:t>
            </a:fld>
            <a:endParaRPr lang="en-US" altLang="fa-IR" sz="1200" b="0">
              <a:latin typeface="Times New Roman" pitchFamily="18" charset="0"/>
              <a:cs typeface="B Mitra" pitchFamily="2" charset="-78"/>
            </a:endParaRPr>
          </a:p>
        </p:txBody>
      </p:sp>
      <p:sp>
        <p:nvSpPr>
          <p:cNvPr id="28676"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7AAE2C1-5EAB-40D1-8D41-EF56C89B5BA2}" type="slidenum">
              <a:rPr lang="en-US" altLang="fa-IR" sz="1200" b="0">
                <a:latin typeface="Times New Roman" pitchFamily="18" charset="0"/>
                <a:cs typeface="B Mitra" pitchFamily="2" charset="-78"/>
              </a:rPr>
              <a:pPr algn="ctr" rtl="1" eaLnBrk="1" hangingPunct="1"/>
              <a:t>10</a:t>
            </a:fld>
            <a:endParaRPr lang="en-US" altLang="fa-IR" sz="1200" b="0">
              <a:latin typeface="Times New Roman" pitchFamily="18" charset="0"/>
              <a:cs typeface="B Mitra" pitchFamily="2" charset="-78"/>
            </a:endParaRPr>
          </a:p>
        </p:txBody>
      </p:sp>
      <p:sp>
        <p:nvSpPr>
          <p:cNvPr id="28677" name="Title 3"/>
          <p:cNvSpPr txBox="1">
            <a:spLocks/>
          </p:cNvSpPr>
          <p:nvPr/>
        </p:nvSpPr>
        <p:spPr bwMode="auto">
          <a:xfrm>
            <a:off x="2339975" y="1747838"/>
            <a:ext cx="58674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r>
              <a:rPr lang="fa-IR" altLang="en-US" sz="4000" b="0">
                <a:solidFill>
                  <a:srgbClr val="000000"/>
                </a:solidFill>
                <a:latin typeface="Verdana" pitchFamily="34" charset="0"/>
                <a:cs typeface="Mitra" pitchFamily="2" charset="-78"/>
              </a:rPr>
              <a:t>اهداف کلی و ویژه</a:t>
            </a:r>
          </a:p>
        </p:txBody>
      </p:sp>
      <p:sp>
        <p:nvSpPr>
          <p:cNvPr id="15" name="Oval 14"/>
          <p:cNvSpPr/>
          <p:nvPr/>
        </p:nvSpPr>
        <p:spPr>
          <a:xfrm>
            <a:off x="6939968" y="2320429"/>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4850" y="2435225"/>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08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335D4F99-0A90-4562-876C-906CFBAD2A5A}" type="slidenum">
              <a:rPr lang="en-US" altLang="fa-IR" sz="1000">
                <a:latin typeface="Times New Roman" pitchFamily="18" charset="0"/>
                <a:cs typeface="B Mitra" pitchFamily="2" charset="-78"/>
              </a:rPr>
              <a:pPr algn="l"/>
              <a:t>11</a:t>
            </a:fld>
            <a:endParaRPr lang="en-US" altLang="fa-IR" sz="1000">
              <a:latin typeface="Times New Roman" pitchFamily="18" charset="0"/>
              <a:cs typeface="B Mitra" pitchFamily="2" charset="-78"/>
            </a:endParaRPr>
          </a:p>
        </p:txBody>
      </p:sp>
      <p:sp>
        <p:nvSpPr>
          <p:cNvPr id="2969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9BB7286D-8AC7-4A4C-9162-4E35C91EA9EF}" type="slidenum">
              <a:rPr lang="en-US" altLang="fa-IR" sz="1200" b="0">
                <a:latin typeface="Times New Roman" pitchFamily="18" charset="0"/>
                <a:cs typeface="B Mitra" pitchFamily="2" charset="-78"/>
              </a:rPr>
              <a:pPr algn="ctr" rtl="1" eaLnBrk="1" hangingPunct="1"/>
              <a:t>11</a:t>
            </a:fld>
            <a:endParaRPr lang="en-US" altLang="fa-IR" sz="1200" b="0">
              <a:latin typeface="Times New Roman" pitchFamily="18" charset="0"/>
              <a:cs typeface="B Mitra" pitchFamily="2" charset="-78"/>
            </a:endParaRPr>
          </a:p>
        </p:txBody>
      </p:sp>
      <p:sp>
        <p:nvSpPr>
          <p:cNvPr id="29700"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657765AB-ED80-49EE-8E01-9F5EF06EFBA4}" type="slidenum">
              <a:rPr lang="en-US" altLang="fa-IR" sz="1200" b="0">
                <a:latin typeface="Times New Roman" pitchFamily="18" charset="0"/>
                <a:cs typeface="B Mitra" pitchFamily="2" charset="-78"/>
              </a:rPr>
              <a:pPr algn="ctr" rtl="1" eaLnBrk="1" hangingPunct="1"/>
              <a:t>11</a:t>
            </a:fld>
            <a:endParaRPr lang="en-US" altLang="fa-IR" sz="1200" b="0">
              <a:latin typeface="Times New Roman" pitchFamily="18" charset="0"/>
              <a:cs typeface="B Mitra" pitchFamily="2" charset="-78"/>
            </a:endParaRPr>
          </a:p>
        </p:txBody>
      </p:sp>
      <p:sp>
        <p:nvSpPr>
          <p:cNvPr id="12" name="TextBox 11"/>
          <p:cNvSpPr txBox="1"/>
          <p:nvPr/>
        </p:nvSpPr>
        <p:spPr>
          <a:xfrm>
            <a:off x="398463" y="115888"/>
            <a:ext cx="8567737" cy="5041900"/>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مقایسه ضریب برش پایه سه ساختمان در دو ویرایش آیین نامه زلزله ایران.</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مقایسه وزن سه ساختمان در دو ویرایش آیین نامه زلزله ایران</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مقایسه برش پایه سه ساختمان دو ویرایش آیین نامه زلزله ایران</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مقایسه برش و ممان حداکثر برخی اعضای سه ساختمان دو ویرایش آیین نامه زلزله ایران</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مقایسه دریفت سه ساختمان دو ویرایش آیین نامه زلزله ایران</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تعیین نمودار پوش اور و درصد عملکردی اعضای سازه‌ای سه ساختمان دو ویرایش‌آیین نامه زلزله ایران</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p:txBody>
      </p:sp>
    </p:spTree>
    <p:extLst>
      <p:ext uri="{BB962C8B-B14F-4D97-AF65-F5344CB8AC3E}">
        <p14:creationId xmlns:p14="http://schemas.microsoft.com/office/powerpoint/2010/main" val="116142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1000"/>
                                        <p:tgtEl>
                                          <p:spTgt spid="12">
                                            <p:txEl>
                                              <p:pRg st="5" end="5"/>
                                            </p:txEl>
                                          </p:spTgt>
                                        </p:tgtEl>
                                      </p:cBhvr>
                                    </p:animEffect>
                                    <p:anim calcmode="lin" valueType="num">
                                      <p:cBhvr>
                                        <p:cTn id="14"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1000"/>
                                        <p:tgtEl>
                                          <p:spTgt spid="12">
                                            <p:txEl>
                                              <p:pRg st="7" end="7"/>
                                            </p:txEl>
                                          </p:spTgt>
                                        </p:tgtEl>
                                      </p:cBhvr>
                                    </p:animEffect>
                                    <p:anim calcmode="lin" valueType="num">
                                      <p:cBhvr>
                                        <p:cTn id="20"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animEffect transition="in" filter="fade">
                                      <p:cBhvr>
                                        <p:cTn id="25" dur="1000"/>
                                        <p:tgtEl>
                                          <p:spTgt spid="12">
                                            <p:txEl>
                                              <p:pRg st="9" end="9"/>
                                            </p:txEl>
                                          </p:spTgt>
                                        </p:tgtEl>
                                      </p:cBhvr>
                                    </p:animEffect>
                                    <p:anim calcmode="lin" valueType="num">
                                      <p:cBhvr>
                                        <p:cTn id="26"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12">
                                            <p:txEl>
                                              <p:pRg st="11" end="11"/>
                                            </p:txEl>
                                          </p:spTgt>
                                        </p:tgtEl>
                                        <p:attrNameLst>
                                          <p:attrName>style.visibility</p:attrName>
                                        </p:attrNameLst>
                                      </p:cBhvr>
                                      <p:to>
                                        <p:strVal val="visible"/>
                                      </p:to>
                                    </p:set>
                                    <p:animEffect transition="in" filter="fade">
                                      <p:cBhvr>
                                        <p:cTn id="31" dur="1000"/>
                                        <p:tgtEl>
                                          <p:spTgt spid="12">
                                            <p:txEl>
                                              <p:pRg st="11" end="11"/>
                                            </p:txEl>
                                          </p:spTgt>
                                        </p:tgtEl>
                                      </p:cBhvr>
                                    </p:animEffect>
                                    <p:anim calcmode="lin" valueType="num">
                                      <p:cBhvr>
                                        <p:cTn id="32"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12">
                                            <p:txEl>
                                              <p:pRg st="13" end="13"/>
                                            </p:txEl>
                                          </p:spTgt>
                                        </p:tgtEl>
                                        <p:attrNameLst>
                                          <p:attrName>style.visibility</p:attrName>
                                        </p:attrNameLst>
                                      </p:cBhvr>
                                      <p:to>
                                        <p:strVal val="visible"/>
                                      </p:to>
                                    </p:set>
                                    <p:animEffect transition="in" filter="fade">
                                      <p:cBhvr>
                                        <p:cTn id="37" dur="1000"/>
                                        <p:tgtEl>
                                          <p:spTgt spid="12">
                                            <p:txEl>
                                              <p:pRg st="13" end="13"/>
                                            </p:txEl>
                                          </p:spTgt>
                                        </p:tgtEl>
                                      </p:cBhvr>
                                    </p:animEffect>
                                    <p:anim calcmode="lin" valueType="num">
                                      <p:cBhvr>
                                        <p:cTn id="38" dur="1000" fill="hold"/>
                                        <p:tgtEl>
                                          <p:spTgt spid="12">
                                            <p:txEl>
                                              <p:pRg st="13" end="13"/>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13" end="13"/>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12">
                                            <p:txEl>
                                              <p:pRg st="15" end="15"/>
                                            </p:txEl>
                                          </p:spTgt>
                                        </p:tgtEl>
                                        <p:attrNameLst>
                                          <p:attrName>style.visibility</p:attrName>
                                        </p:attrNameLst>
                                      </p:cBhvr>
                                      <p:to>
                                        <p:strVal val="visible"/>
                                      </p:to>
                                    </p:set>
                                    <p:animEffect transition="in" filter="fade">
                                      <p:cBhvr>
                                        <p:cTn id="43" dur="1000"/>
                                        <p:tgtEl>
                                          <p:spTgt spid="12">
                                            <p:txEl>
                                              <p:pRg st="15" end="15"/>
                                            </p:txEl>
                                          </p:spTgt>
                                        </p:tgtEl>
                                      </p:cBhvr>
                                    </p:animEffect>
                                    <p:anim calcmode="lin" valueType="num">
                                      <p:cBhvr>
                                        <p:cTn id="44" dur="1000" fill="hold"/>
                                        <p:tgtEl>
                                          <p:spTgt spid="12">
                                            <p:txEl>
                                              <p:pRg st="15" end="15"/>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C2C9D151-DEC9-4264-BD33-BCD55E831124}" type="slidenum">
              <a:rPr lang="en-US" altLang="fa-IR" sz="1000">
                <a:latin typeface="Times New Roman" pitchFamily="18" charset="0"/>
                <a:cs typeface="B Mitra" pitchFamily="2" charset="-78"/>
              </a:rPr>
              <a:pPr algn="l"/>
              <a:t>12</a:t>
            </a:fld>
            <a:endParaRPr lang="en-US" altLang="fa-IR" sz="1000">
              <a:latin typeface="Times New Roman" pitchFamily="18" charset="0"/>
              <a:cs typeface="B Mitra" pitchFamily="2" charset="-78"/>
            </a:endParaRPr>
          </a:p>
        </p:txBody>
      </p:sp>
      <p:sp>
        <p:nvSpPr>
          <p:cNvPr id="3072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8C55A9B-D5BE-4412-83AD-5BC0D8230163}" type="slidenum">
              <a:rPr lang="en-US" altLang="fa-IR" sz="1200" b="0">
                <a:latin typeface="Times New Roman" pitchFamily="18" charset="0"/>
                <a:cs typeface="B Mitra" pitchFamily="2" charset="-78"/>
              </a:rPr>
              <a:pPr algn="ctr" rtl="1" eaLnBrk="1" hangingPunct="1"/>
              <a:t>12</a:t>
            </a:fld>
            <a:endParaRPr lang="en-US" altLang="fa-IR" sz="1200" b="0">
              <a:latin typeface="Times New Roman" pitchFamily="18" charset="0"/>
              <a:cs typeface="B Mitra" pitchFamily="2" charset="-78"/>
            </a:endParaRPr>
          </a:p>
        </p:txBody>
      </p:sp>
      <p:sp>
        <p:nvSpPr>
          <p:cNvPr id="30724"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FB03CF75-2281-492F-836A-823B9C75B7EF}" type="slidenum">
              <a:rPr lang="en-US" altLang="fa-IR" sz="1200" b="0">
                <a:latin typeface="Times New Roman" pitchFamily="18" charset="0"/>
                <a:cs typeface="B Mitra" pitchFamily="2" charset="-78"/>
              </a:rPr>
              <a:pPr algn="ctr" rtl="1" eaLnBrk="1" hangingPunct="1"/>
              <a:t>12</a:t>
            </a:fld>
            <a:endParaRPr lang="en-US" altLang="fa-IR" sz="1200" b="0">
              <a:latin typeface="Times New Roman" pitchFamily="18" charset="0"/>
              <a:cs typeface="B Mitra" pitchFamily="2" charset="-78"/>
            </a:endParaRPr>
          </a:p>
        </p:txBody>
      </p:sp>
      <p:sp>
        <p:nvSpPr>
          <p:cNvPr id="30725" name="Title 3"/>
          <p:cNvSpPr txBox="1">
            <a:spLocks/>
          </p:cNvSpPr>
          <p:nvPr/>
        </p:nvSpPr>
        <p:spPr bwMode="auto">
          <a:xfrm>
            <a:off x="2406650" y="1579563"/>
            <a:ext cx="58674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r>
              <a:rPr lang="fa-IR" altLang="en-US" sz="4000" b="0">
                <a:solidFill>
                  <a:srgbClr val="000000"/>
                </a:solidFill>
                <a:latin typeface="Verdana" pitchFamily="34" charset="0"/>
                <a:cs typeface="Mitra" pitchFamily="2" charset="-78"/>
              </a:rPr>
              <a:t>پیشینه تحقیق</a:t>
            </a:r>
          </a:p>
        </p:txBody>
      </p:sp>
      <p:sp>
        <p:nvSpPr>
          <p:cNvPr id="15" name="Oval 14"/>
          <p:cNvSpPr/>
          <p:nvPr/>
        </p:nvSpPr>
        <p:spPr>
          <a:xfrm>
            <a:off x="7006026" y="2152431"/>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2266950"/>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19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CCFBBE98-CBB8-4BD9-83E7-EFBD0A5ED089}" type="slidenum">
              <a:rPr lang="en-US" altLang="fa-IR" sz="1000">
                <a:latin typeface="Times New Roman" pitchFamily="18" charset="0"/>
                <a:cs typeface="B Mitra" pitchFamily="2" charset="-78"/>
              </a:rPr>
              <a:pPr algn="l"/>
              <a:t>13</a:t>
            </a:fld>
            <a:endParaRPr lang="en-US" altLang="fa-IR" sz="1000">
              <a:latin typeface="Times New Roman" pitchFamily="18" charset="0"/>
              <a:cs typeface="B Mitra" pitchFamily="2" charset="-78"/>
            </a:endParaRPr>
          </a:p>
        </p:txBody>
      </p:sp>
      <p:sp>
        <p:nvSpPr>
          <p:cNvPr id="31747"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3717D16B-D673-4019-ABF0-366471ECAF40}" type="slidenum">
              <a:rPr lang="en-US" altLang="fa-IR" sz="1200" b="0">
                <a:latin typeface="Times New Roman" pitchFamily="18" charset="0"/>
                <a:cs typeface="B Mitra" pitchFamily="2" charset="-78"/>
              </a:rPr>
              <a:pPr algn="ctr" rtl="1" eaLnBrk="1" hangingPunct="1"/>
              <a:t>13</a:t>
            </a:fld>
            <a:endParaRPr lang="en-US" altLang="fa-IR" sz="1200" b="0">
              <a:latin typeface="Times New Roman" pitchFamily="18" charset="0"/>
              <a:cs typeface="B Mitra" pitchFamily="2" charset="-78"/>
            </a:endParaRPr>
          </a:p>
        </p:txBody>
      </p:sp>
      <p:sp>
        <p:nvSpPr>
          <p:cNvPr id="31748"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10B588A-9425-4FDB-B3E7-50049EBF5F0F}" type="slidenum">
              <a:rPr lang="en-US" altLang="fa-IR" sz="1200" b="0">
                <a:latin typeface="Times New Roman" pitchFamily="18" charset="0"/>
                <a:cs typeface="B Mitra" pitchFamily="2" charset="-78"/>
              </a:rPr>
              <a:pPr algn="ctr" rtl="1" eaLnBrk="1" hangingPunct="1"/>
              <a:t>13</a:t>
            </a:fld>
            <a:endParaRPr lang="en-US" altLang="fa-IR" sz="1200" b="0">
              <a:latin typeface="Times New Roman" pitchFamily="18" charset="0"/>
              <a:cs typeface="B Mitra" pitchFamily="2" charset="-78"/>
            </a:endParaRPr>
          </a:p>
        </p:txBody>
      </p:sp>
      <p:sp>
        <p:nvSpPr>
          <p:cNvPr id="12" name="TextBox 11"/>
          <p:cNvSpPr txBox="1">
            <a:spLocks noChangeArrowheads="1"/>
          </p:cNvSpPr>
          <p:nvPr/>
        </p:nvSpPr>
        <p:spPr bwMode="auto">
          <a:xfrm>
            <a:off x="3397250" y="692150"/>
            <a:ext cx="525462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justLow" rtl="1" eaLnBrk="1" hangingPunct="1">
              <a:buFont typeface="Calibri" pitchFamily="34" charset="0"/>
              <a:buChar char="↙"/>
            </a:pPr>
            <a:r>
              <a:rPr lang="fa-IR" altLang="fa-IR" sz="1800">
                <a:solidFill>
                  <a:srgbClr val="7030A0"/>
                </a:solidFill>
                <a:latin typeface="Calibri" pitchFamily="34" charset="0"/>
                <a:cs typeface="2  Mitra" pitchFamily="2" charset="-78"/>
              </a:rPr>
              <a:t>شکل گیری آیین نامه زلزله ایران از ابتدا تا کنون را توضیح میدهم:</a:t>
            </a:r>
          </a:p>
          <a:p>
            <a:pPr algn="justLow" rtl="1" eaLnBrk="1" hangingPunct="1">
              <a:buFont typeface="Calibri" pitchFamily="34" charset="0"/>
              <a:buChar char="↙"/>
            </a:pPr>
            <a:r>
              <a:rPr lang="fa-IR" altLang="fa-IR" sz="1400">
                <a:solidFill>
                  <a:srgbClr val="7030A0"/>
                </a:solidFill>
                <a:latin typeface="Calibri" pitchFamily="34" charset="0"/>
                <a:cs typeface="2  Mitra" pitchFamily="2" charset="-78"/>
              </a:rPr>
              <a:t>آیین نامه 519</a:t>
            </a:r>
          </a:p>
          <a:p>
            <a:pPr algn="justLow" rtl="1" eaLnBrk="1" hangingPunct="1">
              <a:buFont typeface="Calibri" pitchFamily="34" charset="0"/>
              <a:buChar char="↙"/>
            </a:pPr>
            <a:r>
              <a:rPr lang="fa-IR" altLang="fa-IR" sz="1400">
                <a:solidFill>
                  <a:srgbClr val="262626"/>
                </a:solidFill>
                <a:latin typeface="Calibri" pitchFamily="34" charset="0"/>
                <a:cs typeface="2  Mitra" pitchFamily="2" charset="-78"/>
              </a:rPr>
              <a:t>پس از زلزله ويرانگر دهم شهريور 1341 بويين‌زهرا كه بزرگي آن 7/2 در مقياس ريشتر بوده و طي آن 12000 نفر جان خود را از دست دادند، اولين آيين‌نامه زلزله ايران تهيه شد.درسال </a:t>
            </a:r>
            <a:r>
              <a:rPr lang="fa-IR" altLang="fa-IR" sz="1400" u="sng">
                <a:solidFill>
                  <a:srgbClr val="262626"/>
                </a:solidFill>
                <a:latin typeface="Calibri" pitchFamily="34" charset="0"/>
                <a:cs typeface="2  Mitra" pitchFamily="2" charset="-78"/>
              </a:rPr>
              <a:t>1343</a:t>
            </a:r>
            <a:r>
              <a:rPr lang="fa-IR" altLang="fa-IR" sz="1400">
                <a:solidFill>
                  <a:srgbClr val="262626"/>
                </a:solidFill>
                <a:latin typeface="Calibri" pitchFamily="34" charset="0"/>
                <a:cs typeface="2  Mitra" pitchFamily="2" charset="-78"/>
              </a:rPr>
              <a:t> سازمان برنامه و بودجه وقت در قالب يك طرح تحقيقاتي گزارشي تحت عنوان «آيين‌نامه موقت حفاظت ساختمانها در برابر زلزله» منتشر نمود. به دنبال آن در وزارت آباداني و مسكن كميته آيين‌نامه دفتر مطالعات و معيارهاي ساختماني تشكيل و جزوه‌اي را تحت عنوان «آيين‌نامه ايمني‌ساختمانها در برابر زلزله» در شهريور </a:t>
            </a:r>
            <a:r>
              <a:rPr lang="fa-IR" altLang="fa-IR" sz="1400" u="sng">
                <a:solidFill>
                  <a:srgbClr val="262626"/>
                </a:solidFill>
                <a:latin typeface="Calibri" pitchFamily="34" charset="0"/>
                <a:cs typeface="2  Mitra" pitchFamily="2" charset="-78"/>
              </a:rPr>
              <a:t>1346</a:t>
            </a:r>
            <a:r>
              <a:rPr lang="fa-IR" altLang="fa-IR" sz="1400">
                <a:solidFill>
                  <a:srgbClr val="262626"/>
                </a:solidFill>
                <a:latin typeface="Calibri" pitchFamily="34" charset="0"/>
                <a:cs typeface="2  Mitra" pitchFamily="2" charset="-78"/>
              </a:rPr>
              <a:t> منتشر كرد. در اين آيين‌نامه ساخت ساختمانهاي بيش از سه طبقه و يا مرتفع‌تر از 11 متر منحصراً با اسكلت فولادي يا بتن‌آرمه مجاز دانسته شده است.</a:t>
            </a:r>
          </a:p>
          <a:p>
            <a:pPr algn="justLow" rtl="1" eaLnBrk="1" hangingPunct="1">
              <a:buFont typeface="Calibri" pitchFamily="34" charset="0"/>
              <a:buChar char="↙"/>
            </a:pPr>
            <a:endParaRPr lang="fa-IR" altLang="fa-IR" sz="1400">
              <a:solidFill>
                <a:srgbClr val="262626"/>
              </a:solidFill>
              <a:latin typeface="Calibri" pitchFamily="34" charset="0"/>
              <a:cs typeface="2  Mitra" pitchFamily="2" charset="-78"/>
            </a:endParaRPr>
          </a:p>
          <a:p>
            <a:pPr algn="justLow" rtl="1" eaLnBrk="1" hangingPunct="1">
              <a:buFont typeface="Calibri" pitchFamily="34" charset="0"/>
              <a:buChar char="↙"/>
            </a:pPr>
            <a:r>
              <a:rPr lang="fa-IR" altLang="fa-IR" sz="1400">
                <a:solidFill>
                  <a:srgbClr val="262626"/>
                </a:solidFill>
                <a:latin typeface="Calibri" pitchFamily="34" charset="0"/>
                <a:cs typeface="2  Mitra" pitchFamily="2" charset="-78"/>
              </a:rPr>
              <a:t>اين آيين نامه دو فصل داشت: فصل اول ساختمانهاي با مصالح بنايي و فصل دوم محاسبه ساختمانها در برابرنيروي زلزله. در اين آيين‌نامه كه داراي كميته علمي بود، هر گونه تغيير، اصلاح و تكميل در صلاحيت وزارت آباداني و مسكن دانسته شده بود. آيين‌نامه مذكور در قالب نشريات سازمان برنامه و بودجه وقت (دستورالعملهاي لازم‌الاجرا) در سال 1348 انتشار يافت.</a:t>
            </a:r>
          </a:p>
          <a:p>
            <a:pPr algn="justLow" rtl="1" eaLnBrk="1" hangingPunct="1">
              <a:buFont typeface="Calibri" pitchFamily="34" charset="0"/>
              <a:buChar char="↙"/>
            </a:pPr>
            <a:r>
              <a:rPr lang="fa-IR" altLang="fa-IR" sz="1400">
                <a:solidFill>
                  <a:srgbClr val="262626"/>
                </a:solidFill>
                <a:latin typeface="Calibri" pitchFamily="34" charset="0"/>
                <a:cs typeface="2  Mitra" pitchFamily="2" charset="-78"/>
              </a:rPr>
              <a:t>بعد از مدتي فصل دوم اين آيين‌نامه كه مربوط به بارهاي ناشي از زلزله بود به استاندارد ملي ايران شماره </a:t>
            </a:r>
            <a:r>
              <a:rPr lang="fa-IR" altLang="fa-IR" sz="1400" u="sng">
                <a:solidFill>
                  <a:srgbClr val="262626"/>
                </a:solidFill>
                <a:latin typeface="Calibri" pitchFamily="34" charset="0"/>
                <a:cs typeface="2  Mitra" pitchFamily="2" charset="-78"/>
              </a:rPr>
              <a:t>519</a:t>
            </a:r>
            <a:r>
              <a:rPr lang="fa-IR" altLang="fa-IR" sz="1400">
                <a:solidFill>
                  <a:srgbClr val="262626"/>
                </a:solidFill>
                <a:latin typeface="Calibri" pitchFamily="34" charset="0"/>
                <a:cs typeface="2  Mitra" pitchFamily="2" charset="-78"/>
              </a:rPr>
              <a:t>  «حداقل بار وارده بر ساختمانها» انتقال يافت و اين آيين‌نامه ملاك محاسبه ساختمانها در برابر زلزله قرارگرفت.</a:t>
            </a:r>
          </a:p>
          <a:p>
            <a:pPr algn="justLow" rtl="1" eaLnBrk="1" hangingPunct="1">
              <a:buFont typeface="Calibri" pitchFamily="34" charset="0"/>
              <a:buChar char="↙"/>
            </a:pPr>
            <a:endParaRPr lang="fa-IR" altLang="fa-IR" sz="1400">
              <a:solidFill>
                <a:srgbClr val="262626"/>
              </a:solidFill>
              <a:latin typeface="Calibri" pitchFamily="34" charset="0"/>
              <a:cs typeface="2  Mitra" pitchFamily="2" charset="-78"/>
            </a:endParaRPr>
          </a:p>
        </p:txBody>
      </p:sp>
      <p:pic>
        <p:nvPicPr>
          <p:cNvPr id="18" name="Picture 2" descr="C:\Users\Eng\Desktop\Untitled.jpg"/>
          <p:cNvPicPr>
            <a:picLocks noChangeAspect="1" noChangeArrowheads="1"/>
          </p:cNvPicPr>
          <p:nvPr/>
        </p:nvPicPr>
        <p:blipFill>
          <a:blip r:embed="rId2"/>
          <a:srcRect/>
          <a:stretch>
            <a:fillRect/>
          </a:stretch>
        </p:blipFill>
        <p:spPr bwMode="auto">
          <a:xfrm>
            <a:off x="539750" y="1360488"/>
            <a:ext cx="2433638" cy="283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413753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6900" fill="hold"/>
                                        <p:tgtEl>
                                          <p:spTgt spid="18"/>
                                        </p:tgtEl>
                                        <p:attrNameLst>
                                          <p:attrName>ppt_w</p:attrName>
                                        </p:attrNameLst>
                                      </p:cBhvr>
                                      <p:tavLst>
                                        <p:tav tm="0">
                                          <p:val>
                                            <p:fltVal val="0"/>
                                          </p:val>
                                        </p:tav>
                                        <p:tav tm="100000">
                                          <p:val>
                                            <p:strVal val="#ppt_w"/>
                                          </p:val>
                                        </p:tav>
                                      </p:tavLst>
                                    </p:anim>
                                    <p:anim calcmode="lin" valueType="num">
                                      <p:cBhvr>
                                        <p:cTn id="12" dur="16900" fill="hold"/>
                                        <p:tgtEl>
                                          <p:spTgt spid="18"/>
                                        </p:tgtEl>
                                        <p:attrNameLst>
                                          <p:attrName>ppt_h</p:attrName>
                                        </p:attrNameLst>
                                      </p:cBhvr>
                                      <p:tavLst>
                                        <p:tav tm="0">
                                          <p:val>
                                            <p:fltVal val="0"/>
                                          </p:val>
                                        </p:tav>
                                        <p:tav tm="100000">
                                          <p:val>
                                            <p:strVal val="#ppt_h"/>
                                          </p:val>
                                        </p:tav>
                                      </p:tavLst>
                                    </p:anim>
                                    <p:anim calcmode="lin" valueType="num">
                                      <p:cBhvr>
                                        <p:cTn id="13" dur="16900" fill="hold"/>
                                        <p:tgtEl>
                                          <p:spTgt spid="18"/>
                                        </p:tgtEl>
                                        <p:attrNameLst>
                                          <p:attrName>style.rotation</p:attrName>
                                        </p:attrNameLst>
                                      </p:cBhvr>
                                      <p:tavLst>
                                        <p:tav tm="0">
                                          <p:val>
                                            <p:fltVal val="90"/>
                                          </p:val>
                                        </p:tav>
                                        <p:tav tm="100000">
                                          <p:val>
                                            <p:fltVal val="0"/>
                                          </p:val>
                                        </p:tav>
                                      </p:tavLst>
                                    </p:anim>
                                    <p:animEffect transition="in" filter="fade">
                                      <p:cBhvr>
                                        <p:cTn id="14" dur="169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953D7DF6-44E3-4C6B-997C-D4DC9DDD8DFF}" type="slidenum">
              <a:rPr lang="en-US" altLang="fa-IR" sz="1000">
                <a:latin typeface="Times New Roman" pitchFamily="18" charset="0"/>
                <a:cs typeface="B Mitra" pitchFamily="2" charset="-78"/>
              </a:rPr>
              <a:pPr algn="l"/>
              <a:t>14</a:t>
            </a:fld>
            <a:endParaRPr lang="en-US" altLang="fa-IR" sz="1000">
              <a:latin typeface="Times New Roman" pitchFamily="18" charset="0"/>
              <a:cs typeface="B Mitra" pitchFamily="2" charset="-78"/>
            </a:endParaRPr>
          </a:p>
        </p:txBody>
      </p:sp>
      <p:sp>
        <p:nvSpPr>
          <p:cNvPr id="3277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6F4616E8-5F50-4002-B630-4ED9AB4214C8}" type="slidenum">
              <a:rPr lang="en-US" altLang="fa-IR" sz="1200" b="0">
                <a:latin typeface="Times New Roman" pitchFamily="18" charset="0"/>
                <a:cs typeface="B Mitra" pitchFamily="2" charset="-78"/>
              </a:rPr>
              <a:pPr algn="ctr" rtl="1" eaLnBrk="1" hangingPunct="1"/>
              <a:t>14</a:t>
            </a:fld>
            <a:endParaRPr lang="en-US" altLang="fa-IR" sz="1200" b="0">
              <a:latin typeface="Times New Roman" pitchFamily="18" charset="0"/>
              <a:cs typeface="B Mitra" pitchFamily="2" charset="-78"/>
            </a:endParaRPr>
          </a:p>
        </p:txBody>
      </p:sp>
      <p:sp>
        <p:nvSpPr>
          <p:cNvPr id="32772"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36EFEC2E-2D65-4334-A5B4-71BB64DF6EC1}" type="slidenum">
              <a:rPr lang="en-US" altLang="fa-IR" sz="1200" b="0">
                <a:latin typeface="Times New Roman" pitchFamily="18" charset="0"/>
                <a:cs typeface="B Mitra" pitchFamily="2" charset="-78"/>
              </a:rPr>
              <a:pPr algn="ctr" rtl="1" eaLnBrk="1" hangingPunct="1"/>
              <a:t>14</a:t>
            </a:fld>
            <a:endParaRPr lang="en-US" altLang="fa-IR" sz="1200" b="0">
              <a:latin typeface="Times New Roman" pitchFamily="18" charset="0"/>
              <a:cs typeface="B Mitra" pitchFamily="2" charset="-78"/>
            </a:endParaRPr>
          </a:p>
        </p:txBody>
      </p:sp>
      <p:sp>
        <p:nvSpPr>
          <p:cNvPr id="12" name="TextBox 11"/>
          <p:cNvSpPr txBox="1"/>
          <p:nvPr/>
        </p:nvSpPr>
        <p:spPr>
          <a:xfrm>
            <a:off x="3363913" y="1193800"/>
            <a:ext cx="4662487" cy="5800725"/>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r>
              <a:rPr lang="fa-IR" b="1" dirty="0">
                <a:solidFill>
                  <a:srgbClr val="7030A0"/>
                </a:solidFill>
                <a:latin typeface="Calibri"/>
                <a:cs typeface="2  Mitra" pitchFamily="2" charset="-78"/>
              </a:rPr>
              <a:t>آیین نامه طراحی ساختمانها در برابر زلزله</a:t>
            </a:r>
          </a:p>
          <a:p>
            <a:pPr marL="285750" indent="-285750" algn="justLow" rtl="1" eaLnBrk="1" fontAlgn="auto" hangingPunct="1">
              <a:spcBef>
                <a:spcPts val="0"/>
              </a:spcBef>
              <a:spcAft>
                <a:spcPts val="0"/>
              </a:spcAft>
              <a:buFont typeface="Calibri" pitchFamily="34" charset="0"/>
              <a:buChar char="↙"/>
              <a:defRPr/>
            </a:pPr>
            <a:r>
              <a:rPr lang="fa-IR" b="1" dirty="0">
                <a:solidFill>
                  <a:srgbClr val="7030A0"/>
                </a:solidFill>
                <a:latin typeface="Calibri"/>
                <a:cs typeface="2  Mitra" pitchFamily="2" charset="-78"/>
              </a:rPr>
              <a:t>استاندارد 66-2800</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در مركز تحقيقات ساختمان و مسكن كميته‌اي متشكل از گروهي استادان دانشگاه و صاحبنظران تشكيل، پيش‌نويس «آيين‌نامه طرح ساختمانها در برابر زلزله» را تهيه و اولين چاپ آن در </a:t>
            </a:r>
            <a:r>
              <a:rPr lang="fa-IR" sz="1600" b="1" u="sng" dirty="0">
                <a:solidFill>
                  <a:srgbClr val="262626"/>
                </a:solidFill>
                <a:latin typeface="Calibri"/>
                <a:cs typeface="2  Mitra" pitchFamily="2" charset="-78"/>
              </a:rPr>
              <a:t>بهمن 66 </a:t>
            </a:r>
            <a:r>
              <a:rPr lang="fa-IR" sz="1600" b="1" dirty="0">
                <a:solidFill>
                  <a:srgbClr val="262626"/>
                </a:solidFill>
                <a:latin typeface="Calibri"/>
                <a:cs typeface="2  Mitra" pitchFamily="2" charset="-78"/>
              </a:rPr>
              <a:t>منتشر نمود. اين آيين‌نامه با همكاري مؤسسه استاندارد و تحقيقات صنعتي</a:t>
            </a:r>
            <a:r>
              <a:rPr lang="fa-IR" sz="1600" b="1" u="sng" dirty="0">
                <a:solidFill>
                  <a:srgbClr val="262626"/>
                </a:solidFill>
                <a:latin typeface="Calibri"/>
                <a:cs typeface="2  Mitra" pitchFamily="2" charset="-78"/>
              </a:rPr>
              <a:t> شماره 2800</a:t>
            </a:r>
            <a:r>
              <a:rPr lang="fa-IR" sz="1600" b="1" dirty="0">
                <a:solidFill>
                  <a:srgbClr val="262626"/>
                </a:solidFill>
                <a:latin typeface="Calibri"/>
                <a:cs typeface="2  Mitra" pitchFamily="2" charset="-78"/>
              </a:rPr>
              <a:t> به خود گرفت و مجدداً بخش مربوط به بارهاي ناشي از زلزله از استاندارد 519 جدا و اين آيين‌نامه ملاك طراحي ساختمانها در برابر زلزله قرار گرفت. </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اين آيين‌نامه به استناد تصويب‌ نامه مورخ 24/7/67 (27/12/67) هيأت وزيران براي اجرا به كليه دستگاههاي اجرايي و شهرداري ها ابلاغ گرديد و بعد از زلزله رودبار و منجيل در سال 1369 اهميت و نقش آن بيش از پيش اثبات گرديد و مورد توجه عموم قرار گرفت و در تمامي ساختمان هايي كه پروانه ساخت از شهرداري اخذ مي‌كردند كم و بيش رعايت شد.</a:t>
            </a: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algn="justLow" eaLnBrk="1" fontAlgn="auto" hangingPunct="1">
              <a:spcBef>
                <a:spcPts val="0"/>
              </a:spcBef>
              <a:spcAft>
                <a:spcPts val="0"/>
              </a:spcAft>
              <a:defRPr/>
            </a:pPr>
            <a:endParaRPr lang="en-US" sz="14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4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p:txBody>
      </p:sp>
      <p:pic>
        <p:nvPicPr>
          <p:cNvPr id="16" name="Picture 15"/>
          <p:cNvPicPr/>
          <p:nvPr/>
        </p:nvPicPr>
        <p:blipFill>
          <a:blip r:embed="rId2" cstate="email">
            <a:duotone>
              <a:prstClr val="black"/>
              <a:srgbClr val="9BBB59">
                <a:tint val="45000"/>
                <a:satMod val="400000"/>
              </a:srgbClr>
            </a:duotone>
            <a:extLst/>
          </a:blip>
          <a:stretch>
            <a:fillRect/>
          </a:stretch>
        </p:blipFill>
        <p:spPr>
          <a:xfrm>
            <a:off x="517587" y="1683172"/>
            <a:ext cx="2160240" cy="2952328"/>
          </a:xfrm>
          <a:prstGeom prst="rect">
            <a:avLst/>
          </a:prstGeom>
        </p:spPr>
      </p:pic>
    </p:spTree>
    <p:extLst>
      <p:ext uri="{BB962C8B-B14F-4D97-AF65-F5344CB8AC3E}">
        <p14:creationId xmlns:p14="http://schemas.microsoft.com/office/powerpoint/2010/main" val="290802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nodeType="afterGroup">
                            <p:stCondLst>
                              <p:cond delay="2000"/>
                            </p:stCondLst>
                            <p:childTnLst>
                              <p:par>
                                <p:cTn id="9" presetID="3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900" fill="hold"/>
                                        <p:tgtEl>
                                          <p:spTgt spid="16"/>
                                        </p:tgtEl>
                                        <p:attrNameLst>
                                          <p:attrName>ppt_w</p:attrName>
                                        </p:attrNameLst>
                                      </p:cBhvr>
                                      <p:tavLst>
                                        <p:tav tm="0">
                                          <p:val>
                                            <p:fltVal val="0"/>
                                          </p:val>
                                        </p:tav>
                                        <p:tav tm="100000">
                                          <p:val>
                                            <p:strVal val="#ppt_w"/>
                                          </p:val>
                                        </p:tav>
                                      </p:tavLst>
                                    </p:anim>
                                    <p:anim calcmode="lin" valueType="num">
                                      <p:cBhvr>
                                        <p:cTn id="12" dur="900" fill="hold"/>
                                        <p:tgtEl>
                                          <p:spTgt spid="16"/>
                                        </p:tgtEl>
                                        <p:attrNameLst>
                                          <p:attrName>ppt_h</p:attrName>
                                        </p:attrNameLst>
                                      </p:cBhvr>
                                      <p:tavLst>
                                        <p:tav tm="0">
                                          <p:val>
                                            <p:fltVal val="0"/>
                                          </p:val>
                                        </p:tav>
                                        <p:tav tm="100000">
                                          <p:val>
                                            <p:strVal val="#ppt_h"/>
                                          </p:val>
                                        </p:tav>
                                      </p:tavLst>
                                    </p:anim>
                                    <p:anim calcmode="lin" valueType="num">
                                      <p:cBhvr>
                                        <p:cTn id="13" dur="900" fill="hold"/>
                                        <p:tgtEl>
                                          <p:spTgt spid="16"/>
                                        </p:tgtEl>
                                        <p:attrNameLst>
                                          <p:attrName>style.rotation</p:attrName>
                                        </p:attrNameLst>
                                      </p:cBhvr>
                                      <p:tavLst>
                                        <p:tav tm="0">
                                          <p:val>
                                            <p:fltVal val="90"/>
                                          </p:val>
                                        </p:tav>
                                        <p:tav tm="100000">
                                          <p:val>
                                            <p:fltVal val="0"/>
                                          </p:val>
                                        </p:tav>
                                      </p:tavLst>
                                    </p:anim>
                                    <p:animEffect transition="in" filter="fade">
                                      <p:cBhvr>
                                        <p:cTn id="14" dur="9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76F12FD-9736-4792-A473-5EE899AB538C}" type="slidenum">
              <a:rPr lang="en-US" altLang="fa-IR" sz="1200" b="0">
                <a:latin typeface="Times New Roman" pitchFamily="18" charset="0"/>
                <a:cs typeface="B Mitra" pitchFamily="2" charset="-78"/>
              </a:rPr>
              <a:pPr algn="ctr" rtl="1" eaLnBrk="1" hangingPunct="1"/>
              <a:t>15</a:t>
            </a:fld>
            <a:endParaRPr lang="en-US" altLang="fa-IR" sz="1200" b="0">
              <a:latin typeface="Times New Roman" pitchFamily="18" charset="0"/>
              <a:cs typeface="B Mitra" pitchFamily="2" charset="-78"/>
            </a:endParaRPr>
          </a:p>
        </p:txBody>
      </p:sp>
      <p:sp>
        <p:nvSpPr>
          <p:cNvPr id="3379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7659331C-B2CD-43D0-857B-F125D0DA8BD1}" type="slidenum">
              <a:rPr lang="en-US" altLang="fa-IR" sz="1200" b="0">
                <a:latin typeface="Times New Roman" pitchFamily="18" charset="0"/>
                <a:cs typeface="B Mitra" pitchFamily="2" charset="-78"/>
              </a:rPr>
              <a:pPr algn="ctr" rtl="1" eaLnBrk="1" hangingPunct="1"/>
              <a:t>15</a:t>
            </a:fld>
            <a:endParaRPr lang="en-US" altLang="fa-IR" sz="1200" b="0">
              <a:latin typeface="Times New Roman" pitchFamily="18" charset="0"/>
              <a:cs typeface="B Mitra" pitchFamily="2" charset="-78"/>
            </a:endParaRPr>
          </a:p>
        </p:txBody>
      </p:sp>
      <p:sp>
        <p:nvSpPr>
          <p:cNvPr id="33796"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76E37033-F0F8-4C69-84E2-612A06BC10D6}" type="slidenum">
              <a:rPr lang="en-US" altLang="fa-IR" sz="1200" b="0">
                <a:latin typeface="Times New Roman" pitchFamily="18" charset="0"/>
                <a:cs typeface="B Mitra" pitchFamily="2" charset="-78"/>
              </a:rPr>
              <a:pPr algn="ctr" rtl="1" eaLnBrk="1" hangingPunct="1"/>
              <a:t>15</a:t>
            </a:fld>
            <a:endParaRPr lang="en-US" altLang="fa-IR" sz="1200" b="0">
              <a:latin typeface="Times New Roman" pitchFamily="18" charset="0"/>
              <a:cs typeface="B Mitra" pitchFamily="2" charset="-78"/>
            </a:endParaRPr>
          </a:p>
        </p:txBody>
      </p:sp>
      <p:sp>
        <p:nvSpPr>
          <p:cNvPr id="14" name="TextBox 13"/>
          <p:cNvSpPr txBox="1"/>
          <p:nvPr/>
        </p:nvSpPr>
        <p:spPr>
          <a:xfrm>
            <a:off x="3363913" y="1023938"/>
            <a:ext cx="4662487" cy="5800725"/>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r>
              <a:rPr lang="fa-IR" sz="2000" b="1" dirty="0">
                <a:solidFill>
                  <a:srgbClr val="7030A0"/>
                </a:solidFill>
                <a:latin typeface="Calibri"/>
                <a:cs typeface="2  Mitra" pitchFamily="2" charset="-78"/>
              </a:rPr>
              <a:t>استاندارد 78-2800</a:t>
            </a: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توسعه دانش مهندسي بخصوص مهندسي زلزله در كشور و در دنيا ايجاب مي كرد اين آيين‌نامه جوان تكميل گردد. بر اين اساس در سال </a:t>
            </a:r>
            <a:r>
              <a:rPr lang="fa-IR" b="1" u="sng" dirty="0">
                <a:solidFill>
                  <a:srgbClr val="262626"/>
                </a:solidFill>
                <a:latin typeface="Calibri"/>
                <a:cs typeface="2  Mitra" pitchFamily="2" charset="-78"/>
              </a:rPr>
              <a:t>1372</a:t>
            </a:r>
            <a:r>
              <a:rPr lang="fa-IR" b="1" dirty="0">
                <a:solidFill>
                  <a:srgbClr val="262626"/>
                </a:solidFill>
                <a:latin typeface="Calibri"/>
                <a:cs typeface="2  Mitra" pitchFamily="2" charset="-78"/>
              </a:rPr>
              <a:t> كميته‌اي متشكل از </a:t>
            </a:r>
            <a:r>
              <a:rPr lang="fa-IR" b="1" u="sng" dirty="0">
                <a:solidFill>
                  <a:srgbClr val="262626"/>
                </a:solidFill>
                <a:latin typeface="Calibri"/>
                <a:cs typeface="2  Mitra" pitchFamily="2" charset="-78"/>
              </a:rPr>
              <a:t>36</a:t>
            </a:r>
            <a:r>
              <a:rPr lang="fa-IR" b="1" dirty="0">
                <a:solidFill>
                  <a:srgbClr val="262626"/>
                </a:solidFill>
                <a:latin typeface="Calibri"/>
                <a:cs typeface="2  Mitra" pitchFamily="2" charset="-78"/>
              </a:rPr>
              <a:t> نفر صاحب نظران و استادان دانشگاه در مركز تحقيقات ساختمان و مسكن تشكيل گرديد كه با اجراي پروژه‌هاي تحقيقاتي كاربردي و تشكيل جلسات تخصصي نسبت به بازنگري اين آيين‌نامه اقدام نمود. اين كميته در اسفند 1375 به اخذ دريافت جايزه ويژه از «اولين جشنواره مهندسي ساختمان كشور» نائل شد. </a:t>
            </a: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پيش‌نويس اين آيين‌نامه در سال 1378 در يك فراخوان عمومي براي نظرخواهي انتشار يافت و بعد از اصلاح و تكميل و جمع‌بندي مجدد بنا به پيشنهاد مشترک وزارت مسكن و شهرسازي و وزارت كشور در جلسه مورخ 17/9/1378 هيأت وزيران تصويب و ابلاغ شد.</a:t>
            </a:r>
          </a:p>
          <a:p>
            <a:pPr algn="justLow" eaLnBrk="1" fontAlgn="auto" hangingPunct="1">
              <a:spcBef>
                <a:spcPts val="0"/>
              </a:spcBef>
              <a:spcAft>
                <a:spcPts val="0"/>
              </a:spcAft>
              <a:defRPr/>
            </a:pPr>
            <a:endParaRPr lang="en-US" sz="16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6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p:txBody>
      </p:sp>
      <p:pic>
        <p:nvPicPr>
          <p:cNvPr id="18" name="Picture 17"/>
          <p:cNvPicPr/>
          <p:nvPr/>
        </p:nvPicPr>
        <p:blipFill>
          <a:blip r:embed="rId2" cstate="email">
            <a:duotone>
              <a:prstClr val="black"/>
              <a:srgbClr val="FFCC00">
                <a:tint val="45000"/>
                <a:satMod val="400000"/>
              </a:srgbClr>
            </a:duotone>
            <a:extLst/>
          </a:blip>
          <a:stretch>
            <a:fillRect/>
          </a:stretch>
        </p:blipFill>
        <p:spPr>
          <a:xfrm>
            <a:off x="457200" y="1754684"/>
            <a:ext cx="2308702" cy="2944316"/>
          </a:xfrm>
          <a:prstGeom prst="rect">
            <a:avLst/>
          </a:prstGeom>
          <a:pattFill prst="pct5">
            <a:fgClr>
              <a:srgbClr val="FFFF00"/>
            </a:fgClr>
            <a:bgClr>
              <a:srgbClr val="FFC000"/>
            </a:bgClr>
          </a:pattFill>
          <a:ln>
            <a:solidFill>
              <a:srgbClr val="9BBB59">
                <a:lumMod val="60000"/>
                <a:lumOff val="40000"/>
              </a:srgbClr>
            </a:solidFill>
          </a:ln>
        </p:spPr>
      </p:pic>
    </p:spTree>
    <p:extLst>
      <p:ext uri="{BB962C8B-B14F-4D97-AF65-F5344CB8AC3E}">
        <p14:creationId xmlns:p14="http://schemas.microsoft.com/office/powerpoint/2010/main" val="381950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41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8F76E5FB-3DF0-4573-8FF0-68A0D1FCA679}" type="slidenum">
              <a:rPr lang="en-US" altLang="fa-IR" sz="1000">
                <a:latin typeface="Times New Roman" pitchFamily="18" charset="0"/>
                <a:cs typeface="B Mitra" pitchFamily="2" charset="-78"/>
              </a:rPr>
              <a:pPr algn="l"/>
              <a:t>16</a:t>
            </a:fld>
            <a:endParaRPr lang="en-US" altLang="fa-IR" sz="1000">
              <a:latin typeface="Times New Roman" pitchFamily="18" charset="0"/>
              <a:cs typeface="B Mitra" pitchFamily="2" charset="-78"/>
            </a:endParaRPr>
          </a:p>
        </p:txBody>
      </p:sp>
      <p:sp>
        <p:nvSpPr>
          <p:cNvPr id="3481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841E8C4-20BE-4AC6-9D25-5334F8C12BAB}" type="slidenum">
              <a:rPr lang="en-US" altLang="fa-IR" sz="1200" b="0">
                <a:latin typeface="Times New Roman" pitchFamily="18" charset="0"/>
                <a:cs typeface="B Mitra" pitchFamily="2" charset="-78"/>
              </a:rPr>
              <a:pPr algn="ctr" rtl="1" eaLnBrk="1" hangingPunct="1"/>
              <a:t>16</a:t>
            </a:fld>
            <a:endParaRPr lang="en-US" altLang="fa-IR" sz="1200" b="0">
              <a:latin typeface="Times New Roman" pitchFamily="18" charset="0"/>
              <a:cs typeface="B Mitra" pitchFamily="2" charset="-78"/>
            </a:endParaRPr>
          </a:p>
        </p:txBody>
      </p:sp>
      <p:sp>
        <p:nvSpPr>
          <p:cNvPr id="34820"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0CCDA1ED-612A-4AF0-BD3D-1BE44AA1A4B8}" type="slidenum">
              <a:rPr lang="en-US" altLang="fa-IR" sz="1200" b="0">
                <a:latin typeface="Times New Roman" pitchFamily="18" charset="0"/>
                <a:cs typeface="B Mitra" pitchFamily="2" charset="-78"/>
              </a:rPr>
              <a:pPr algn="ctr" rtl="1" eaLnBrk="1" hangingPunct="1"/>
              <a:t>16</a:t>
            </a:fld>
            <a:endParaRPr lang="en-US" altLang="fa-IR" sz="1200" b="0">
              <a:latin typeface="Times New Roman" pitchFamily="18" charset="0"/>
              <a:cs typeface="B Mitra" pitchFamily="2" charset="-78"/>
            </a:endParaRPr>
          </a:p>
        </p:txBody>
      </p:sp>
      <p:sp>
        <p:nvSpPr>
          <p:cNvPr id="34821"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2DE5037-92FB-430D-B8CE-FF22C8D02270}" type="slidenum">
              <a:rPr lang="en-US" altLang="fa-IR" sz="1200" b="0">
                <a:latin typeface="Times New Roman" pitchFamily="18" charset="0"/>
                <a:cs typeface="B Mitra" pitchFamily="2" charset="-78"/>
              </a:rPr>
              <a:pPr algn="ctr" rtl="1" eaLnBrk="1" hangingPunct="1"/>
              <a:t>16</a:t>
            </a:fld>
            <a:endParaRPr lang="en-US" altLang="fa-IR" sz="1200" b="0">
              <a:latin typeface="Times New Roman" pitchFamily="18" charset="0"/>
              <a:cs typeface="B Mitra" pitchFamily="2" charset="-78"/>
            </a:endParaRPr>
          </a:p>
        </p:txBody>
      </p:sp>
      <p:sp>
        <p:nvSpPr>
          <p:cNvPr id="15" name="TextBox 14"/>
          <p:cNvSpPr txBox="1"/>
          <p:nvPr/>
        </p:nvSpPr>
        <p:spPr>
          <a:xfrm>
            <a:off x="3363913" y="1233488"/>
            <a:ext cx="4662487" cy="5802312"/>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r>
              <a:rPr lang="fa-IR" sz="2000" b="1" dirty="0">
                <a:solidFill>
                  <a:srgbClr val="7030A0"/>
                </a:solidFill>
                <a:latin typeface="Calibri"/>
                <a:cs typeface="2  Mitra" pitchFamily="2" charset="-78"/>
              </a:rPr>
              <a:t>استاندارد 84-2800</a:t>
            </a: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براي تدوين ويرايش سوم آيين‌نامه 2800 كميته دائمي تشكيل گرديــد. طبق مصوبات اين جلسه 5 كميته كاري به شرح زير در نظر گرفته شد:</a:t>
            </a:r>
          </a:p>
          <a:p>
            <a:pPr algn="justLow" rtl="1" eaLnBrk="1" fontAlgn="auto" hangingPunct="1">
              <a:spcBef>
                <a:spcPts val="0"/>
              </a:spcBef>
              <a:spcAft>
                <a:spcPts val="0"/>
              </a:spcAft>
              <a:defRPr/>
            </a:pPr>
            <a:r>
              <a:rPr lang="fa-IR" b="1" dirty="0">
                <a:solidFill>
                  <a:srgbClr val="262626"/>
                </a:solidFill>
                <a:latin typeface="Calibri"/>
                <a:cs typeface="2  Mitra" pitchFamily="2" charset="-78"/>
              </a:rPr>
              <a:t>• كميته تخصصي پهنـه‌بـندي</a:t>
            </a:r>
          </a:p>
          <a:p>
            <a:pPr algn="justLow" rtl="1" eaLnBrk="1" fontAlgn="auto" hangingPunct="1">
              <a:spcBef>
                <a:spcPts val="0"/>
              </a:spcBef>
              <a:spcAft>
                <a:spcPts val="0"/>
              </a:spcAft>
              <a:defRPr/>
            </a:pPr>
            <a:r>
              <a:rPr lang="fa-IR" b="1" dirty="0">
                <a:solidFill>
                  <a:srgbClr val="262626"/>
                </a:solidFill>
                <a:latin typeface="Calibri"/>
                <a:cs typeface="2  Mitra" pitchFamily="2" charset="-78"/>
              </a:rPr>
              <a:t>• كميـته تخصصي ژئوتكنيك</a:t>
            </a:r>
          </a:p>
          <a:p>
            <a:pPr algn="justLow" rtl="1" eaLnBrk="1" fontAlgn="auto" hangingPunct="1">
              <a:spcBef>
                <a:spcPts val="0"/>
              </a:spcBef>
              <a:spcAft>
                <a:spcPts val="0"/>
              </a:spcAft>
              <a:defRPr/>
            </a:pPr>
            <a:r>
              <a:rPr lang="fa-IR" b="1" dirty="0">
                <a:solidFill>
                  <a:srgbClr val="262626"/>
                </a:solidFill>
                <a:latin typeface="Calibri"/>
                <a:cs typeface="2  Mitra" pitchFamily="2" charset="-78"/>
              </a:rPr>
              <a:t>• كميته تخصصي سازه</a:t>
            </a:r>
          </a:p>
          <a:p>
            <a:pPr algn="justLow" rtl="1" eaLnBrk="1" fontAlgn="auto" hangingPunct="1">
              <a:spcBef>
                <a:spcPts val="0"/>
              </a:spcBef>
              <a:spcAft>
                <a:spcPts val="0"/>
              </a:spcAft>
              <a:defRPr/>
            </a:pPr>
            <a:r>
              <a:rPr lang="fa-IR" b="1" dirty="0">
                <a:solidFill>
                  <a:srgbClr val="262626"/>
                </a:solidFill>
                <a:latin typeface="Calibri"/>
                <a:cs typeface="2  Mitra" pitchFamily="2" charset="-78"/>
              </a:rPr>
              <a:t>• كميتـه تخصصي طيف طرح</a:t>
            </a:r>
          </a:p>
          <a:p>
            <a:pPr algn="justLow" rtl="1" eaLnBrk="1" fontAlgn="auto" hangingPunct="1">
              <a:spcBef>
                <a:spcPts val="0"/>
              </a:spcBef>
              <a:spcAft>
                <a:spcPts val="0"/>
              </a:spcAft>
              <a:defRPr/>
            </a:pPr>
            <a:r>
              <a:rPr lang="fa-IR" b="1" dirty="0">
                <a:solidFill>
                  <a:srgbClr val="262626"/>
                </a:solidFill>
                <a:latin typeface="Calibri"/>
                <a:cs typeface="2  Mitra" pitchFamily="2" charset="-78"/>
              </a:rPr>
              <a:t>• كميته تخصصي ساختمانهاي بنايي</a:t>
            </a:r>
          </a:p>
          <a:p>
            <a:pPr algn="justLow" eaLnBrk="1" fontAlgn="auto" hangingPunct="1">
              <a:spcBef>
                <a:spcPts val="0"/>
              </a:spcBef>
              <a:spcAft>
                <a:spcPts val="0"/>
              </a:spcAft>
              <a:defRPr/>
            </a:pPr>
            <a:endParaRPr lang="en-US" sz="16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6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p:txBody>
      </p:sp>
      <p:pic>
        <p:nvPicPr>
          <p:cNvPr id="19" name="Picture 3" descr="C:\Users\Eng\Desktop\ارائه\v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90663"/>
            <a:ext cx="2087563"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89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600" fill="hold"/>
                                        <p:tgtEl>
                                          <p:spTgt spid="19"/>
                                        </p:tgtEl>
                                        <p:attrNameLst>
                                          <p:attrName>ppt_w</p:attrName>
                                        </p:attrNameLst>
                                      </p:cBhvr>
                                      <p:tavLst>
                                        <p:tav tm="0">
                                          <p:val>
                                            <p:fltVal val="0"/>
                                          </p:val>
                                        </p:tav>
                                        <p:tav tm="100000">
                                          <p:val>
                                            <p:strVal val="#ppt_w"/>
                                          </p:val>
                                        </p:tav>
                                      </p:tavLst>
                                    </p:anim>
                                    <p:anim calcmode="lin" valueType="num">
                                      <p:cBhvr>
                                        <p:cTn id="12" dur="3600" fill="hold"/>
                                        <p:tgtEl>
                                          <p:spTgt spid="19"/>
                                        </p:tgtEl>
                                        <p:attrNameLst>
                                          <p:attrName>ppt_h</p:attrName>
                                        </p:attrNameLst>
                                      </p:cBhvr>
                                      <p:tavLst>
                                        <p:tav tm="0">
                                          <p:val>
                                            <p:fltVal val="0"/>
                                          </p:val>
                                        </p:tav>
                                        <p:tav tm="100000">
                                          <p:val>
                                            <p:strVal val="#ppt_h"/>
                                          </p:val>
                                        </p:tav>
                                      </p:tavLst>
                                    </p:anim>
                                    <p:animEffect transition="in" filter="fade">
                                      <p:cBhvr>
                                        <p:cTn id="13" dur="36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1F64DA60-8947-4A9B-BCA0-F80698B5F486}" type="slidenum">
              <a:rPr lang="en-US" altLang="fa-IR" sz="1000">
                <a:latin typeface="Times New Roman" pitchFamily="18" charset="0"/>
                <a:cs typeface="B Mitra" pitchFamily="2" charset="-78"/>
              </a:rPr>
              <a:pPr algn="l"/>
              <a:t>17</a:t>
            </a:fld>
            <a:endParaRPr lang="en-US" altLang="fa-IR" sz="1000">
              <a:latin typeface="Times New Roman" pitchFamily="18" charset="0"/>
              <a:cs typeface="B Mitra" pitchFamily="2" charset="-78"/>
            </a:endParaRPr>
          </a:p>
        </p:txBody>
      </p:sp>
      <p:sp>
        <p:nvSpPr>
          <p:cNvPr id="3584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96944728-168C-4A78-B5E3-94A92C25A52A}" type="slidenum">
              <a:rPr lang="en-US" altLang="fa-IR" sz="1200" b="0">
                <a:latin typeface="Times New Roman" pitchFamily="18" charset="0"/>
                <a:cs typeface="B Mitra" pitchFamily="2" charset="-78"/>
              </a:rPr>
              <a:pPr algn="ctr" rtl="1" eaLnBrk="1" hangingPunct="1"/>
              <a:t>17</a:t>
            </a:fld>
            <a:endParaRPr lang="en-US" altLang="fa-IR" sz="1200" b="0">
              <a:latin typeface="Times New Roman" pitchFamily="18" charset="0"/>
              <a:cs typeface="B Mitra" pitchFamily="2" charset="-78"/>
            </a:endParaRPr>
          </a:p>
        </p:txBody>
      </p:sp>
      <p:sp>
        <p:nvSpPr>
          <p:cNvPr id="35844"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55826E5A-5C72-4989-9052-21D31BB5839F}" type="slidenum">
              <a:rPr lang="en-US" altLang="fa-IR" sz="1200" b="0">
                <a:latin typeface="Times New Roman" pitchFamily="18" charset="0"/>
                <a:cs typeface="B Mitra" pitchFamily="2" charset="-78"/>
              </a:rPr>
              <a:pPr algn="ctr" rtl="1" eaLnBrk="1" hangingPunct="1"/>
              <a:t>17</a:t>
            </a:fld>
            <a:endParaRPr lang="en-US" altLang="fa-IR" sz="1200" b="0">
              <a:latin typeface="Times New Roman" pitchFamily="18" charset="0"/>
              <a:cs typeface="B Mitra" pitchFamily="2" charset="-78"/>
            </a:endParaRPr>
          </a:p>
        </p:txBody>
      </p:sp>
      <p:sp>
        <p:nvSpPr>
          <p:cNvPr id="35845"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B53E5B2F-2C53-4F88-B9FA-916215131C20}" type="slidenum">
              <a:rPr lang="en-US" altLang="fa-IR" sz="1200" b="0">
                <a:latin typeface="Times New Roman" pitchFamily="18" charset="0"/>
                <a:cs typeface="B Mitra" pitchFamily="2" charset="-78"/>
              </a:rPr>
              <a:pPr algn="ctr" rtl="1" eaLnBrk="1" hangingPunct="1"/>
              <a:t>17</a:t>
            </a:fld>
            <a:endParaRPr lang="en-US" altLang="fa-IR" sz="1200" b="0">
              <a:latin typeface="Times New Roman" pitchFamily="18" charset="0"/>
              <a:cs typeface="B Mitra" pitchFamily="2" charset="-78"/>
            </a:endParaRPr>
          </a:p>
        </p:txBody>
      </p:sp>
      <p:sp>
        <p:nvSpPr>
          <p:cNvPr id="17" name="TextBox 16"/>
          <p:cNvSpPr txBox="1"/>
          <p:nvPr/>
        </p:nvSpPr>
        <p:spPr>
          <a:xfrm>
            <a:off x="3384550" y="1228725"/>
            <a:ext cx="4662488" cy="5800725"/>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r>
              <a:rPr lang="fa-IR" sz="2000" b="1" dirty="0">
                <a:solidFill>
                  <a:srgbClr val="7030A0"/>
                </a:solidFill>
                <a:latin typeface="Calibri"/>
                <a:cs typeface="2  Mitra" pitchFamily="2" charset="-78"/>
              </a:rPr>
              <a:t>استاندارد 91-2800</a:t>
            </a: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برنامه بازنگری متن آيين نامه برای تهيه ويرايش چهارم تجربه‌ ها و بازخوردهای اجرایی آیین نامه، دستاوردهای علمی در دانش مهندسی زلزله و زلزله شناسی و لزوم استفاده از آخرین نتایج تحقیقات صورت گرفته در داخل کشور از یک طرف و بند 6 تصویب نامه شماره 119138/ت 969 مورخ 27/12/67 هیأت دولت که تجدید نظر در آن را </a:t>
            </a:r>
            <a:r>
              <a:rPr lang="fa-IR" b="1" u="sng" dirty="0">
                <a:solidFill>
                  <a:srgbClr val="262626"/>
                </a:solidFill>
                <a:latin typeface="Calibri"/>
                <a:cs typeface="2  Mitra" pitchFamily="2" charset="-78"/>
              </a:rPr>
              <a:t>هر 5 </a:t>
            </a:r>
            <a:r>
              <a:rPr lang="fa-IR" b="1" dirty="0">
                <a:solidFill>
                  <a:srgbClr val="262626"/>
                </a:solidFill>
                <a:latin typeface="Calibri"/>
                <a:cs typeface="2  Mitra" pitchFamily="2" charset="-78"/>
              </a:rPr>
              <a:t>سال یکبار بر عهده وزارت مسکن (مرکز تحقیقات ساختمان و مسکن) گذارده است، از طرف دیگر، ضرورت بازنگری این استاندارد را به صورت مستمر روشن می سازد.</a:t>
            </a:r>
          </a:p>
          <a:p>
            <a:pPr algn="justLow" eaLnBrk="1" fontAlgn="auto" hangingPunct="1">
              <a:spcBef>
                <a:spcPts val="0"/>
              </a:spcBef>
              <a:spcAft>
                <a:spcPts val="0"/>
              </a:spcAft>
              <a:defRPr/>
            </a:pPr>
            <a:endParaRPr lang="en-US" sz="16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6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p:txBody>
      </p:sp>
      <p:pic>
        <p:nvPicPr>
          <p:cNvPr id="21" name="Picture 2" descr="C:\Users\Eng\Desktop\ifr5rd2spxr756ro8ttu.jpg"/>
          <p:cNvPicPr>
            <a:picLocks noChangeAspect="1" noChangeArrowheads="1"/>
          </p:cNvPicPr>
          <p:nvPr/>
        </p:nvPicPr>
        <p:blipFill>
          <a:blip r:embed="rId2" cstate="print">
            <a:extLst/>
          </a:blip>
          <a:srcRect/>
          <a:stretch>
            <a:fillRect/>
          </a:stretch>
        </p:blipFill>
        <p:spPr bwMode="auto">
          <a:xfrm>
            <a:off x="304800" y="1228224"/>
            <a:ext cx="2609850" cy="3381375"/>
          </a:xfrm>
          <a:prstGeom prst="rect">
            <a:avLst/>
          </a:prstGeom>
          <a:ln>
            <a:noFill/>
          </a:ln>
          <a:effectLst>
            <a:softEdge rad="112500"/>
          </a:effectLst>
          <a:extLst/>
        </p:spPr>
      </p:pic>
    </p:spTree>
    <p:extLst>
      <p:ext uri="{BB962C8B-B14F-4D97-AF65-F5344CB8AC3E}">
        <p14:creationId xmlns:p14="http://schemas.microsoft.com/office/powerpoint/2010/main" val="287053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ABC3F928-3601-44D7-8EAD-CEEAD08A1A53}" type="slidenum">
              <a:rPr lang="en-US" altLang="fa-IR" sz="1000">
                <a:latin typeface="Times New Roman" pitchFamily="18" charset="0"/>
                <a:cs typeface="B Mitra" pitchFamily="2" charset="-78"/>
              </a:rPr>
              <a:pPr algn="l"/>
              <a:t>18</a:t>
            </a:fld>
            <a:endParaRPr lang="en-US" altLang="fa-IR" sz="1000">
              <a:latin typeface="Times New Roman" pitchFamily="18" charset="0"/>
              <a:cs typeface="B Mitra" pitchFamily="2" charset="-78"/>
            </a:endParaRPr>
          </a:p>
        </p:txBody>
      </p:sp>
      <p:sp>
        <p:nvSpPr>
          <p:cNvPr id="36867"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1E0C6FD7-C448-4D5B-8FEE-CCF86A917D27}" type="slidenum">
              <a:rPr lang="en-US" altLang="fa-IR" sz="1200" b="0">
                <a:latin typeface="Times New Roman" pitchFamily="18" charset="0"/>
                <a:cs typeface="B Mitra" pitchFamily="2" charset="-78"/>
              </a:rPr>
              <a:pPr algn="ctr" rtl="1" eaLnBrk="1" hangingPunct="1"/>
              <a:t>18</a:t>
            </a:fld>
            <a:endParaRPr lang="en-US" altLang="fa-IR" sz="1200" b="0">
              <a:latin typeface="Times New Roman" pitchFamily="18" charset="0"/>
              <a:cs typeface="B Mitra" pitchFamily="2" charset="-78"/>
            </a:endParaRPr>
          </a:p>
        </p:txBody>
      </p:sp>
      <p:sp>
        <p:nvSpPr>
          <p:cNvPr id="36868"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FEF8196B-B377-4A0C-A31B-1745E68CC4F2}" type="slidenum">
              <a:rPr lang="en-US" altLang="fa-IR" sz="1200" b="0">
                <a:latin typeface="Times New Roman" pitchFamily="18" charset="0"/>
                <a:cs typeface="B Mitra" pitchFamily="2" charset="-78"/>
              </a:rPr>
              <a:pPr algn="ctr" rtl="1" eaLnBrk="1" hangingPunct="1"/>
              <a:t>18</a:t>
            </a:fld>
            <a:endParaRPr lang="en-US" altLang="fa-IR" sz="1200" b="0">
              <a:latin typeface="Times New Roman" pitchFamily="18" charset="0"/>
              <a:cs typeface="B Mitra" pitchFamily="2" charset="-78"/>
            </a:endParaRPr>
          </a:p>
        </p:txBody>
      </p:sp>
      <p:sp>
        <p:nvSpPr>
          <p:cNvPr id="36869"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864CD1C6-24FF-4329-9434-14BEBD390B65}" type="slidenum">
              <a:rPr lang="en-US" altLang="fa-IR" sz="1200" b="0">
                <a:latin typeface="Times New Roman" pitchFamily="18" charset="0"/>
                <a:cs typeface="B Mitra" pitchFamily="2" charset="-78"/>
              </a:rPr>
              <a:pPr algn="ctr" rtl="1" eaLnBrk="1" hangingPunct="1"/>
              <a:t>18</a:t>
            </a:fld>
            <a:endParaRPr lang="en-US" altLang="fa-IR" sz="1200" b="0">
              <a:latin typeface="Times New Roman" pitchFamily="18" charset="0"/>
              <a:cs typeface="B Mitra" pitchFamily="2" charset="-78"/>
            </a:endParaRPr>
          </a:p>
        </p:txBody>
      </p:sp>
      <p:sp>
        <p:nvSpPr>
          <p:cNvPr id="17" name="TextBox 16"/>
          <p:cNvSpPr txBox="1"/>
          <p:nvPr/>
        </p:nvSpPr>
        <p:spPr>
          <a:xfrm>
            <a:off x="3880130" y="621951"/>
            <a:ext cx="4453905" cy="6236049"/>
          </a:xfrm>
          <a:prstGeom prst="rect">
            <a:avLst/>
          </a:prstGeom>
          <a:noFill/>
        </p:spPr>
        <p:txBody>
          <a:bodyPr>
            <a:normAutofit/>
          </a:bodyPr>
          <a:lstStyle/>
          <a:p>
            <a:pPr algn="justLow" rtl="1" eaLnBrk="1" fontAlgn="auto" hangingPunct="1">
              <a:spcBef>
                <a:spcPts val="0"/>
              </a:spcBef>
              <a:spcAft>
                <a:spcPts val="0"/>
              </a:spcAft>
              <a:defRPr/>
            </a:pPr>
            <a:r>
              <a:rPr lang="fa-IR" b="1" dirty="0">
                <a:solidFill>
                  <a:srgbClr val="7030A0"/>
                </a:solidFill>
                <a:latin typeface="Calibri"/>
                <a:cs typeface="2  Mitra" pitchFamily="2" charset="-78"/>
              </a:rPr>
              <a:t>تاریخچه روش تحلیل پوش اور مودال</a:t>
            </a: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درسال 2001 روشهای جدیدی به نام تحلیل استاتیکی فزاینده غیر‌خطی مودی </a:t>
            </a:r>
            <a:r>
              <a:rPr lang="en-US" sz="1400" dirty="0">
                <a:solidFill>
                  <a:srgbClr val="262626"/>
                </a:solidFill>
                <a:latin typeface="Calibri"/>
                <a:cs typeface="+mn-cs"/>
              </a:rPr>
              <a:t>(</a:t>
            </a:r>
            <a:r>
              <a:rPr lang="en-US" sz="1200" dirty="0">
                <a:solidFill>
                  <a:srgbClr val="262626"/>
                </a:solidFill>
                <a:latin typeface="Calibri"/>
                <a:cs typeface="+mn-cs"/>
              </a:rPr>
              <a:t>MPA</a:t>
            </a:r>
            <a:r>
              <a:rPr lang="en-US" sz="1400" dirty="0">
                <a:solidFill>
                  <a:srgbClr val="262626"/>
                </a:solidFill>
                <a:latin typeface="Calibri"/>
                <a:cs typeface="+mn-cs"/>
              </a:rPr>
              <a:t>) </a:t>
            </a:r>
            <a:r>
              <a:rPr lang="fa-IR" b="1" dirty="0">
                <a:solidFill>
                  <a:srgbClr val="262626"/>
                </a:solidFill>
                <a:latin typeface="Calibri"/>
                <a:cs typeface="2  Mitra" pitchFamily="2" charset="-78"/>
              </a:rPr>
              <a:t>به منظور بهبود دقت روشهای تحلیل استاتیکی غیر خطی سنتی ارائه شد.این روش قادر است اثر مودهای بالاتر ا ز مود اصلی را در پاسخ نهایی سازه لحاظ کند. بنابراین استفاده ازآن در ارزیابی لرزه ای ساختمانهایی که مشارکت مودهای بالاتر از  مود اصلی را در پاسخ  نهایی سازه لحاظ کند.بنابراین استفاده از آن در ارزیابی لرزه ای ساختمانهایی که  مشارکت مود های بالاتر تعیین کننده است،مانند ساختمانهای بلند و نامنظم از اهمیت خاصی برخوردار است.در سال</a:t>
            </a:r>
            <a:r>
              <a:rPr lang="fa-IR" b="1" u="sng" dirty="0">
                <a:solidFill>
                  <a:srgbClr val="262626"/>
                </a:solidFill>
                <a:latin typeface="Calibri"/>
                <a:cs typeface="2  Mitra" pitchFamily="2" charset="-78"/>
              </a:rPr>
              <a:t> 2005</a:t>
            </a:r>
            <a:r>
              <a:rPr lang="fa-IR" b="1" dirty="0">
                <a:solidFill>
                  <a:srgbClr val="262626"/>
                </a:solidFill>
                <a:latin typeface="Calibri"/>
                <a:cs typeface="2  Mitra" pitchFamily="2" charset="-78"/>
              </a:rPr>
              <a:t> با بررسی یک قاب خمشی فولادی مشاهده شد که پس از تسلیم سازه در طی آنالیز پوش اور مود سوم،بام در خلاف جهت اعمال بار جانبی تغییر مکان می دهد. </a:t>
            </a:r>
          </a:p>
          <a:p>
            <a:pPr marL="285750" indent="-285750" algn="justLow" rtl="1" eaLnBrk="1" fontAlgn="auto" hangingPunct="1">
              <a:spcBef>
                <a:spcPts val="0"/>
              </a:spcBef>
              <a:spcAft>
                <a:spcPts val="0"/>
              </a:spcAft>
              <a:buFont typeface="Calibri" pitchFamily="34" charset="0"/>
              <a:buChar char="↙"/>
              <a:defRPr/>
            </a:pPr>
            <a:r>
              <a:rPr lang="fa-IR" b="1" dirty="0">
                <a:solidFill>
                  <a:srgbClr val="7030A0"/>
                </a:solidFill>
                <a:latin typeface="Calibri"/>
                <a:cs typeface="2  Mitra" pitchFamily="2" charset="-78"/>
              </a:rPr>
              <a:t>تاریخچه طراحی بر اساس عملکرد</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Kozuka Mincho Pro H" pitchFamily="18" charset="-128"/>
                <a:ea typeface="Kozuka Mincho Pro H" pitchFamily="18" charset="-128"/>
                <a:cs typeface="2  Mitra" pitchFamily="2" charset="-78"/>
              </a:rPr>
              <a:t>1969- شکل گیری مفاهیم اولیه بر اساس عملکرد.</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Kozuka Mincho Pro H" pitchFamily="18" charset="-128"/>
                <a:ea typeface="Kozuka Mincho Pro H" pitchFamily="18" charset="-128"/>
                <a:cs typeface="2  Mitra" pitchFamily="2" charset="-78"/>
              </a:rPr>
              <a:t>1971- تعریف معیارهای طراحی بر اساس عملکرد برای ساختمانهای معمولی.</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Kozuka Mincho Pro H" pitchFamily="18" charset="-128"/>
                <a:ea typeface="Kozuka Mincho Pro H" pitchFamily="18" charset="-128"/>
                <a:cs typeface="2  Mitra" pitchFamily="2" charset="-78"/>
              </a:rPr>
              <a:t>1977 - تنظیم ضوابط طراحی بر اساس عملکرد برای ساختمانها.</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Kozuka Mincho Pro H" pitchFamily="18" charset="-128"/>
                <a:ea typeface="Kozuka Mincho Pro H" pitchFamily="18" charset="-128"/>
                <a:cs typeface="2  Mitra" pitchFamily="2" charset="-78"/>
              </a:rPr>
              <a:t>1990 - شکل گیری روش طراحی بر اساس عملکرد بصورت رسمی.</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Kozuka Mincho Pro H" pitchFamily="18" charset="-128"/>
                <a:ea typeface="Kozuka Mincho Pro H" pitchFamily="18" charset="-128"/>
                <a:cs typeface="2  Mitra" pitchFamily="2" charset="-78"/>
              </a:rPr>
              <a:t>1992 - آماده سازی مجموعه اولیه طراحی لرزه ای سازه بر اساس عملکرد،توسط سازمان </a:t>
            </a:r>
            <a:r>
              <a:rPr lang="en-US" sz="1200" b="1" dirty="0">
                <a:solidFill>
                  <a:srgbClr val="262626"/>
                </a:solidFill>
                <a:latin typeface="Kozuka Mincho Pro H" pitchFamily="18" charset="-128"/>
                <a:ea typeface="Kozuka Mincho Pro H" pitchFamily="18" charset="-128"/>
                <a:cs typeface="2  Mitra" pitchFamily="2" charset="-78"/>
              </a:rPr>
              <a:t>FEMA</a:t>
            </a:r>
            <a:endParaRPr lang="en-US" sz="12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6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b="1" dirty="0">
              <a:solidFill>
                <a:srgbClr val="262626"/>
              </a:solidFill>
              <a:latin typeface="Calibri"/>
              <a:cs typeface="2  Mitra" pitchFamily="2" charset="-78"/>
            </a:endParaRPr>
          </a:p>
          <a:p>
            <a:pPr marL="3943350" lvl="8" indent="-285750" algn="justLow" rtl="1">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p:txBody>
      </p:sp>
      <p:pic>
        <p:nvPicPr>
          <p:cNvPr id="20" name="Picture 19"/>
          <p:cNvPicPr/>
          <p:nvPr/>
        </p:nvPicPr>
        <p:blipFill>
          <a:blip r:embed="rId2" cstate="email">
            <a:extLst/>
          </a:blip>
          <a:stretch>
            <a:fillRect/>
          </a:stretch>
        </p:blipFill>
        <p:spPr>
          <a:xfrm>
            <a:off x="321477" y="1312302"/>
            <a:ext cx="3326130" cy="2251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744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200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2639">
                                          <p:stCondLst>
                                            <p:cond delay="0"/>
                                          </p:stCondLst>
                                        </p:cTn>
                                        <p:tgtEl>
                                          <p:spTgt spid="20"/>
                                        </p:tgtEl>
                                      </p:cBhvr>
                                    </p:animEffect>
                                    <p:anim calcmode="lin" valueType="num">
                                      <p:cBhvr>
                                        <p:cTn id="13" dur="8290"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 dur="3021"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 dur="3021" tmFilter="0, 0; 0.125,0.2665; 0.25,0.4; 0.375,0.465; 0.5,0.5;  0.625,0.535; 0.75,0.6; 0.875,0.7335; 1,1">
                                          <p:stCondLst>
                                            <p:cond delay="3021"/>
                                          </p:stCondLst>
                                        </p:cTn>
                                        <p:tgtEl>
                                          <p:spTgt spid="20"/>
                                        </p:tgtEl>
                                        <p:attrNameLst>
                                          <p:attrName>ppt_y</p:attrName>
                                        </p:attrNameLst>
                                      </p:cBhvr>
                                      <p:tavLst>
                                        <p:tav tm="0" fmla="#ppt_y-sin(pi*$)/9">
                                          <p:val>
                                            <p:fltVal val="0"/>
                                          </p:val>
                                        </p:tav>
                                        <p:tav tm="100000">
                                          <p:val>
                                            <p:fltVal val="1"/>
                                          </p:val>
                                        </p:tav>
                                      </p:tavLst>
                                    </p:anim>
                                    <p:anim calcmode="lin" valueType="num">
                                      <p:cBhvr>
                                        <p:cTn id="16" dur="1511" tmFilter="0, 0; 0.125,0.2665; 0.25,0.4; 0.375,0.465; 0.5,0.5;  0.625,0.535; 0.75,0.6; 0.875,0.7335; 1,1">
                                          <p:stCondLst>
                                            <p:cond delay="6024"/>
                                          </p:stCondLst>
                                        </p:cTn>
                                        <p:tgtEl>
                                          <p:spTgt spid="20"/>
                                        </p:tgtEl>
                                        <p:attrNameLst>
                                          <p:attrName>ppt_y</p:attrName>
                                        </p:attrNameLst>
                                      </p:cBhvr>
                                      <p:tavLst>
                                        <p:tav tm="0" fmla="#ppt_y-sin(pi*$)/27">
                                          <p:val>
                                            <p:fltVal val="0"/>
                                          </p:val>
                                        </p:tav>
                                        <p:tav tm="100000">
                                          <p:val>
                                            <p:fltVal val="1"/>
                                          </p:val>
                                        </p:tav>
                                      </p:tavLst>
                                    </p:anim>
                                    <p:anim calcmode="lin" valueType="num">
                                      <p:cBhvr>
                                        <p:cTn id="17" dur="746" tmFilter="0, 0; 0.125,0.2665; 0.25,0.4; 0.375,0.465; 0.5,0.5;  0.625,0.535; 0.75,0.6; 0.875,0.7335; 1,1">
                                          <p:stCondLst>
                                            <p:cond delay="7535"/>
                                          </p:stCondLst>
                                        </p:cTn>
                                        <p:tgtEl>
                                          <p:spTgt spid="20"/>
                                        </p:tgtEl>
                                        <p:attrNameLst>
                                          <p:attrName>ppt_y</p:attrName>
                                        </p:attrNameLst>
                                      </p:cBhvr>
                                      <p:tavLst>
                                        <p:tav tm="0" fmla="#ppt_y-sin(pi*$)/81">
                                          <p:val>
                                            <p:fltVal val="0"/>
                                          </p:val>
                                        </p:tav>
                                        <p:tav tm="100000">
                                          <p:val>
                                            <p:fltVal val="1"/>
                                          </p:val>
                                        </p:tav>
                                      </p:tavLst>
                                    </p:anim>
                                    <p:animScale>
                                      <p:cBhvr>
                                        <p:cTn id="18" dur="118">
                                          <p:stCondLst>
                                            <p:cond delay="2957"/>
                                          </p:stCondLst>
                                        </p:cTn>
                                        <p:tgtEl>
                                          <p:spTgt spid="20"/>
                                        </p:tgtEl>
                                      </p:cBhvr>
                                      <p:to x="100000" y="60000"/>
                                    </p:animScale>
                                    <p:animScale>
                                      <p:cBhvr>
                                        <p:cTn id="19" dur="755" decel="50000">
                                          <p:stCondLst>
                                            <p:cond delay="3076"/>
                                          </p:stCondLst>
                                        </p:cTn>
                                        <p:tgtEl>
                                          <p:spTgt spid="20"/>
                                        </p:tgtEl>
                                      </p:cBhvr>
                                      <p:to x="100000" y="100000"/>
                                    </p:animScale>
                                    <p:animScale>
                                      <p:cBhvr>
                                        <p:cTn id="20" dur="118">
                                          <p:stCondLst>
                                            <p:cond delay="5970"/>
                                          </p:stCondLst>
                                        </p:cTn>
                                        <p:tgtEl>
                                          <p:spTgt spid="20"/>
                                        </p:tgtEl>
                                      </p:cBhvr>
                                      <p:to x="100000" y="80000"/>
                                    </p:animScale>
                                    <p:animScale>
                                      <p:cBhvr>
                                        <p:cTn id="21" dur="755" decel="50000">
                                          <p:stCondLst>
                                            <p:cond delay="6088"/>
                                          </p:stCondLst>
                                        </p:cTn>
                                        <p:tgtEl>
                                          <p:spTgt spid="20"/>
                                        </p:tgtEl>
                                      </p:cBhvr>
                                      <p:to x="100000" y="100000"/>
                                    </p:animScale>
                                    <p:animScale>
                                      <p:cBhvr>
                                        <p:cTn id="22" dur="118">
                                          <p:stCondLst>
                                            <p:cond delay="7471"/>
                                          </p:stCondLst>
                                        </p:cTn>
                                        <p:tgtEl>
                                          <p:spTgt spid="20"/>
                                        </p:tgtEl>
                                      </p:cBhvr>
                                      <p:to x="100000" y="90000"/>
                                    </p:animScale>
                                    <p:animScale>
                                      <p:cBhvr>
                                        <p:cTn id="23" dur="755" decel="50000">
                                          <p:stCondLst>
                                            <p:cond delay="7589"/>
                                          </p:stCondLst>
                                        </p:cTn>
                                        <p:tgtEl>
                                          <p:spTgt spid="20"/>
                                        </p:tgtEl>
                                      </p:cBhvr>
                                      <p:to x="100000" y="100000"/>
                                    </p:animScale>
                                    <p:animScale>
                                      <p:cBhvr>
                                        <p:cTn id="24" dur="118">
                                          <p:stCondLst>
                                            <p:cond delay="8226"/>
                                          </p:stCondLst>
                                        </p:cTn>
                                        <p:tgtEl>
                                          <p:spTgt spid="20"/>
                                        </p:tgtEl>
                                      </p:cBhvr>
                                      <p:to x="100000" y="95000"/>
                                    </p:animScale>
                                    <p:animScale>
                                      <p:cBhvr>
                                        <p:cTn id="25" dur="755" decel="50000">
                                          <p:stCondLst>
                                            <p:cond delay="8345"/>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A01DAE2F-B2A7-402D-A7C2-D858C63FCEA2}" type="slidenum">
              <a:rPr lang="en-US" altLang="fa-IR" sz="1000">
                <a:latin typeface="Times New Roman" pitchFamily="18" charset="0"/>
                <a:cs typeface="B Mitra" pitchFamily="2" charset="-78"/>
              </a:rPr>
              <a:pPr algn="l"/>
              <a:t>19</a:t>
            </a:fld>
            <a:endParaRPr lang="en-US" altLang="fa-IR" sz="1000">
              <a:latin typeface="Times New Roman" pitchFamily="18" charset="0"/>
              <a:cs typeface="B Mitra" pitchFamily="2" charset="-78"/>
            </a:endParaRPr>
          </a:p>
        </p:txBody>
      </p:sp>
      <p:sp>
        <p:nvSpPr>
          <p:cNvPr id="3789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5844FD9-4BA8-46BF-8B9E-AB1C69A7C9FF}" type="slidenum">
              <a:rPr lang="en-US" altLang="fa-IR" sz="1200" b="0">
                <a:latin typeface="Times New Roman" pitchFamily="18" charset="0"/>
                <a:cs typeface="B Mitra" pitchFamily="2" charset="-78"/>
              </a:rPr>
              <a:pPr algn="ctr" rtl="1" eaLnBrk="1" hangingPunct="1"/>
              <a:t>19</a:t>
            </a:fld>
            <a:endParaRPr lang="en-US" altLang="fa-IR" sz="1200" b="0">
              <a:latin typeface="Times New Roman" pitchFamily="18" charset="0"/>
              <a:cs typeface="B Mitra" pitchFamily="2" charset="-78"/>
            </a:endParaRPr>
          </a:p>
        </p:txBody>
      </p:sp>
      <p:sp>
        <p:nvSpPr>
          <p:cNvPr id="37892"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7738A918-AFD0-49D7-8DE3-8F2224463010}" type="slidenum">
              <a:rPr lang="en-US" altLang="fa-IR" sz="1200" b="0">
                <a:latin typeface="Times New Roman" pitchFamily="18" charset="0"/>
                <a:cs typeface="B Mitra" pitchFamily="2" charset="-78"/>
              </a:rPr>
              <a:pPr algn="ctr" rtl="1" eaLnBrk="1" hangingPunct="1"/>
              <a:t>19</a:t>
            </a:fld>
            <a:endParaRPr lang="en-US" altLang="fa-IR" sz="1200" b="0">
              <a:latin typeface="Times New Roman" pitchFamily="18" charset="0"/>
              <a:cs typeface="B Mitra" pitchFamily="2" charset="-78"/>
            </a:endParaRPr>
          </a:p>
        </p:txBody>
      </p:sp>
      <p:sp>
        <p:nvSpPr>
          <p:cNvPr id="37893"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BE6F35CB-FB8F-4441-9E38-22E1360FBD76}" type="slidenum">
              <a:rPr lang="en-US" altLang="fa-IR" sz="1200" b="0">
                <a:latin typeface="Times New Roman" pitchFamily="18" charset="0"/>
                <a:cs typeface="B Mitra" pitchFamily="2" charset="-78"/>
              </a:rPr>
              <a:pPr algn="ctr" rtl="1" eaLnBrk="1" hangingPunct="1"/>
              <a:t>19</a:t>
            </a:fld>
            <a:endParaRPr lang="en-US" altLang="fa-IR" sz="1200" b="0">
              <a:latin typeface="Times New Roman" pitchFamily="18" charset="0"/>
              <a:cs typeface="B Mitra" pitchFamily="2" charset="-78"/>
            </a:endParaRPr>
          </a:p>
        </p:txBody>
      </p:sp>
      <p:sp>
        <p:nvSpPr>
          <p:cNvPr id="13" name="Title 3"/>
          <p:cNvSpPr txBox="1">
            <a:spLocks/>
          </p:cNvSpPr>
          <p:nvPr/>
        </p:nvSpPr>
        <p:spPr>
          <a:xfrm>
            <a:off x="2176463" y="1495425"/>
            <a:ext cx="5867400" cy="1970088"/>
          </a:xfrm>
          <a:prstGeom prst="rect">
            <a:avLst/>
          </a:prstGeom>
        </p:spPr>
        <p:txBody>
          <a:bodyPr anchor="ctr"/>
          <a:lstStyle>
            <a:lvl1pPr algn="l" defTabSz="914400" rtl="1" eaLnBrk="1" latinLnBrk="0" hangingPunct="1">
              <a:spcBef>
                <a:spcPct val="0"/>
              </a:spcBef>
              <a:buNone/>
              <a:defRPr sz="3000" b="1" kern="1200" cap="all">
                <a:solidFill>
                  <a:schemeClr val="tx1"/>
                </a:solidFill>
                <a:latin typeface="+mj-lt"/>
                <a:ea typeface="+mj-ea"/>
                <a:cs typeface="+mj-cs"/>
              </a:defRPr>
            </a:lvl1pPr>
          </a:lstStyle>
          <a:p>
            <a:pPr algn="ctr" fontAlgn="auto">
              <a:spcAft>
                <a:spcPts val="0"/>
              </a:spcAft>
              <a:defRPr/>
            </a:pPr>
            <a:r>
              <a:rPr lang="fa-IR" sz="4000" b="0" cap="none" dirty="0">
                <a:solidFill>
                  <a:prstClr val="black"/>
                </a:solidFill>
                <a:latin typeface="Verdana" pitchFamily="34" charset="0"/>
                <a:cs typeface="Mitra" pitchFamily="2" charset="-78"/>
              </a:rPr>
              <a:t> روش </a:t>
            </a:r>
            <a:r>
              <a:rPr lang="fa-IR" sz="4000" b="0" cap="none" dirty="0" err="1">
                <a:solidFill>
                  <a:prstClr val="black"/>
                </a:solidFill>
                <a:latin typeface="Verdana" pitchFamily="34" charset="0"/>
                <a:cs typeface="Mitra" pitchFamily="2" charset="-78"/>
              </a:rPr>
              <a:t>شناسی</a:t>
            </a:r>
            <a:r>
              <a:rPr lang="fa-IR" sz="4000" b="0" cap="none" dirty="0">
                <a:solidFill>
                  <a:prstClr val="black"/>
                </a:solidFill>
                <a:latin typeface="Verdana" pitchFamily="34" charset="0"/>
                <a:cs typeface="Mitra" pitchFamily="2" charset="-78"/>
              </a:rPr>
              <a:t> تحقیق</a:t>
            </a:r>
            <a:endParaRPr lang="fa-IR" sz="4000" dirty="0">
              <a:cs typeface="Mitra" pitchFamily="2" charset="-78"/>
            </a:endParaRPr>
          </a:p>
        </p:txBody>
      </p:sp>
      <p:sp>
        <p:nvSpPr>
          <p:cNvPr id="16" name="Oval 15"/>
          <p:cNvSpPr/>
          <p:nvPr/>
        </p:nvSpPr>
        <p:spPr>
          <a:xfrm>
            <a:off x="6775057" y="2067408"/>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50" y="218281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78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4EF770D5-F85F-46B2-B358-7460F9509A7C}" type="slidenum">
              <a:rPr lang="en-US" altLang="fa-IR" sz="1000">
                <a:latin typeface="Times New Roman" pitchFamily="18" charset="0"/>
                <a:cs typeface="B Mitra" pitchFamily="2" charset="-78"/>
              </a:rPr>
              <a:pPr algn="l"/>
              <a:t>2</a:t>
            </a:fld>
            <a:endParaRPr lang="en-US" altLang="fa-IR" sz="1000">
              <a:latin typeface="Times New Roman" pitchFamily="18" charset="0"/>
              <a:cs typeface="B Mitra" pitchFamily="2" charset="-78"/>
            </a:endParaRPr>
          </a:p>
        </p:txBody>
      </p:sp>
      <p:sp>
        <p:nvSpPr>
          <p:cNvPr id="9" name="Title 3"/>
          <p:cNvSpPr txBox="1">
            <a:spLocks/>
          </p:cNvSpPr>
          <p:nvPr/>
        </p:nvSpPr>
        <p:spPr>
          <a:xfrm>
            <a:off x="2133600" y="1549400"/>
            <a:ext cx="5867400" cy="1968500"/>
          </a:xfrm>
          <a:prstGeom prst="rect">
            <a:avLst/>
          </a:prstGeom>
        </p:spPr>
        <p:txBody>
          <a:bodyPr anchor="ctr"/>
          <a:lstStyle>
            <a:lvl1pPr algn="l" defTabSz="914400" rtl="1" eaLnBrk="1" latinLnBrk="0" hangingPunct="1">
              <a:spcBef>
                <a:spcPct val="0"/>
              </a:spcBef>
              <a:buNone/>
              <a:defRPr sz="3000" b="1" kern="1200" cap="all">
                <a:solidFill>
                  <a:schemeClr val="tx1"/>
                </a:solidFill>
                <a:latin typeface="+mj-lt"/>
                <a:ea typeface="+mj-ea"/>
                <a:cs typeface="+mj-cs"/>
              </a:defRPr>
            </a:lvl1pPr>
          </a:lstStyle>
          <a:p>
            <a:pPr algn="ctr" fontAlgn="auto">
              <a:spcBef>
                <a:spcPts val="0"/>
              </a:spcBef>
              <a:spcAft>
                <a:spcPts val="0"/>
              </a:spcAft>
              <a:defRPr/>
            </a:pPr>
            <a:r>
              <a:rPr lang="fa-IR" sz="4000" b="0" cap="none" dirty="0">
                <a:solidFill>
                  <a:prstClr val="black">
                    <a:lumMod val="85000"/>
                    <a:lumOff val="15000"/>
                  </a:prstClr>
                </a:solidFill>
                <a:effectLst>
                  <a:outerShdw blurRad="38100" dist="38100" dir="2700000" algn="tl">
                    <a:srgbClr val="000000">
                      <a:alpha val="43137"/>
                    </a:srgbClr>
                  </a:outerShdw>
                </a:effectLst>
                <a:latin typeface="Verdana" pitchFamily="34" charset="0"/>
                <a:ea typeface="+mn-ea"/>
                <a:cs typeface="B Titr" panose="00000700000000000000" pitchFamily="2" charset="-78"/>
              </a:rPr>
              <a:t>مقدمه تحقیق</a:t>
            </a:r>
            <a:endParaRPr lang="en-US" sz="2800" b="0" cap="none" dirty="0">
              <a:solidFill>
                <a:prstClr val="black"/>
              </a:solidFill>
              <a:effectLst>
                <a:outerShdw blurRad="38100" dist="38100" dir="2700000" algn="tl">
                  <a:srgbClr val="000000">
                    <a:alpha val="43137"/>
                  </a:srgbClr>
                </a:outerShdw>
              </a:effectLst>
              <a:latin typeface="Verdana" pitchFamily="34" charset="0"/>
              <a:cs typeface="B Titr" panose="00000700000000000000" pitchFamily="2" charset="-78"/>
            </a:endParaRPr>
          </a:p>
        </p:txBody>
      </p:sp>
      <p:sp>
        <p:nvSpPr>
          <p:cNvPr id="12" name="Oval 11"/>
          <p:cNvSpPr/>
          <p:nvPr/>
        </p:nvSpPr>
        <p:spPr>
          <a:xfrm>
            <a:off x="6398096" y="2121157"/>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3513" y="2236788"/>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95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93A41B4E-D377-4C84-8BE1-A680E604C6AE}" type="slidenum">
              <a:rPr lang="en-US" altLang="fa-IR" sz="1000">
                <a:latin typeface="Times New Roman" pitchFamily="18" charset="0"/>
                <a:cs typeface="B Mitra" pitchFamily="2" charset="-78"/>
              </a:rPr>
              <a:pPr algn="l"/>
              <a:t>20</a:t>
            </a:fld>
            <a:endParaRPr lang="en-US" altLang="fa-IR" sz="1000">
              <a:latin typeface="Times New Roman" pitchFamily="18" charset="0"/>
              <a:cs typeface="B Mitra" pitchFamily="2" charset="-78"/>
            </a:endParaRPr>
          </a:p>
        </p:txBody>
      </p:sp>
      <p:sp>
        <p:nvSpPr>
          <p:cNvPr id="3891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FFC43D67-559D-48B1-B7AC-211F47EF8D30}" type="slidenum">
              <a:rPr lang="en-US" altLang="fa-IR" sz="1200" b="0">
                <a:latin typeface="Times New Roman" pitchFamily="18" charset="0"/>
                <a:cs typeface="B Mitra" pitchFamily="2" charset="-78"/>
              </a:rPr>
              <a:pPr algn="ctr" rtl="1" eaLnBrk="1" hangingPunct="1"/>
              <a:t>20</a:t>
            </a:fld>
            <a:endParaRPr lang="en-US" altLang="fa-IR" sz="1200" b="0">
              <a:latin typeface="Times New Roman" pitchFamily="18" charset="0"/>
              <a:cs typeface="B Mitra" pitchFamily="2" charset="-78"/>
            </a:endParaRPr>
          </a:p>
        </p:txBody>
      </p:sp>
      <p:sp>
        <p:nvSpPr>
          <p:cNvPr id="38916"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9AD03052-6875-4CB2-8186-0E8767BF6666}" type="slidenum">
              <a:rPr lang="en-US" altLang="fa-IR" sz="1200" b="0">
                <a:latin typeface="Times New Roman" pitchFamily="18" charset="0"/>
                <a:cs typeface="B Mitra" pitchFamily="2" charset="-78"/>
              </a:rPr>
              <a:pPr algn="ctr" rtl="1" eaLnBrk="1" hangingPunct="1"/>
              <a:t>20</a:t>
            </a:fld>
            <a:endParaRPr lang="en-US" altLang="fa-IR" sz="1200" b="0">
              <a:latin typeface="Times New Roman" pitchFamily="18" charset="0"/>
              <a:cs typeface="B Mitra" pitchFamily="2" charset="-78"/>
            </a:endParaRPr>
          </a:p>
        </p:txBody>
      </p:sp>
      <p:sp>
        <p:nvSpPr>
          <p:cNvPr id="38917"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2FFDBD8-FAA4-4975-AE3D-3645BB68596B}" type="slidenum">
              <a:rPr lang="en-US" altLang="fa-IR" sz="1200" b="0">
                <a:latin typeface="Times New Roman" pitchFamily="18" charset="0"/>
                <a:cs typeface="B Mitra" pitchFamily="2" charset="-78"/>
              </a:rPr>
              <a:pPr algn="ctr" rtl="1" eaLnBrk="1" hangingPunct="1"/>
              <a:t>20</a:t>
            </a:fld>
            <a:endParaRPr lang="en-US" altLang="fa-IR" sz="1200" b="0">
              <a:latin typeface="Times New Roman" pitchFamily="18" charset="0"/>
              <a:cs typeface="B Mitra" pitchFamily="2" charset="-78"/>
            </a:endParaRPr>
          </a:p>
        </p:txBody>
      </p:sp>
      <p:sp>
        <p:nvSpPr>
          <p:cNvPr id="13" name="TextBox 12"/>
          <p:cNvSpPr txBox="1"/>
          <p:nvPr/>
        </p:nvSpPr>
        <p:spPr>
          <a:xfrm>
            <a:off x="3221038" y="1073150"/>
            <a:ext cx="4805362" cy="5800725"/>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در این بخش مباني و مفاهيم روشهایي كه در این مقاله از آنها استفاده خواهد شد مرور شده است. چون روش این تحقیق برای آنالیز سازه روش پوش اور می باشد در این بخش با توجه به درک تمامی روشهای تحلیل  استاتیکی غیر خطی(پوش اٌور) ما تحلیل استاتیکی غیر خطی مودال (</a:t>
            </a:r>
            <a:r>
              <a:rPr lang="en-US" sz="1200" dirty="0">
                <a:solidFill>
                  <a:srgbClr val="262626"/>
                </a:solidFill>
                <a:latin typeface="Calibri"/>
                <a:cs typeface="2  Mitra" pitchFamily="2" charset="-78"/>
              </a:rPr>
              <a:t>MPA</a:t>
            </a:r>
            <a:r>
              <a:rPr lang="fa-IR" sz="1600" b="1" dirty="0">
                <a:solidFill>
                  <a:srgbClr val="262626"/>
                </a:solidFill>
                <a:latin typeface="Calibri"/>
                <a:cs typeface="2  Mitra" pitchFamily="2" charset="-78"/>
              </a:rPr>
              <a:t>) را انتخاب میکنیم و بر مبنای آن عملکرد ساختمان فلزی با شکل پذیری متوسط با توجه به دو ویرایش سوم و چهارم آیین نامه زلزله ایران ،استاندارد  2800 را مورد بررسی قرار می دهیم.</a:t>
            </a:r>
          </a:p>
          <a:p>
            <a:pPr algn="justLow" rtl="1"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در این رساله ما ابتدا برای درک تفاوت دو ویرایش آیین نامه  زلزله ایران استاندارد 2800برای ساختمان قاب فولادی با شکل پذیری متوسط با طبقات  6،3و10 با دهانه 5 متری و ارتفاع 3 متر وزمین نوع 3 ،مقادیر ضریب برش پایه، وزن ساختمان   و برش پایه را محاسبه  میکنیم و اختلاف آنها را نشان میدهیم و سپس مقادیر حداکثر ممان ها و برش را در چند تیر و ستون به اختیار مقایسه کرده و در انتها عملکرد سازه را باتوجه به آخرین گام پوش و تشکیل  مفاصل پلاستیک بررسی نموده و اعلام میداریم آیا سازه می تواند در بعد از تغییر مکان مجاز آیین نامه ای در محدوده ایمنی باشد و سازه خراب نشود یا خیر.</a:t>
            </a:r>
          </a:p>
          <a:p>
            <a:pPr marL="0" lvl="2" algn="justLow" rtl="1"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0" lvl="2" algn="justLow" rtl="1" eaLnBrk="1" fontAlgn="auto" hangingPunct="1">
              <a:spcBef>
                <a:spcPts val="0"/>
              </a:spcBef>
              <a:spcAft>
                <a:spcPts val="0"/>
              </a:spcAft>
              <a:defRPr/>
            </a:pPr>
            <a:endParaRPr lang="en-US" sz="16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6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p:txBody>
      </p:sp>
      <p:pic>
        <p:nvPicPr>
          <p:cNvPr id="17" name="Picture 2" descr="C:\Users\Eng\Desktop\SAP16_spl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1874838"/>
            <a:ext cx="24463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creen Clipping"/>
          <p:cNvPicPr>
            <a:picLocks noChangeAspect="1"/>
          </p:cNvPicPr>
          <p:nvPr/>
        </p:nvPicPr>
        <p:blipFill>
          <a:blip r:embed="rId3"/>
          <a:stretch>
            <a:fillRect/>
          </a:stretch>
        </p:blipFill>
        <p:spPr>
          <a:xfrm>
            <a:off x="836613" y="3746500"/>
            <a:ext cx="1454150" cy="2382838"/>
          </a:xfrm>
          <a:prstGeom prst="rect">
            <a:avLst/>
          </a:prstGeom>
          <a:ln w="38100">
            <a:solidFill>
              <a:srgbClr val="F4891E">
                <a:lumMod val="75000"/>
              </a:srgb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00188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4300"/>
                                        <p:tgtEl>
                                          <p:spTgt spid="17"/>
                                        </p:tgtEl>
                                      </p:cBhvr>
                                    </p:animEffect>
                                  </p:childTnLst>
                                </p:cTn>
                              </p:par>
                            </p:childTnLst>
                          </p:cTn>
                        </p:par>
                        <p:par>
                          <p:cTn id="14" fill="hold" nodeType="afterGroup">
                            <p:stCondLst>
                              <p:cond delay="48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7FE264A0-085D-454E-A7A6-E98B38835CFF}" type="slidenum">
              <a:rPr lang="en-US" altLang="fa-IR" sz="1000">
                <a:latin typeface="Times New Roman" pitchFamily="18" charset="0"/>
                <a:cs typeface="B Mitra" pitchFamily="2" charset="-78"/>
              </a:rPr>
              <a:pPr algn="l"/>
              <a:t>21</a:t>
            </a:fld>
            <a:endParaRPr lang="en-US" altLang="fa-IR" sz="1000">
              <a:latin typeface="Times New Roman" pitchFamily="18" charset="0"/>
              <a:cs typeface="B Mitra" pitchFamily="2" charset="-78"/>
            </a:endParaRPr>
          </a:p>
        </p:txBody>
      </p:sp>
      <p:sp>
        <p:nvSpPr>
          <p:cNvPr id="3993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3A6C841C-1A2A-4315-992E-F50064455309}" type="slidenum">
              <a:rPr lang="en-US" altLang="fa-IR" sz="1200" b="0">
                <a:latin typeface="Times New Roman" pitchFamily="18" charset="0"/>
                <a:cs typeface="B Mitra" pitchFamily="2" charset="-78"/>
              </a:rPr>
              <a:pPr algn="ctr" rtl="1" eaLnBrk="1" hangingPunct="1"/>
              <a:t>21</a:t>
            </a:fld>
            <a:endParaRPr lang="en-US" altLang="fa-IR" sz="1200" b="0">
              <a:latin typeface="Times New Roman" pitchFamily="18" charset="0"/>
              <a:cs typeface="B Mitra" pitchFamily="2" charset="-78"/>
            </a:endParaRPr>
          </a:p>
        </p:txBody>
      </p:sp>
      <p:sp>
        <p:nvSpPr>
          <p:cNvPr id="39940"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FEAE2925-FF8D-4C99-84B9-3371334E76FA}" type="slidenum">
              <a:rPr lang="en-US" altLang="fa-IR" sz="1200" b="0">
                <a:latin typeface="Times New Roman" pitchFamily="18" charset="0"/>
                <a:cs typeface="B Mitra" pitchFamily="2" charset="-78"/>
              </a:rPr>
              <a:pPr algn="ctr" rtl="1" eaLnBrk="1" hangingPunct="1"/>
              <a:t>21</a:t>
            </a:fld>
            <a:endParaRPr lang="en-US" altLang="fa-IR" sz="1200" b="0">
              <a:latin typeface="Times New Roman" pitchFamily="18" charset="0"/>
              <a:cs typeface="B Mitra" pitchFamily="2" charset="-78"/>
            </a:endParaRPr>
          </a:p>
        </p:txBody>
      </p:sp>
      <p:sp>
        <p:nvSpPr>
          <p:cNvPr id="39941"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6A5B5B59-11DD-4E89-A218-BD01602CAD29}" type="slidenum">
              <a:rPr lang="en-US" altLang="fa-IR" sz="1200" b="0">
                <a:latin typeface="Times New Roman" pitchFamily="18" charset="0"/>
                <a:cs typeface="B Mitra" pitchFamily="2" charset="-78"/>
              </a:rPr>
              <a:pPr algn="ctr" rtl="1" eaLnBrk="1" hangingPunct="1"/>
              <a:t>21</a:t>
            </a:fld>
            <a:endParaRPr lang="en-US" altLang="fa-IR" sz="1200" b="0">
              <a:latin typeface="Times New Roman" pitchFamily="18" charset="0"/>
              <a:cs typeface="B Mitra" pitchFamily="2" charset="-78"/>
            </a:endParaRPr>
          </a:p>
        </p:txBody>
      </p:sp>
      <p:sp>
        <p:nvSpPr>
          <p:cNvPr id="13" name="Title 3"/>
          <p:cNvSpPr txBox="1">
            <a:spLocks/>
          </p:cNvSpPr>
          <p:nvPr/>
        </p:nvSpPr>
        <p:spPr>
          <a:xfrm>
            <a:off x="2286000" y="1495425"/>
            <a:ext cx="5867400" cy="1970088"/>
          </a:xfrm>
          <a:prstGeom prst="rect">
            <a:avLst/>
          </a:prstGeom>
        </p:spPr>
        <p:txBody>
          <a:bodyPr anchor="ctr"/>
          <a:lstStyle>
            <a:lvl1pPr algn="l" defTabSz="914400" rtl="1" eaLnBrk="1" latinLnBrk="0" hangingPunct="1">
              <a:spcBef>
                <a:spcPct val="0"/>
              </a:spcBef>
              <a:buNone/>
              <a:defRPr sz="3000" b="1" kern="1200" cap="all">
                <a:solidFill>
                  <a:schemeClr val="tx1"/>
                </a:solidFill>
                <a:latin typeface="+mj-lt"/>
                <a:ea typeface="+mj-ea"/>
                <a:cs typeface="+mj-cs"/>
              </a:defRPr>
            </a:lvl1pPr>
          </a:lstStyle>
          <a:p>
            <a:pPr algn="ctr" fontAlgn="auto">
              <a:spcAft>
                <a:spcPts val="0"/>
              </a:spcAft>
              <a:defRPr/>
            </a:pPr>
            <a:r>
              <a:rPr lang="fa-IR" sz="4000" b="0" cap="none" dirty="0" smtClean="0">
                <a:solidFill>
                  <a:prstClr val="black"/>
                </a:solidFill>
                <a:latin typeface="Verdana" pitchFamily="34" charset="0"/>
                <a:cs typeface="Mitra" pitchFamily="2" charset="-78"/>
              </a:rPr>
              <a:t>        </a:t>
            </a:r>
            <a:r>
              <a:rPr lang="fa-IR" sz="4000" b="0" cap="none" dirty="0">
                <a:solidFill>
                  <a:prstClr val="black"/>
                </a:solidFill>
                <a:latin typeface="Verdana" pitchFamily="34" charset="0"/>
                <a:cs typeface="Mitra" pitchFamily="2" charset="-78"/>
              </a:rPr>
              <a:t>نتایج و </a:t>
            </a:r>
            <a:r>
              <a:rPr lang="fa-IR" sz="4000" b="0" cap="none" dirty="0" err="1">
                <a:solidFill>
                  <a:prstClr val="black"/>
                </a:solidFill>
                <a:latin typeface="Verdana" pitchFamily="34" charset="0"/>
                <a:cs typeface="Mitra" pitchFamily="2" charset="-78"/>
              </a:rPr>
              <a:t>یافته‌های</a:t>
            </a:r>
            <a:r>
              <a:rPr lang="fa-IR" sz="4000" b="0" cap="none" dirty="0">
                <a:solidFill>
                  <a:prstClr val="black"/>
                </a:solidFill>
                <a:latin typeface="Verdana" pitchFamily="34" charset="0"/>
                <a:cs typeface="Mitra" pitchFamily="2" charset="-78"/>
              </a:rPr>
              <a:t> تحقیق</a:t>
            </a:r>
            <a:endParaRPr lang="fa-IR" sz="4000" dirty="0">
              <a:cs typeface="Mitra" pitchFamily="2" charset="-78"/>
            </a:endParaRPr>
          </a:p>
        </p:txBody>
      </p:sp>
      <p:sp>
        <p:nvSpPr>
          <p:cNvPr id="16" name="Oval 15"/>
          <p:cNvSpPr/>
          <p:nvPr/>
        </p:nvSpPr>
        <p:spPr>
          <a:xfrm>
            <a:off x="6885376" y="2067408"/>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218281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34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0F7421BE-8151-4DB9-9305-7FA077FFA68B}" type="slidenum">
              <a:rPr lang="en-US" altLang="fa-IR" sz="1000">
                <a:latin typeface="Times New Roman" pitchFamily="18" charset="0"/>
                <a:cs typeface="B Mitra" pitchFamily="2" charset="-78"/>
              </a:rPr>
              <a:pPr algn="l"/>
              <a:t>22</a:t>
            </a:fld>
            <a:endParaRPr lang="en-US" altLang="fa-IR" sz="1000">
              <a:latin typeface="Times New Roman" pitchFamily="18" charset="0"/>
              <a:cs typeface="B Mitra" pitchFamily="2" charset="-78"/>
            </a:endParaRPr>
          </a:p>
        </p:txBody>
      </p:sp>
      <p:sp>
        <p:nvSpPr>
          <p:cNvPr id="4096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4FF14DA6-C3CB-4CE5-A0A4-C8E68E596E00}" type="slidenum">
              <a:rPr lang="en-US" altLang="fa-IR" sz="1200" b="0">
                <a:latin typeface="Times New Roman" pitchFamily="18" charset="0"/>
                <a:cs typeface="B Mitra" pitchFamily="2" charset="-78"/>
              </a:rPr>
              <a:pPr algn="ctr" rtl="1" eaLnBrk="1" hangingPunct="1"/>
              <a:t>22</a:t>
            </a:fld>
            <a:endParaRPr lang="en-US" altLang="fa-IR" sz="1200" b="0">
              <a:latin typeface="Times New Roman" pitchFamily="18" charset="0"/>
              <a:cs typeface="B Mitra" pitchFamily="2" charset="-78"/>
            </a:endParaRPr>
          </a:p>
        </p:txBody>
      </p:sp>
      <p:sp>
        <p:nvSpPr>
          <p:cNvPr id="40964"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0E3050EB-DBD3-4FFF-A05B-7BAFFD379D7D}" type="slidenum">
              <a:rPr lang="en-US" altLang="fa-IR" sz="1200" b="0">
                <a:latin typeface="Times New Roman" pitchFamily="18" charset="0"/>
                <a:cs typeface="B Mitra" pitchFamily="2" charset="-78"/>
              </a:rPr>
              <a:pPr algn="ctr" rtl="1" eaLnBrk="1" hangingPunct="1"/>
              <a:t>22</a:t>
            </a:fld>
            <a:endParaRPr lang="en-US" altLang="fa-IR" sz="1200" b="0">
              <a:latin typeface="Times New Roman" pitchFamily="18" charset="0"/>
              <a:cs typeface="B Mitra" pitchFamily="2" charset="-78"/>
            </a:endParaRPr>
          </a:p>
        </p:txBody>
      </p:sp>
      <p:sp>
        <p:nvSpPr>
          <p:cNvPr id="40965"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604A341A-7C7D-4069-B077-8E879CD59851}" type="slidenum">
              <a:rPr lang="en-US" altLang="fa-IR" sz="1200" b="0">
                <a:latin typeface="Times New Roman" pitchFamily="18" charset="0"/>
                <a:cs typeface="B Mitra" pitchFamily="2" charset="-78"/>
              </a:rPr>
              <a:pPr algn="ctr" rtl="1" eaLnBrk="1" hangingPunct="1"/>
              <a:t>22</a:t>
            </a:fld>
            <a:endParaRPr lang="en-US" altLang="fa-IR" sz="1200" b="0">
              <a:latin typeface="Times New Roman" pitchFamily="18" charset="0"/>
              <a:cs typeface="B Mitra" pitchFamily="2" charset="-78"/>
            </a:endParaRPr>
          </a:p>
        </p:txBody>
      </p:sp>
      <p:sp>
        <p:nvSpPr>
          <p:cNvPr id="40966" name="TextBox 31"/>
          <p:cNvSpPr txBox="1">
            <a:spLocks noChangeArrowheads="1"/>
          </p:cNvSpPr>
          <p:nvPr/>
        </p:nvSpPr>
        <p:spPr bwMode="auto">
          <a:xfrm>
            <a:off x="3065463" y="393700"/>
            <a:ext cx="8050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eaLnBrk="1" hangingPunct="1"/>
            <a:r>
              <a:rPr lang="fa-IR" altLang="fa-IR" sz="1600">
                <a:solidFill>
                  <a:srgbClr val="7030A0"/>
                </a:solidFill>
                <a:latin typeface="2  Mitra" pitchFamily="2" charset="-78"/>
                <a:cs typeface="Arial" pitchFamily="34" charset="0"/>
              </a:rPr>
              <a:t>الف) مقایسه ضرایب برش پایه و برش پایه دو ویرایش آیین نامه 2800</a:t>
            </a:r>
          </a:p>
        </p:txBody>
      </p:sp>
      <p:pic>
        <p:nvPicPr>
          <p:cNvPr id="40967" name="Picture 14" descr="C:\Users\civil\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52513"/>
            <a:ext cx="35067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5" descr="C:\Users\civil\Desktop\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052513"/>
            <a:ext cx="36052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7" descr="C:\Users\civil\Desktop\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632200"/>
            <a:ext cx="35512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8" descr="C:\Users\civil\Desktop\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013" y="3625850"/>
            <a:ext cx="3429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80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EFEB4CE1-5FC0-4052-8631-26B9238BF554}" type="slidenum">
              <a:rPr lang="en-US" altLang="fa-IR" sz="1000">
                <a:latin typeface="Times New Roman" pitchFamily="18" charset="0"/>
                <a:cs typeface="B Mitra" pitchFamily="2" charset="-78"/>
              </a:rPr>
              <a:pPr algn="l"/>
              <a:t>23</a:t>
            </a:fld>
            <a:endParaRPr lang="en-US" altLang="fa-IR" sz="1000">
              <a:latin typeface="Times New Roman" pitchFamily="18" charset="0"/>
              <a:cs typeface="B Mitra" pitchFamily="2" charset="-78"/>
            </a:endParaRPr>
          </a:p>
        </p:txBody>
      </p:sp>
      <p:sp>
        <p:nvSpPr>
          <p:cNvPr id="41987"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36A64C9C-E9A7-4C2A-9880-231157A299CD}" type="slidenum">
              <a:rPr lang="en-US" altLang="fa-IR" sz="1200" b="0">
                <a:latin typeface="Times New Roman" pitchFamily="18" charset="0"/>
                <a:cs typeface="B Mitra" pitchFamily="2" charset="-78"/>
              </a:rPr>
              <a:pPr algn="ctr" rtl="1" eaLnBrk="1" hangingPunct="1"/>
              <a:t>23</a:t>
            </a:fld>
            <a:endParaRPr lang="en-US" altLang="fa-IR" sz="1200" b="0">
              <a:latin typeface="Times New Roman" pitchFamily="18" charset="0"/>
              <a:cs typeface="B Mitra" pitchFamily="2" charset="-78"/>
            </a:endParaRPr>
          </a:p>
        </p:txBody>
      </p:sp>
      <p:sp>
        <p:nvSpPr>
          <p:cNvPr id="41988"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5F186EE-F4D8-4103-8E0D-58DDBAFE89D3}" type="slidenum">
              <a:rPr lang="en-US" altLang="fa-IR" sz="1200" b="0">
                <a:latin typeface="Times New Roman" pitchFamily="18" charset="0"/>
                <a:cs typeface="B Mitra" pitchFamily="2" charset="-78"/>
              </a:rPr>
              <a:pPr algn="ctr" rtl="1" eaLnBrk="1" hangingPunct="1"/>
              <a:t>23</a:t>
            </a:fld>
            <a:endParaRPr lang="en-US" altLang="fa-IR" sz="1200" b="0">
              <a:latin typeface="Times New Roman" pitchFamily="18" charset="0"/>
              <a:cs typeface="B Mitra" pitchFamily="2" charset="-78"/>
            </a:endParaRPr>
          </a:p>
        </p:txBody>
      </p:sp>
      <p:sp>
        <p:nvSpPr>
          <p:cNvPr id="41989"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49DFAD6-9BB7-4372-BA78-5C8F00A4201C}" type="slidenum">
              <a:rPr lang="en-US" altLang="fa-IR" sz="1200" b="0">
                <a:latin typeface="Times New Roman" pitchFamily="18" charset="0"/>
                <a:cs typeface="B Mitra" pitchFamily="2" charset="-78"/>
              </a:rPr>
              <a:pPr algn="ctr" rtl="1" eaLnBrk="1" hangingPunct="1"/>
              <a:t>23</a:t>
            </a:fld>
            <a:endParaRPr lang="en-US" altLang="fa-IR" sz="1200" b="0">
              <a:latin typeface="Times New Roman" pitchFamily="18" charset="0"/>
              <a:cs typeface="B Mitra" pitchFamily="2" charset="-78"/>
            </a:endParaRPr>
          </a:p>
        </p:txBody>
      </p:sp>
      <p:sp>
        <p:nvSpPr>
          <p:cNvPr id="41990" name="TextBox 15"/>
          <p:cNvSpPr txBox="1">
            <a:spLocks noChangeArrowheads="1"/>
          </p:cNvSpPr>
          <p:nvPr/>
        </p:nvSpPr>
        <p:spPr bwMode="auto">
          <a:xfrm>
            <a:off x="3324225" y="620713"/>
            <a:ext cx="532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eaLnBrk="1" hangingPunct="1"/>
            <a:r>
              <a:rPr lang="fa-IR" altLang="fa-IR" sz="1800" b="0">
                <a:solidFill>
                  <a:srgbClr val="7030A0"/>
                </a:solidFill>
                <a:latin typeface="Calibri" pitchFamily="34" charset="0"/>
                <a:cs typeface="Arial" pitchFamily="34" charset="0"/>
              </a:rPr>
              <a:t>ب)محاسبه تغییر مکان نسبی طبقات در دو ویرایش آیین نامه 2800</a:t>
            </a:r>
          </a:p>
        </p:txBody>
      </p:sp>
      <p:sp>
        <p:nvSpPr>
          <p:cNvPr id="41991" name="Rectangle 17"/>
          <p:cNvSpPr>
            <a:spLocks noChangeArrowheads="1"/>
          </p:cNvSpPr>
          <p:nvPr/>
        </p:nvSpPr>
        <p:spPr bwMode="auto">
          <a:xfrm>
            <a:off x="6540500" y="1570038"/>
            <a:ext cx="160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lang="fa-IR" altLang="fa-IR" sz="1600" b="1">
                <a:solidFill>
                  <a:srgbClr val="7030A0"/>
                </a:solidFill>
                <a:latin typeface="Calibri" pitchFamily="34" charset="0"/>
              </a:rPr>
              <a:t>	- ساختمان 3 طبقه</a:t>
            </a:r>
          </a:p>
        </p:txBody>
      </p:sp>
      <p:sp>
        <p:nvSpPr>
          <p:cNvPr id="41992" name="Rectangle 19"/>
          <p:cNvSpPr>
            <a:spLocks noChangeArrowheads="1"/>
          </p:cNvSpPr>
          <p:nvPr/>
        </p:nvSpPr>
        <p:spPr bwMode="auto">
          <a:xfrm>
            <a:off x="6540500" y="4338638"/>
            <a:ext cx="160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lang="fa-IR" altLang="fa-IR" sz="1600" b="1">
                <a:solidFill>
                  <a:srgbClr val="7030A0"/>
                </a:solidFill>
                <a:latin typeface="Calibri" pitchFamily="34" charset="0"/>
              </a:rPr>
              <a:t>	- ساختمان 6طبقه</a:t>
            </a:r>
          </a:p>
        </p:txBody>
      </p:sp>
      <p:pic>
        <p:nvPicPr>
          <p:cNvPr id="41993" name="Picture 17" descr="C:\Users\civil\Desktop\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3284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8" descr="C:\Users\civil\Desktop\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267200"/>
            <a:ext cx="31972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1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9325FDAF-62A8-41FA-AEB1-AC4DB86A7BC2}" type="slidenum">
              <a:rPr lang="en-US" altLang="fa-IR" sz="1000">
                <a:latin typeface="Times New Roman" pitchFamily="18" charset="0"/>
                <a:cs typeface="B Mitra" pitchFamily="2" charset="-78"/>
              </a:rPr>
              <a:pPr algn="l"/>
              <a:t>24</a:t>
            </a:fld>
            <a:endParaRPr lang="en-US" altLang="fa-IR" sz="1000">
              <a:latin typeface="Times New Roman" pitchFamily="18" charset="0"/>
              <a:cs typeface="B Mitra" pitchFamily="2" charset="-78"/>
            </a:endParaRPr>
          </a:p>
        </p:txBody>
      </p:sp>
      <p:sp>
        <p:nvSpPr>
          <p:cNvPr id="4301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C130A8F-9A06-4275-8393-D57812DA06C1}" type="slidenum">
              <a:rPr lang="en-US" altLang="fa-IR" sz="1200" b="0">
                <a:latin typeface="Times New Roman" pitchFamily="18" charset="0"/>
                <a:cs typeface="B Mitra" pitchFamily="2" charset="-78"/>
              </a:rPr>
              <a:pPr algn="ctr" rtl="1" eaLnBrk="1" hangingPunct="1"/>
              <a:t>24</a:t>
            </a:fld>
            <a:endParaRPr lang="en-US" altLang="fa-IR" sz="1200" b="0">
              <a:latin typeface="Times New Roman" pitchFamily="18" charset="0"/>
              <a:cs typeface="B Mitra" pitchFamily="2" charset="-78"/>
            </a:endParaRPr>
          </a:p>
        </p:txBody>
      </p:sp>
      <p:sp>
        <p:nvSpPr>
          <p:cNvPr id="43012"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B7B4EDB-6502-4675-8186-CC357E1A2061}" type="slidenum">
              <a:rPr lang="en-US" altLang="fa-IR" sz="1200" b="0">
                <a:latin typeface="Times New Roman" pitchFamily="18" charset="0"/>
                <a:cs typeface="B Mitra" pitchFamily="2" charset="-78"/>
              </a:rPr>
              <a:pPr algn="ctr" rtl="1" eaLnBrk="1" hangingPunct="1"/>
              <a:t>24</a:t>
            </a:fld>
            <a:endParaRPr lang="en-US" altLang="fa-IR" sz="1200" b="0">
              <a:latin typeface="Times New Roman" pitchFamily="18" charset="0"/>
              <a:cs typeface="B Mitra" pitchFamily="2" charset="-78"/>
            </a:endParaRPr>
          </a:p>
        </p:txBody>
      </p:sp>
      <p:sp>
        <p:nvSpPr>
          <p:cNvPr id="43013"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7EC6A77-8305-4330-8E86-35D4D36B1E0C}" type="slidenum">
              <a:rPr lang="en-US" altLang="fa-IR" sz="1200" b="0">
                <a:latin typeface="Times New Roman" pitchFamily="18" charset="0"/>
                <a:cs typeface="B Mitra" pitchFamily="2" charset="-78"/>
              </a:rPr>
              <a:pPr algn="ctr" rtl="1" eaLnBrk="1" hangingPunct="1"/>
              <a:t>24</a:t>
            </a:fld>
            <a:endParaRPr lang="en-US" altLang="fa-IR" sz="1200" b="0">
              <a:latin typeface="Times New Roman" pitchFamily="18" charset="0"/>
              <a:cs typeface="B Mitra" pitchFamily="2" charset="-78"/>
            </a:endParaRPr>
          </a:p>
        </p:txBody>
      </p:sp>
      <p:pic>
        <p:nvPicPr>
          <p:cNvPr id="14" name="Picture 13"/>
          <p:cNvPicPr/>
          <p:nvPr/>
        </p:nvPicPr>
        <p:blipFill>
          <a:blip r:embed="rId2" cstate="email">
            <a:extLst/>
          </a:blip>
          <a:stretch>
            <a:fillRect/>
          </a:stretch>
        </p:blipFill>
        <p:spPr>
          <a:xfrm>
            <a:off x="0" y="1156544"/>
            <a:ext cx="4953000" cy="3218815"/>
          </a:xfrm>
          <a:prstGeom prst="rect">
            <a:avLst/>
          </a:prstGeom>
          <a:ln>
            <a:noFill/>
          </a:ln>
          <a:effectLst>
            <a:softEdge rad="127000"/>
          </a:effectLst>
        </p:spPr>
      </p:pic>
      <p:sp>
        <p:nvSpPr>
          <p:cNvPr id="43015" name="Rectangle 14"/>
          <p:cNvSpPr>
            <a:spLocks noChangeArrowheads="1"/>
          </p:cNvSpPr>
          <p:nvPr/>
        </p:nvSpPr>
        <p:spPr bwMode="auto">
          <a:xfrm>
            <a:off x="4022725" y="963613"/>
            <a:ext cx="4062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a-IR" altLang="fa-IR" sz="1600" b="1">
                <a:solidFill>
                  <a:srgbClr val="7030A0"/>
                </a:solidFill>
                <a:latin typeface="Calibri" pitchFamily="34" charset="0"/>
                <a:cs typeface="B Nazanin" pitchFamily="2" charset="-78"/>
              </a:rPr>
              <a:t>د-تعیین مقادیر برش و ممان حداکثر درچند تیر و ستون</a:t>
            </a:r>
            <a:endParaRPr lang="fa-IR" altLang="fa-IR" sz="1600">
              <a:solidFill>
                <a:srgbClr val="7030A0"/>
              </a:solidFill>
              <a:latin typeface="Calibri" pitchFamily="34" charset="0"/>
            </a:endParaRPr>
          </a:p>
        </p:txBody>
      </p:sp>
      <p:sp>
        <p:nvSpPr>
          <p:cNvPr id="43016" name="Rectangle 18"/>
          <p:cNvSpPr>
            <a:spLocks noChangeArrowheads="1"/>
          </p:cNvSpPr>
          <p:nvPr/>
        </p:nvSpPr>
        <p:spPr bwMode="auto">
          <a:xfrm>
            <a:off x="5934075" y="3608388"/>
            <a:ext cx="18732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rtl="1" eaLnBrk="1" hangingPunct="1">
              <a:lnSpc>
                <a:spcPct val="115000"/>
              </a:lnSpc>
              <a:spcAft>
                <a:spcPts val="1000"/>
              </a:spcAft>
              <a:buFont typeface="Wingdings" pitchFamily="2" charset="2"/>
              <a:buChar char=""/>
              <a:tabLst>
                <a:tab pos="3559175" algn="l"/>
              </a:tabLst>
            </a:pPr>
            <a:r>
              <a:rPr lang="fa-IR" altLang="fa-IR" b="1">
                <a:solidFill>
                  <a:srgbClr val="7030A0"/>
                </a:solidFill>
                <a:latin typeface="Calibri" pitchFamily="34" charset="0"/>
                <a:cs typeface="B Nazanin" pitchFamily="2" charset="-78"/>
              </a:rPr>
              <a:t>ساختمان 3 طبقه</a:t>
            </a:r>
            <a:endParaRPr lang="en-US" altLang="fa-IR" sz="1400">
              <a:solidFill>
                <a:srgbClr val="7030A0"/>
              </a:solidFill>
              <a:latin typeface="Calibri" pitchFamily="34" charset="0"/>
              <a:cs typeface="B Mitra" pitchFamily="2" charset="-78"/>
            </a:endParaRPr>
          </a:p>
        </p:txBody>
      </p:sp>
      <p:pic>
        <p:nvPicPr>
          <p:cNvPr id="43017" name="Picture 17" descr="C:\Users\civil\Desktop\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19600"/>
            <a:ext cx="3609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8" descr="C:\Users\civil\Desktop\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19600"/>
            <a:ext cx="3505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15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9A190B86-34BF-4732-8E4A-9F3EDFFC5530}" type="slidenum">
              <a:rPr lang="en-US" altLang="fa-IR" sz="1000">
                <a:latin typeface="Times New Roman" pitchFamily="18" charset="0"/>
                <a:cs typeface="B Mitra" pitchFamily="2" charset="-78"/>
              </a:rPr>
              <a:pPr algn="l"/>
              <a:t>25</a:t>
            </a:fld>
            <a:endParaRPr lang="en-US" altLang="fa-IR" sz="1000">
              <a:latin typeface="Times New Roman" pitchFamily="18" charset="0"/>
              <a:cs typeface="B Mitra" pitchFamily="2" charset="-78"/>
            </a:endParaRPr>
          </a:p>
        </p:txBody>
      </p:sp>
      <p:sp>
        <p:nvSpPr>
          <p:cNvPr id="4403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6281FAB5-C1E5-42B9-B6A8-5E3D3C18FDAE}" type="slidenum">
              <a:rPr lang="en-US" altLang="fa-IR" sz="1200" b="0">
                <a:latin typeface="Times New Roman" pitchFamily="18" charset="0"/>
                <a:cs typeface="B Mitra" pitchFamily="2" charset="-78"/>
              </a:rPr>
              <a:pPr algn="ctr" rtl="1" eaLnBrk="1" hangingPunct="1"/>
              <a:t>25</a:t>
            </a:fld>
            <a:endParaRPr lang="en-US" altLang="fa-IR" sz="1200" b="0">
              <a:latin typeface="Times New Roman" pitchFamily="18" charset="0"/>
              <a:cs typeface="B Mitra" pitchFamily="2" charset="-78"/>
            </a:endParaRPr>
          </a:p>
        </p:txBody>
      </p:sp>
      <p:sp>
        <p:nvSpPr>
          <p:cNvPr id="44036"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184FA63-8465-4950-BBFF-93706515C348}" type="slidenum">
              <a:rPr lang="en-US" altLang="fa-IR" sz="1200" b="0">
                <a:latin typeface="Times New Roman" pitchFamily="18" charset="0"/>
                <a:cs typeface="B Mitra" pitchFamily="2" charset="-78"/>
              </a:rPr>
              <a:pPr algn="ctr" rtl="1" eaLnBrk="1" hangingPunct="1"/>
              <a:t>25</a:t>
            </a:fld>
            <a:endParaRPr lang="en-US" altLang="fa-IR" sz="1200" b="0">
              <a:latin typeface="Times New Roman" pitchFamily="18" charset="0"/>
              <a:cs typeface="B Mitra" pitchFamily="2" charset="-78"/>
            </a:endParaRPr>
          </a:p>
        </p:txBody>
      </p:sp>
      <p:sp>
        <p:nvSpPr>
          <p:cNvPr id="44037"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99413EAD-7818-482D-BC6E-E0DE86ED1AD8}" type="slidenum">
              <a:rPr lang="en-US" altLang="fa-IR" sz="1200" b="0">
                <a:latin typeface="Times New Roman" pitchFamily="18" charset="0"/>
                <a:cs typeface="B Mitra" pitchFamily="2" charset="-78"/>
              </a:rPr>
              <a:pPr algn="ctr" rtl="1" eaLnBrk="1" hangingPunct="1"/>
              <a:t>25</a:t>
            </a:fld>
            <a:endParaRPr lang="en-US" altLang="fa-IR" sz="1200" b="0">
              <a:latin typeface="Times New Roman" pitchFamily="18" charset="0"/>
              <a:cs typeface="B Mitra" pitchFamily="2" charset="-78"/>
            </a:endParaRPr>
          </a:p>
        </p:txBody>
      </p:sp>
      <p:sp>
        <p:nvSpPr>
          <p:cNvPr id="44038" name="Rectangle 13"/>
          <p:cNvSpPr>
            <a:spLocks noChangeArrowheads="1"/>
          </p:cNvSpPr>
          <p:nvPr/>
        </p:nvSpPr>
        <p:spPr bwMode="auto">
          <a:xfrm>
            <a:off x="6153150" y="1141413"/>
            <a:ext cx="18732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rtl="1" eaLnBrk="1" hangingPunct="1">
              <a:lnSpc>
                <a:spcPct val="115000"/>
              </a:lnSpc>
              <a:spcAft>
                <a:spcPts val="1000"/>
              </a:spcAft>
              <a:buFont typeface="Wingdings" pitchFamily="2" charset="2"/>
              <a:buChar char=""/>
              <a:tabLst>
                <a:tab pos="3559175" algn="l"/>
              </a:tabLst>
            </a:pPr>
            <a:r>
              <a:rPr lang="fa-IR" altLang="fa-IR" b="1">
                <a:solidFill>
                  <a:srgbClr val="7030A0"/>
                </a:solidFill>
                <a:latin typeface="Calibri" pitchFamily="34" charset="0"/>
                <a:cs typeface="B Nazanin" pitchFamily="2" charset="-78"/>
              </a:rPr>
              <a:t>ساختمان 6 طبقه</a:t>
            </a:r>
            <a:endParaRPr lang="en-US" altLang="fa-IR" sz="1400">
              <a:solidFill>
                <a:srgbClr val="7030A0"/>
              </a:solidFill>
              <a:latin typeface="Calibri" pitchFamily="34" charset="0"/>
            </a:endParaRPr>
          </a:p>
        </p:txBody>
      </p:sp>
      <p:pic>
        <p:nvPicPr>
          <p:cNvPr id="44039" name="Picture 15" descr="C:\Users\civil\Desktop\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44243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6" descr="C:\Users\civil\Desktop\1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29000"/>
            <a:ext cx="42672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57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D417DCEC-AB2A-47DF-82DE-2F46E788927A}" type="slidenum">
              <a:rPr lang="en-US" altLang="fa-IR" sz="1000">
                <a:latin typeface="Times New Roman" pitchFamily="18" charset="0"/>
                <a:cs typeface="B Mitra" pitchFamily="2" charset="-78"/>
              </a:rPr>
              <a:pPr algn="l"/>
              <a:t>26</a:t>
            </a:fld>
            <a:endParaRPr lang="en-US" altLang="fa-IR" sz="1000">
              <a:latin typeface="Times New Roman" pitchFamily="18" charset="0"/>
              <a:cs typeface="B Mitra" pitchFamily="2" charset="-78"/>
            </a:endParaRPr>
          </a:p>
        </p:txBody>
      </p:sp>
      <p:sp>
        <p:nvSpPr>
          <p:cNvPr id="4505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B775954-D305-49CC-B75A-F2EEA43AE7A7}" type="slidenum">
              <a:rPr lang="en-US" altLang="fa-IR" sz="1200" b="0">
                <a:latin typeface="Times New Roman" pitchFamily="18" charset="0"/>
                <a:cs typeface="B Mitra" pitchFamily="2" charset="-78"/>
              </a:rPr>
              <a:pPr algn="ctr" rtl="1" eaLnBrk="1" hangingPunct="1"/>
              <a:t>26</a:t>
            </a:fld>
            <a:endParaRPr lang="en-US" altLang="fa-IR" sz="1200" b="0">
              <a:latin typeface="Times New Roman" pitchFamily="18" charset="0"/>
              <a:cs typeface="B Mitra" pitchFamily="2" charset="-78"/>
            </a:endParaRPr>
          </a:p>
        </p:txBody>
      </p:sp>
      <p:sp>
        <p:nvSpPr>
          <p:cNvPr id="45060"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7EBF47AC-481C-40E5-964E-4155A25BCC34}" type="slidenum">
              <a:rPr lang="en-US" altLang="fa-IR" sz="1200" b="0">
                <a:latin typeface="Times New Roman" pitchFamily="18" charset="0"/>
                <a:cs typeface="B Mitra" pitchFamily="2" charset="-78"/>
              </a:rPr>
              <a:pPr algn="ctr" rtl="1" eaLnBrk="1" hangingPunct="1"/>
              <a:t>26</a:t>
            </a:fld>
            <a:endParaRPr lang="en-US" altLang="fa-IR" sz="1200" b="0">
              <a:latin typeface="Times New Roman" pitchFamily="18" charset="0"/>
              <a:cs typeface="B Mitra" pitchFamily="2" charset="-78"/>
            </a:endParaRPr>
          </a:p>
        </p:txBody>
      </p:sp>
      <p:sp>
        <p:nvSpPr>
          <p:cNvPr id="45061"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5DBE474-65AA-4712-ACE8-AFAE80735F5E}" type="slidenum">
              <a:rPr lang="en-US" altLang="fa-IR" sz="1200" b="0">
                <a:latin typeface="Times New Roman" pitchFamily="18" charset="0"/>
                <a:cs typeface="B Mitra" pitchFamily="2" charset="-78"/>
              </a:rPr>
              <a:pPr algn="ctr" rtl="1" eaLnBrk="1" hangingPunct="1"/>
              <a:t>26</a:t>
            </a:fld>
            <a:endParaRPr lang="en-US" altLang="fa-IR" sz="1200" b="0">
              <a:latin typeface="Times New Roman" pitchFamily="18" charset="0"/>
              <a:cs typeface="B Mitra" pitchFamily="2" charset="-78"/>
            </a:endParaRPr>
          </a:p>
        </p:txBody>
      </p:sp>
      <p:pic>
        <p:nvPicPr>
          <p:cNvPr id="14" name="Picture 13" descr="C:\Users\Eng\Desktop\10356147_1410038475942502_3238954107095396636_n.jpg"/>
          <p:cNvPicPr/>
          <p:nvPr/>
        </p:nvPicPr>
        <p:blipFill>
          <a:blip r:embed="rId2" cstate="print">
            <a:extLst/>
          </a:blip>
          <a:srcRect/>
          <a:stretch>
            <a:fillRect/>
          </a:stretch>
        </p:blipFill>
        <p:spPr bwMode="auto">
          <a:xfrm>
            <a:off x="1547664" y="2194877"/>
            <a:ext cx="4943475" cy="3571875"/>
          </a:xfrm>
          <a:prstGeom prst="roundRect">
            <a:avLst>
              <a:gd name="adj" fmla="val 4167"/>
            </a:avLst>
          </a:prstGeom>
          <a:solidFill>
            <a:srgbClr val="FFFFFF"/>
          </a:solidFill>
          <a:ln w="76200" cap="sq">
            <a:solidFill>
              <a:srgbClr val="292929"/>
            </a:solidFill>
            <a:miter lim="800000"/>
          </a:ln>
          <a:effectLst>
            <a:outerShdw sx="1000" sy="1000" algn="ctr" rotWithShape="0">
              <a:srgbClr val="000000"/>
            </a:outerShd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Text Box 197"/>
          <p:cNvSpPr txBox="1"/>
          <p:nvPr/>
        </p:nvSpPr>
        <p:spPr>
          <a:xfrm>
            <a:off x="5240189" y="2323782"/>
            <a:ext cx="1446530" cy="893445"/>
          </a:xfrm>
          <a:prstGeom prst="rect">
            <a:avLst/>
          </a:prstGeom>
          <a:noFill/>
          <a:ln w="6350">
            <a:noFill/>
          </a:ln>
          <a:effectLst/>
        </p:spPr>
        <p:txBody>
          <a:bodyPr rtlCol="1"/>
          <a:lstStyle/>
          <a:p>
            <a:pPr rtl="1" eaLnBrk="1" fontAlgn="auto" hangingPunct="1">
              <a:lnSpc>
                <a:spcPct val="115000"/>
              </a:lnSpc>
              <a:spcBef>
                <a:spcPts val="0"/>
              </a:spcBef>
              <a:spcAft>
                <a:spcPts val="1000"/>
              </a:spcAft>
              <a:defRPr/>
            </a:pPr>
            <a:r>
              <a:rPr lang="en-US" sz="80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B Nazanin"/>
              </a:rPr>
              <a:t>IO=Immediate occupancy</a:t>
            </a:r>
            <a:endParaRPr lang="en-US" sz="1100">
              <a:solidFill>
                <a:srgbClr val="262626"/>
              </a:solidFill>
              <a:latin typeface="Calibri"/>
              <a:ea typeface="Calibri"/>
              <a:cs typeface="Arial"/>
            </a:endParaRPr>
          </a:p>
          <a:p>
            <a:pPr rtl="1" eaLnBrk="1" fontAlgn="auto" hangingPunct="1">
              <a:lnSpc>
                <a:spcPct val="115000"/>
              </a:lnSpc>
              <a:spcBef>
                <a:spcPts val="0"/>
              </a:spcBef>
              <a:spcAft>
                <a:spcPts val="1000"/>
              </a:spcAft>
              <a:defRPr/>
            </a:pPr>
            <a:r>
              <a:rPr lang="en-US" sz="80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B Nazanin"/>
              </a:rPr>
              <a:t>LS=Life Safety</a:t>
            </a:r>
            <a:endParaRPr lang="en-US" sz="1100">
              <a:solidFill>
                <a:srgbClr val="262626"/>
              </a:solidFill>
              <a:latin typeface="Calibri"/>
              <a:ea typeface="Calibri"/>
              <a:cs typeface="Arial"/>
            </a:endParaRPr>
          </a:p>
          <a:p>
            <a:pPr rtl="1" eaLnBrk="1" fontAlgn="auto" hangingPunct="1">
              <a:lnSpc>
                <a:spcPct val="115000"/>
              </a:lnSpc>
              <a:spcBef>
                <a:spcPts val="0"/>
              </a:spcBef>
              <a:spcAft>
                <a:spcPts val="1000"/>
              </a:spcAft>
              <a:defRPr/>
            </a:pPr>
            <a:r>
              <a:rPr lang="en-US" sz="80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B Nazanin"/>
              </a:rPr>
              <a:t>CP=collapse prevention</a:t>
            </a:r>
            <a:endParaRPr lang="en-US" sz="1100">
              <a:solidFill>
                <a:srgbClr val="262626"/>
              </a:solidFill>
              <a:latin typeface="Calibri"/>
              <a:ea typeface="Calibri"/>
              <a:cs typeface="Arial"/>
            </a:endParaRPr>
          </a:p>
          <a:p>
            <a:pPr rtl="1" eaLnBrk="1" fontAlgn="auto" hangingPunct="1">
              <a:lnSpc>
                <a:spcPct val="115000"/>
              </a:lnSpc>
              <a:spcBef>
                <a:spcPts val="0"/>
              </a:spcBef>
              <a:spcAft>
                <a:spcPts val="1000"/>
              </a:spcAft>
              <a:defRPr/>
            </a:pPr>
            <a:r>
              <a:rPr lang="en-US" sz="100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B Nazanin"/>
              </a:rPr>
              <a:t> </a:t>
            </a:r>
            <a:endParaRPr lang="en-US" sz="1100">
              <a:solidFill>
                <a:srgbClr val="262626"/>
              </a:solidFill>
              <a:latin typeface="Calibri"/>
              <a:ea typeface="Calibri"/>
              <a:cs typeface="Arial"/>
            </a:endParaRPr>
          </a:p>
        </p:txBody>
      </p:sp>
      <p:pic>
        <p:nvPicPr>
          <p:cNvPr id="16" name="Picture 15" descr="C:\Users\Eng\Desktop\p2.jpg"/>
          <p:cNvPicPr/>
          <p:nvPr/>
        </p:nvPicPr>
        <p:blipFill>
          <a:blip r:embed="rId3" cstate="email">
            <a:extLst/>
          </a:blip>
          <a:srcRect/>
          <a:stretch>
            <a:fillRect/>
          </a:stretch>
        </p:blipFill>
        <p:spPr bwMode="auto">
          <a:xfrm>
            <a:off x="2219494" y="1608772"/>
            <a:ext cx="2510155" cy="1302385"/>
          </a:xfrm>
          <a:prstGeom prst="rect">
            <a:avLst/>
          </a:prstGeom>
          <a:ln>
            <a:noFill/>
          </a:ln>
          <a:effectLst>
            <a:softEdge rad="112500"/>
          </a:effectLst>
        </p:spPr>
      </p:pic>
      <p:sp>
        <p:nvSpPr>
          <p:cNvPr id="45065" name="Rectangle 16"/>
          <p:cNvSpPr>
            <a:spLocks noChangeArrowheads="1"/>
          </p:cNvSpPr>
          <p:nvPr/>
        </p:nvSpPr>
        <p:spPr bwMode="auto">
          <a:xfrm>
            <a:off x="2055813" y="1066800"/>
            <a:ext cx="50641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1" eaLnBrk="1" hangingPunct="1">
              <a:lnSpc>
                <a:spcPct val="115000"/>
              </a:lnSpc>
              <a:spcAft>
                <a:spcPts val="1000"/>
              </a:spcAft>
              <a:tabLst>
                <a:tab pos="190500" algn="l"/>
              </a:tabLst>
            </a:pPr>
            <a:r>
              <a:rPr lang="fa-IR" altLang="fa-IR" b="1">
                <a:solidFill>
                  <a:srgbClr val="7030A0"/>
                </a:solidFill>
                <a:latin typeface="Calibri" pitchFamily="34" charset="0"/>
                <a:cs typeface="B Nazanin" pitchFamily="2" charset="-78"/>
              </a:rPr>
              <a:t>ه-تعیین عملکرد اجزای سازه ای در ساختمانهای مورد تحقیق</a:t>
            </a:r>
            <a:endParaRPr lang="en-US" altLang="fa-IR" sz="1200">
              <a:solidFill>
                <a:srgbClr val="7030A0"/>
              </a:solidFill>
              <a:latin typeface="Calibri" pitchFamily="34" charset="0"/>
            </a:endParaRPr>
          </a:p>
        </p:txBody>
      </p:sp>
    </p:spTree>
    <p:extLst>
      <p:ext uri="{BB962C8B-B14F-4D97-AF65-F5344CB8AC3E}">
        <p14:creationId xmlns:p14="http://schemas.microsoft.com/office/powerpoint/2010/main" val="17311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A85AD1C8-1CE2-4462-8ED9-F47A861C9CA4}" type="slidenum">
              <a:rPr lang="en-US" altLang="fa-IR" sz="1000">
                <a:latin typeface="Times New Roman" pitchFamily="18" charset="0"/>
                <a:cs typeface="B Mitra" pitchFamily="2" charset="-78"/>
              </a:rPr>
              <a:pPr algn="l"/>
              <a:t>27</a:t>
            </a:fld>
            <a:endParaRPr lang="en-US" altLang="fa-IR" sz="1000">
              <a:latin typeface="Times New Roman" pitchFamily="18" charset="0"/>
              <a:cs typeface="B Mitra" pitchFamily="2" charset="-78"/>
            </a:endParaRPr>
          </a:p>
        </p:txBody>
      </p:sp>
      <p:sp>
        <p:nvSpPr>
          <p:cNvPr id="4608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483730EB-EFD1-4DFF-82AC-2D6489B0B1AB}" type="slidenum">
              <a:rPr lang="en-US" altLang="fa-IR" sz="1200" b="0">
                <a:latin typeface="Times New Roman" pitchFamily="18" charset="0"/>
                <a:cs typeface="B Mitra" pitchFamily="2" charset="-78"/>
              </a:rPr>
              <a:pPr algn="ctr" rtl="1" eaLnBrk="1" hangingPunct="1"/>
              <a:t>27</a:t>
            </a:fld>
            <a:endParaRPr lang="en-US" altLang="fa-IR" sz="1200" b="0">
              <a:latin typeface="Times New Roman" pitchFamily="18" charset="0"/>
              <a:cs typeface="B Mitra" pitchFamily="2" charset="-78"/>
            </a:endParaRPr>
          </a:p>
        </p:txBody>
      </p:sp>
      <p:sp>
        <p:nvSpPr>
          <p:cNvPr id="46084"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D394ADA0-8D7A-4845-8A88-19A3D48D5EB1}" type="slidenum">
              <a:rPr lang="en-US" altLang="fa-IR" sz="1200" b="0">
                <a:latin typeface="Times New Roman" pitchFamily="18" charset="0"/>
                <a:cs typeface="B Mitra" pitchFamily="2" charset="-78"/>
              </a:rPr>
              <a:pPr algn="ctr" rtl="1" eaLnBrk="1" hangingPunct="1"/>
              <a:t>27</a:t>
            </a:fld>
            <a:endParaRPr lang="en-US" altLang="fa-IR" sz="1200" b="0">
              <a:latin typeface="Times New Roman" pitchFamily="18" charset="0"/>
              <a:cs typeface="B Mitra" pitchFamily="2" charset="-78"/>
            </a:endParaRPr>
          </a:p>
        </p:txBody>
      </p:sp>
      <p:sp>
        <p:nvSpPr>
          <p:cNvPr id="4608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D3661FD-5F04-4B5B-9E51-FD52BEB74F54}" type="slidenum">
              <a:rPr lang="en-US" altLang="fa-IR" sz="1200" b="0">
                <a:latin typeface="Times New Roman" pitchFamily="18" charset="0"/>
                <a:cs typeface="B Mitra" pitchFamily="2" charset="-78"/>
              </a:rPr>
              <a:pPr algn="ctr" rtl="1" eaLnBrk="1" hangingPunct="1"/>
              <a:t>27</a:t>
            </a:fld>
            <a:endParaRPr lang="en-US" altLang="fa-IR" sz="1200" b="0">
              <a:latin typeface="Times New Roman" pitchFamily="18" charset="0"/>
              <a:cs typeface="B Mitra" pitchFamily="2" charset="-78"/>
            </a:endParaRPr>
          </a:p>
        </p:txBody>
      </p:sp>
      <p:sp>
        <p:nvSpPr>
          <p:cNvPr id="46086"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45EEA77-43DB-497A-B020-B8E84F61B8FA}" type="slidenum">
              <a:rPr lang="en-US" altLang="fa-IR" sz="1200" b="0">
                <a:latin typeface="Times New Roman" pitchFamily="18" charset="0"/>
                <a:cs typeface="B Mitra" pitchFamily="2" charset="-78"/>
              </a:rPr>
              <a:pPr algn="ctr" rtl="1" eaLnBrk="1" hangingPunct="1"/>
              <a:t>27</a:t>
            </a:fld>
            <a:endParaRPr lang="en-US" altLang="fa-IR" sz="1200" b="0">
              <a:latin typeface="Times New Roman" pitchFamily="18" charset="0"/>
              <a:cs typeface="B Mitra" pitchFamily="2" charset="-78"/>
            </a:endParaRPr>
          </a:p>
        </p:txBody>
      </p:sp>
      <p:sp>
        <p:nvSpPr>
          <p:cNvPr id="4608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rtl="1" eaLnBrk="1" hangingPunct="1"/>
            <a:endParaRPr lang="en-US" altLang="fa-IR">
              <a:solidFill>
                <a:srgbClr val="262626"/>
              </a:solidFill>
            </a:endParaRPr>
          </a:p>
        </p:txBody>
      </p:sp>
      <p:sp>
        <p:nvSpPr>
          <p:cNvPr id="46088" name="Rectangle 3"/>
          <p:cNvSpPr>
            <a:spLocks noChangeArrowheads="1"/>
          </p:cNvSpPr>
          <p:nvPr/>
        </p:nvSpPr>
        <p:spPr bwMode="auto">
          <a:xfrm>
            <a:off x="6359525" y="1104900"/>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85750" indent="-285750" algn="justLow" rtl="1" eaLnBrk="1" hangingPunct="1">
              <a:buFont typeface="Wingdings" pitchFamily="2" charset="2"/>
              <a:buChar char="ü"/>
              <a:tabLst>
                <a:tab pos="3559175" algn="l"/>
              </a:tabLst>
            </a:pPr>
            <a:r>
              <a:rPr lang="fa-IR" altLang="fa-IR" sz="1600" b="1">
                <a:solidFill>
                  <a:srgbClr val="7030A0"/>
                </a:solidFill>
                <a:latin typeface="Calibri" pitchFamily="34" charset="0"/>
                <a:cs typeface="B Nazanin" pitchFamily="2" charset="-78"/>
              </a:rPr>
              <a:t>ساختمان 3 طبقه</a:t>
            </a:r>
            <a:endParaRPr lang="fa-IR" altLang="fa-IR" sz="2000">
              <a:solidFill>
                <a:srgbClr val="7030A0"/>
              </a:solidFill>
            </a:endParaRPr>
          </a:p>
        </p:txBody>
      </p:sp>
      <p:pic>
        <p:nvPicPr>
          <p:cNvPr id="46089" name="Picture 17" descr="C:\Users\civil\Desktop\1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916113"/>
            <a:ext cx="3436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2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3469FCD9-02A0-42DD-8D87-76CF3AD20DEC}" type="slidenum">
              <a:rPr lang="en-US" altLang="fa-IR" sz="1000">
                <a:latin typeface="Times New Roman" pitchFamily="18" charset="0"/>
                <a:cs typeface="B Mitra" pitchFamily="2" charset="-78"/>
              </a:rPr>
              <a:pPr algn="l"/>
              <a:t>28</a:t>
            </a:fld>
            <a:endParaRPr lang="en-US" altLang="fa-IR" sz="1000">
              <a:latin typeface="Times New Roman" pitchFamily="18" charset="0"/>
              <a:cs typeface="B Mitra" pitchFamily="2" charset="-78"/>
            </a:endParaRPr>
          </a:p>
        </p:txBody>
      </p:sp>
      <p:sp>
        <p:nvSpPr>
          <p:cNvPr id="47107"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856C9A38-DDF3-4F64-BC46-DC3242E6F692}" type="slidenum">
              <a:rPr lang="en-US" altLang="fa-IR" sz="1200" b="0">
                <a:latin typeface="Times New Roman" pitchFamily="18" charset="0"/>
                <a:cs typeface="B Mitra" pitchFamily="2" charset="-78"/>
              </a:rPr>
              <a:pPr algn="ctr" rtl="1" eaLnBrk="1" hangingPunct="1"/>
              <a:t>28</a:t>
            </a:fld>
            <a:endParaRPr lang="en-US" altLang="fa-IR" sz="1200" b="0">
              <a:latin typeface="Times New Roman" pitchFamily="18" charset="0"/>
              <a:cs typeface="B Mitra" pitchFamily="2" charset="-78"/>
            </a:endParaRPr>
          </a:p>
        </p:txBody>
      </p:sp>
      <p:sp>
        <p:nvSpPr>
          <p:cNvPr id="47108"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D277676B-EBEA-4CFC-96DB-7A2E6D4929BF}" type="slidenum">
              <a:rPr lang="en-US" altLang="fa-IR" sz="1200" b="0">
                <a:latin typeface="Times New Roman" pitchFamily="18" charset="0"/>
                <a:cs typeface="B Mitra" pitchFamily="2" charset="-78"/>
              </a:rPr>
              <a:pPr algn="ctr" rtl="1" eaLnBrk="1" hangingPunct="1"/>
              <a:t>28</a:t>
            </a:fld>
            <a:endParaRPr lang="en-US" altLang="fa-IR" sz="1200" b="0">
              <a:latin typeface="Times New Roman" pitchFamily="18" charset="0"/>
              <a:cs typeface="B Mitra" pitchFamily="2" charset="-78"/>
            </a:endParaRPr>
          </a:p>
        </p:txBody>
      </p:sp>
      <p:sp>
        <p:nvSpPr>
          <p:cNvPr id="4710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77DF888D-4004-4BAD-8753-8D3A8A0E6F7E}" type="slidenum">
              <a:rPr lang="en-US" altLang="fa-IR" sz="1200" b="0">
                <a:latin typeface="Times New Roman" pitchFamily="18" charset="0"/>
                <a:cs typeface="B Mitra" pitchFamily="2" charset="-78"/>
              </a:rPr>
              <a:pPr algn="ctr" rtl="1" eaLnBrk="1" hangingPunct="1"/>
              <a:t>28</a:t>
            </a:fld>
            <a:endParaRPr lang="en-US" altLang="fa-IR" sz="1200" b="0">
              <a:latin typeface="Times New Roman" pitchFamily="18" charset="0"/>
              <a:cs typeface="B Mitra" pitchFamily="2" charset="-78"/>
            </a:endParaRPr>
          </a:p>
        </p:txBody>
      </p:sp>
      <p:sp>
        <p:nvSpPr>
          <p:cNvPr id="47110" name="Rectangle 16"/>
          <p:cNvSpPr>
            <a:spLocks noChangeArrowheads="1"/>
          </p:cNvSpPr>
          <p:nvPr/>
        </p:nvSpPr>
        <p:spPr bwMode="auto">
          <a:xfrm>
            <a:off x="6169025" y="1143000"/>
            <a:ext cx="18573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rtl="1" eaLnBrk="1" hangingPunct="1">
              <a:lnSpc>
                <a:spcPct val="115000"/>
              </a:lnSpc>
              <a:spcAft>
                <a:spcPts val="1000"/>
              </a:spcAft>
              <a:buFont typeface="Wingdings" pitchFamily="2" charset="2"/>
              <a:buChar char=""/>
              <a:tabLst>
                <a:tab pos="3559175" algn="l"/>
              </a:tabLst>
            </a:pPr>
            <a:r>
              <a:rPr lang="fa-IR" altLang="fa-IR" b="1">
                <a:solidFill>
                  <a:srgbClr val="7030A0"/>
                </a:solidFill>
                <a:latin typeface="Calibri" pitchFamily="34" charset="0"/>
                <a:cs typeface="B Nazanin" pitchFamily="2" charset="-78"/>
              </a:rPr>
              <a:t>ساختمان 6 طبقه</a:t>
            </a:r>
            <a:endParaRPr lang="en-US" altLang="fa-IR" sz="1400">
              <a:solidFill>
                <a:srgbClr val="7030A0"/>
              </a:solidFill>
              <a:latin typeface="Calibri" pitchFamily="34" charset="0"/>
              <a:cs typeface="B Mitra" pitchFamily="2" charset="-78"/>
            </a:endParaRPr>
          </a:p>
        </p:txBody>
      </p:sp>
      <p:pic>
        <p:nvPicPr>
          <p:cNvPr id="47111" name="Picture 16" descr="C:\Users\civil\Desktop\1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060575"/>
            <a:ext cx="372427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40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8CA672DE-70D3-4FA1-8E12-C98983356372}" type="slidenum">
              <a:rPr lang="en-US" altLang="fa-IR" sz="1000">
                <a:latin typeface="Times New Roman" pitchFamily="18" charset="0"/>
                <a:cs typeface="B Mitra" pitchFamily="2" charset="-78"/>
              </a:rPr>
              <a:pPr algn="l"/>
              <a:t>29</a:t>
            </a:fld>
            <a:endParaRPr lang="en-US" altLang="fa-IR" sz="1000">
              <a:latin typeface="Times New Roman" pitchFamily="18" charset="0"/>
              <a:cs typeface="B Mitra" pitchFamily="2" charset="-78"/>
            </a:endParaRPr>
          </a:p>
        </p:txBody>
      </p:sp>
      <p:sp>
        <p:nvSpPr>
          <p:cNvPr id="4813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6CCD5D7-992E-4387-9198-C7AEA8351DBE}" type="slidenum">
              <a:rPr lang="en-US" altLang="fa-IR" sz="1200" b="0">
                <a:latin typeface="Times New Roman" pitchFamily="18" charset="0"/>
                <a:cs typeface="B Mitra" pitchFamily="2" charset="-78"/>
              </a:rPr>
              <a:pPr algn="ctr" rtl="1" eaLnBrk="1" hangingPunct="1"/>
              <a:t>29</a:t>
            </a:fld>
            <a:endParaRPr lang="en-US" altLang="fa-IR" sz="1200" b="0">
              <a:latin typeface="Times New Roman" pitchFamily="18" charset="0"/>
              <a:cs typeface="B Mitra" pitchFamily="2" charset="-78"/>
            </a:endParaRPr>
          </a:p>
        </p:txBody>
      </p:sp>
      <p:sp>
        <p:nvSpPr>
          <p:cNvPr id="48132"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D4EA6A6-DCDB-493D-892B-65CC8BEDD3F6}" type="slidenum">
              <a:rPr lang="en-US" altLang="fa-IR" sz="1200" b="0">
                <a:latin typeface="Times New Roman" pitchFamily="18" charset="0"/>
                <a:cs typeface="B Mitra" pitchFamily="2" charset="-78"/>
              </a:rPr>
              <a:pPr algn="ctr" rtl="1" eaLnBrk="1" hangingPunct="1"/>
              <a:t>29</a:t>
            </a:fld>
            <a:endParaRPr lang="en-US" altLang="fa-IR" sz="1200" b="0">
              <a:latin typeface="Times New Roman" pitchFamily="18" charset="0"/>
              <a:cs typeface="B Mitra" pitchFamily="2" charset="-78"/>
            </a:endParaRPr>
          </a:p>
        </p:txBody>
      </p:sp>
      <p:sp>
        <p:nvSpPr>
          <p:cNvPr id="4813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4757C51F-CEF1-476E-9377-9F38A53AE3D3}" type="slidenum">
              <a:rPr lang="en-US" altLang="fa-IR" sz="1200" b="0">
                <a:latin typeface="Times New Roman" pitchFamily="18" charset="0"/>
                <a:cs typeface="B Mitra" pitchFamily="2" charset="-78"/>
              </a:rPr>
              <a:pPr algn="ctr" rtl="1" eaLnBrk="1" hangingPunct="1"/>
              <a:t>29</a:t>
            </a:fld>
            <a:endParaRPr lang="en-US" altLang="fa-IR" sz="1200" b="0">
              <a:latin typeface="Times New Roman" pitchFamily="18" charset="0"/>
              <a:cs typeface="B Mitra" pitchFamily="2" charset="-78"/>
            </a:endParaRPr>
          </a:p>
        </p:txBody>
      </p:sp>
      <p:sp>
        <p:nvSpPr>
          <p:cNvPr id="48134"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028CCA0C-DBED-48D5-AFB1-CD2415557B89}" type="slidenum">
              <a:rPr lang="en-US" altLang="fa-IR" sz="1200" b="0">
                <a:latin typeface="Times New Roman" pitchFamily="18" charset="0"/>
                <a:cs typeface="B Mitra" pitchFamily="2" charset="-78"/>
              </a:rPr>
              <a:pPr algn="ctr" rtl="1" eaLnBrk="1" hangingPunct="1"/>
              <a:t>29</a:t>
            </a:fld>
            <a:endParaRPr lang="en-US" altLang="fa-IR" sz="1200" b="0">
              <a:latin typeface="Times New Roman" pitchFamily="18" charset="0"/>
              <a:cs typeface="B Mitra" pitchFamily="2" charset="-78"/>
            </a:endParaRPr>
          </a:p>
        </p:txBody>
      </p:sp>
      <p:sp>
        <p:nvSpPr>
          <p:cNvPr id="14" name="Title 3"/>
          <p:cNvSpPr txBox="1">
            <a:spLocks/>
          </p:cNvSpPr>
          <p:nvPr/>
        </p:nvSpPr>
        <p:spPr>
          <a:xfrm>
            <a:off x="2339975" y="1695450"/>
            <a:ext cx="5867400" cy="1970088"/>
          </a:xfrm>
          <a:prstGeom prst="rect">
            <a:avLst/>
          </a:prstGeom>
        </p:spPr>
        <p:txBody>
          <a:bodyPr anchor="ctr"/>
          <a:lstStyle>
            <a:lvl1pPr algn="l" defTabSz="914400" rtl="1" eaLnBrk="1" latinLnBrk="0" hangingPunct="1">
              <a:spcBef>
                <a:spcPct val="0"/>
              </a:spcBef>
              <a:buNone/>
              <a:defRPr sz="3000" b="1" kern="1200" cap="all">
                <a:solidFill>
                  <a:schemeClr val="tx1"/>
                </a:solidFill>
                <a:latin typeface="+mj-lt"/>
                <a:ea typeface="+mj-ea"/>
                <a:cs typeface="+mj-cs"/>
              </a:defRPr>
            </a:lvl1pPr>
          </a:lstStyle>
          <a:p>
            <a:pPr algn="ctr" fontAlgn="auto">
              <a:spcAft>
                <a:spcPts val="0"/>
              </a:spcAft>
              <a:defRPr/>
            </a:pPr>
            <a:r>
              <a:rPr lang="fa-IR" sz="4000" dirty="0" smtClean="0">
                <a:cs typeface="Mitra" pitchFamily="2" charset="-78"/>
              </a:rPr>
              <a:t>        جمع بندی </a:t>
            </a:r>
            <a:r>
              <a:rPr lang="fa-IR" sz="4000" dirty="0" err="1" smtClean="0">
                <a:cs typeface="Mitra" pitchFamily="2" charset="-78"/>
              </a:rPr>
              <a:t>وپیشنهادات</a:t>
            </a:r>
            <a:endParaRPr lang="fa-IR" sz="4000" dirty="0">
              <a:cs typeface="Mitra" pitchFamily="2" charset="-78"/>
            </a:endParaRPr>
          </a:p>
        </p:txBody>
      </p:sp>
      <p:sp>
        <p:nvSpPr>
          <p:cNvPr id="17" name="Oval 16"/>
          <p:cNvSpPr/>
          <p:nvPr/>
        </p:nvSpPr>
        <p:spPr>
          <a:xfrm>
            <a:off x="6939968" y="2267551"/>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4850" y="2382838"/>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65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748978FE-503B-4525-9A6B-DE43CAC5FBC1}" type="slidenum">
              <a:rPr lang="en-US" altLang="fa-IR" sz="1000">
                <a:latin typeface="Times New Roman" pitchFamily="18" charset="0"/>
                <a:cs typeface="B Mitra" pitchFamily="2" charset="-78"/>
              </a:rPr>
              <a:pPr algn="l"/>
              <a:t>3</a:t>
            </a:fld>
            <a:endParaRPr lang="en-US" altLang="fa-IR" sz="1000">
              <a:latin typeface="Times New Roman" pitchFamily="18" charset="0"/>
              <a:cs typeface="B Mitra" pitchFamily="2" charset="-78"/>
            </a:endParaRPr>
          </a:p>
        </p:txBody>
      </p:sp>
      <p:sp>
        <p:nvSpPr>
          <p:cNvPr id="11" name="TextBox 10"/>
          <p:cNvSpPr txBox="1">
            <a:spLocks noChangeArrowheads="1"/>
          </p:cNvSpPr>
          <p:nvPr/>
        </p:nvSpPr>
        <p:spPr bwMode="auto">
          <a:xfrm>
            <a:off x="3490913" y="993775"/>
            <a:ext cx="4662487"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justLow" rtl="1" eaLnBrk="1" hangingPunct="1">
              <a:buFont typeface="Calibri" pitchFamily="34" charset="0"/>
              <a:buChar char="↙"/>
            </a:pPr>
            <a:r>
              <a:rPr lang="fa-IR" altLang="en-US" sz="1600" dirty="0">
                <a:solidFill>
                  <a:srgbClr val="262626"/>
                </a:solidFill>
                <a:latin typeface="Calibri" pitchFamily="34" charset="0"/>
                <a:cs typeface="2  Mitra" pitchFamily="2" charset="-78"/>
              </a:rPr>
              <a:t>به طور متوسط هر سال حدود 10000 نفر در جهان بر اثر زلزله تلف می شوند در مطالعه ای که توسط سازمان یونسکو انجام گرفت نشان میدهد که تلفات مالی ناشی از زلزله  از سال 1926 تا 1950 بالغ بر 10 میلیارد دلار برآورد می شود .</a:t>
            </a:r>
          </a:p>
          <a:p>
            <a:pPr algn="justLow" rtl="1" eaLnBrk="1" hangingPunct="1">
              <a:buFont typeface="Calibri" pitchFamily="34" charset="0"/>
              <a:buChar char="↙"/>
            </a:pPr>
            <a:r>
              <a:rPr lang="fa-IR" altLang="en-US" sz="1600" dirty="0">
                <a:solidFill>
                  <a:srgbClr val="262626"/>
                </a:solidFill>
                <a:latin typeface="Calibri" pitchFamily="34" charset="0"/>
                <a:cs typeface="2  Mitra" pitchFamily="2" charset="-78"/>
              </a:rPr>
              <a:t>در ایران طی هشتاد سال گذشته ،به طور متوسط هر سال یک زلزله با بزرگی 6 ریشتریا بیشتر رخ داده و در همین مدت ،10 بار زلزله ای با بزرگی 7 و بیش از آن اتفاق افتاده است.در زیر به آماری از چند مورد از زلزله های با اهمیت  به نقل از سایت پژوهشکده زلزله شناسی اشاره شده است</a:t>
            </a:r>
          </a:p>
          <a:p>
            <a:pPr algn="justLow" rtl="1" eaLnBrk="1" hangingPunct="1">
              <a:buFont typeface="Calibri" pitchFamily="34" charset="0"/>
              <a:buChar char="↙"/>
            </a:pPr>
            <a:endParaRPr lang="fa-IR" altLang="en-US" sz="1600" dirty="0">
              <a:solidFill>
                <a:srgbClr val="262626"/>
              </a:solidFill>
              <a:latin typeface="Calibri" pitchFamily="34" charset="0"/>
              <a:cs typeface="2  Mitra" pitchFamily="2" charset="-78"/>
            </a:endParaRPr>
          </a:p>
          <a:p>
            <a:pPr algn="justLow" rtl="1" eaLnBrk="1" hangingPunct="1">
              <a:buFont typeface="Calibri" pitchFamily="34" charset="0"/>
              <a:buChar char="↙"/>
            </a:pPr>
            <a:r>
              <a:rPr lang="fa-IR" altLang="en-US" sz="1600" dirty="0">
                <a:solidFill>
                  <a:srgbClr val="262626"/>
                </a:solidFill>
                <a:latin typeface="Calibri" pitchFamily="34" charset="0"/>
                <a:cs typeface="2  Mitra" pitchFamily="2" charset="-78"/>
              </a:rPr>
              <a:t>زلزله طرود (خراسان) در سال 1332 باعث مرگ 9000 نفر و زخمی شدن 54 نفر گشت و 500 واحد مسکونی در این زلزله ویران شد.</a:t>
            </a:r>
          </a:p>
          <a:p>
            <a:pPr algn="justLow" rtl="1" eaLnBrk="1" hangingPunct="1">
              <a:buFont typeface="Calibri" pitchFamily="34" charset="0"/>
              <a:buChar char="↙"/>
            </a:pPr>
            <a:r>
              <a:rPr lang="fa-IR" altLang="en-US" sz="1600" dirty="0">
                <a:solidFill>
                  <a:srgbClr val="262626"/>
                </a:solidFill>
                <a:latin typeface="Calibri" pitchFamily="34" charset="0"/>
                <a:cs typeface="2  Mitra" pitchFamily="2" charset="-78"/>
              </a:rPr>
              <a:t>زلزله مخربی در سال 1355 به بزرگی 6/4 ریشتر شهر لار مجاور شهر بستک را به لرزه در آورد .در این زلزله 225 نفر کشته و 3000 نفر مجروح شدند.</a:t>
            </a:r>
          </a:p>
          <a:p>
            <a:pPr algn="justLow" rtl="1" eaLnBrk="1" hangingPunct="1">
              <a:buFont typeface="Calibri" pitchFamily="34" charset="0"/>
              <a:buChar char="↙"/>
            </a:pPr>
            <a:r>
              <a:rPr lang="fa-IR" altLang="en-US" sz="1600" dirty="0">
                <a:solidFill>
                  <a:srgbClr val="262626"/>
                </a:solidFill>
                <a:latin typeface="Calibri" pitchFamily="34" charset="0"/>
                <a:cs typeface="2  Mitra" pitchFamily="2" charset="-78"/>
              </a:rPr>
              <a:t>زلزله 21 مرداد 91 اهر- ورزقان با بزرگای 6/1 در مقیاس امواج پیکری</a:t>
            </a:r>
            <a:r>
              <a:rPr lang="en-US" altLang="en-US" sz="1200" b="0" dirty="0">
                <a:solidFill>
                  <a:srgbClr val="262626"/>
                </a:solidFill>
                <a:latin typeface="Calibri" pitchFamily="34" charset="0"/>
                <a:cs typeface="2  Mitra" pitchFamily="2" charset="-78"/>
              </a:rPr>
              <a:t>(</a:t>
            </a:r>
            <a:r>
              <a:rPr lang="en-US" altLang="en-US" sz="1200" b="0" dirty="0" err="1">
                <a:solidFill>
                  <a:srgbClr val="262626"/>
                </a:solidFill>
                <a:latin typeface="Calibri" pitchFamily="34" charset="0"/>
                <a:cs typeface="2  Mitra" pitchFamily="2" charset="-78"/>
              </a:rPr>
              <a:t>m</a:t>
            </a:r>
            <a:r>
              <a:rPr lang="en-US" altLang="en-US" sz="1000" b="0" dirty="0" err="1">
                <a:solidFill>
                  <a:srgbClr val="262626"/>
                </a:solidFill>
                <a:latin typeface="Calibri" pitchFamily="34" charset="0"/>
                <a:cs typeface="2  Mitra" pitchFamily="2" charset="-78"/>
              </a:rPr>
              <a:t>b</a:t>
            </a:r>
            <a:r>
              <a:rPr lang="en-US" altLang="en-US" sz="1200" b="0" dirty="0">
                <a:solidFill>
                  <a:srgbClr val="262626"/>
                </a:solidFill>
                <a:latin typeface="Calibri" pitchFamily="34" charset="0"/>
                <a:cs typeface="2  Mitra" pitchFamily="2" charset="-78"/>
              </a:rPr>
              <a:t>)</a:t>
            </a:r>
            <a:r>
              <a:rPr lang="en-US" altLang="en-US" sz="1600" dirty="0">
                <a:solidFill>
                  <a:srgbClr val="262626"/>
                </a:solidFill>
                <a:latin typeface="Calibri" pitchFamily="34" charset="0"/>
                <a:cs typeface="2  Mitra" pitchFamily="2" charset="-78"/>
              </a:rPr>
              <a:t> </a:t>
            </a:r>
            <a:r>
              <a:rPr lang="fa-IR" altLang="en-US" sz="1600" dirty="0">
                <a:solidFill>
                  <a:srgbClr val="262626"/>
                </a:solidFill>
                <a:latin typeface="Calibri" pitchFamily="34" charset="0"/>
                <a:cs typeface="2  Mitra" pitchFamily="2" charset="-78"/>
              </a:rPr>
              <a:t>بیش از 300 نفر کشته و بیش از 4500 نفر مجروح شدند</a:t>
            </a:r>
          </a:p>
        </p:txBody>
      </p:sp>
      <p:sp>
        <p:nvSpPr>
          <p:cNvPr id="12" name="Title 4"/>
          <p:cNvSpPr txBox="1">
            <a:spLocks/>
          </p:cNvSpPr>
          <p:nvPr/>
        </p:nvSpPr>
        <p:spPr>
          <a:xfrm>
            <a:off x="2908300" y="108897"/>
            <a:ext cx="8686800" cy="700114"/>
          </a:xfrm>
          <a:prstGeom prst="rect">
            <a:avLst/>
          </a:prstGeom>
        </p:spPr>
        <p:txBody>
          <a:bodyPr anchor="ctr"/>
          <a:lstStyle>
            <a:lvl1pPr algn="ctr" defTabSz="914400" rtl="1" eaLnBrk="1" latinLnBrk="0" hangingPunct="1">
              <a:spcBef>
                <a:spcPct val="0"/>
              </a:spcBef>
              <a:buNone/>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pPr fontAlgn="auto">
              <a:lnSpc>
                <a:spcPct val="80000"/>
              </a:lnSpc>
              <a:spcBef>
                <a:spcPts val="0"/>
              </a:spcBef>
              <a:spcAft>
                <a:spcPts val="0"/>
              </a:spcAft>
              <a:defRPr/>
            </a:pPr>
            <a:r>
              <a:rPr lang="fa-IR" sz="4000" dirty="0">
                <a:ln>
                  <a:gradFill>
                    <a:gsLst>
                      <a:gs pos="0">
                        <a:prstClr val="white"/>
                      </a:gs>
                      <a:gs pos="50000">
                        <a:prstClr val="white">
                          <a:lumMod val="75000"/>
                        </a:prstClr>
                      </a:gs>
                    </a:gsLst>
                    <a:lin ang="5400000" scaled="0"/>
                  </a:gradFill>
                </a:ln>
                <a:solidFill>
                  <a:schemeClr val="bg1"/>
                </a:solidFill>
                <a:cs typeface="B Titr" panose="00000700000000000000" pitchFamily="2" charset="-78"/>
              </a:rPr>
              <a:t>مقدمه تحقیق           </a:t>
            </a:r>
            <a:endParaRPr lang="fa-IR" sz="1800" dirty="0">
              <a:solidFill>
                <a:schemeClr val="bg1"/>
              </a:solidFill>
              <a:cs typeface="B Titr" panose="00000700000000000000" pitchFamily="2" charset="-78"/>
            </a:endParaRPr>
          </a:p>
        </p:txBody>
      </p:sp>
      <p:sp>
        <p:nvSpPr>
          <p:cNvPr id="21509"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r" eaLnBrk="1" hangingPunct="1"/>
            <a:fld id="{AFB19ADB-1161-458A-9119-3CEFE7CF065A}" type="slidenum">
              <a:rPr lang="en-US" altLang="fa-IR" sz="1200" b="0">
                <a:solidFill>
                  <a:srgbClr val="8D8D8D"/>
                </a:solidFill>
                <a:latin typeface="Calibri" pitchFamily="34" charset="0"/>
                <a:cs typeface="Arial" pitchFamily="34" charset="0"/>
              </a:rPr>
              <a:pPr algn="r" eaLnBrk="1" hangingPunct="1"/>
              <a:t>3</a:t>
            </a:fld>
            <a:endParaRPr lang="en-US" altLang="fa-IR" sz="1200" b="0">
              <a:solidFill>
                <a:srgbClr val="8D8D8D"/>
              </a:solidFill>
              <a:latin typeface="Calibri" pitchFamily="34" charset="0"/>
              <a:cs typeface="Arial" pitchFamily="34" charset="0"/>
            </a:endParaRPr>
          </a:p>
        </p:txBody>
      </p:sp>
      <p:pic>
        <p:nvPicPr>
          <p:cNvPr id="15" name="Picture 2" descr="C:\Users\Eng\Desktop\ADBC_Branch_in_BeiChuan_after_earthquake.jpg"/>
          <p:cNvPicPr>
            <a:picLocks noChangeAspect="1" noChangeArrowheads="1"/>
          </p:cNvPicPr>
          <p:nvPr/>
        </p:nvPicPr>
        <p:blipFill>
          <a:blip r:embed="rId2"/>
          <a:srcRect/>
          <a:stretch>
            <a:fillRect/>
          </a:stretch>
        </p:blipFill>
        <p:spPr bwMode="auto">
          <a:xfrm>
            <a:off x="484188" y="1268413"/>
            <a:ext cx="2424112" cy="1817687"/>
          </a:xfrm>
          <a:prstGeom prst="rect">
            <a:avLst/>
          </a:prstGeom>
          <a:ln>
            <a:noFill/>
          </a:ln>
          <a:effectLst>
            <a:outerShdw blurRad="190500" algn="tl" rotWithShape="0">
              <a:srgbClr val="000000">
                <a:alpha val="70000"/>
              </a:srgbClr>
            </a:outerShdw>
          </a:effectLst>
          <a:extLst/>
        </p:spPr>
      </p:pic>
      <p:pic>
        <p:nvPicPr>
          <p:cNvPr id="16" name="Picture 3" descr="C:\Users\Eng\Desktop\bam_image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3429000"/>
            <a:ext cx="24066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04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1"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1800" fill="hold"/>
                                        <p:tgtEl>
                                          <p:spTgt spid="15"/>
                                        </p:tgtEl>
                                        <p:attrNameLst>
                                          <p:attrName>ppt_w</p:attrName>
                                        </p:attrNameLst>
                                      </p:cBhvr>
                                      <p:tavLst>
                                        <p:tav tm="0">
                                          <p:val>
                                            <p:fltVal val="0"/>
                                          </p:val>
                                        </p:tav>
                                        <p:tav tm="100000">
                                          <p:val>
                                            <p:strVal val="#ppt_w"/>
                                          </p:val>
                                        </p:tav>
                                      </p:tavLst>
                                    </p:anim>
                                    <p:anim calcmode="lin" valueType="num">
                                      <p:cBhvr>
                                        <p:cTn id="11" dur="1800" fill="hold"/>
                                        <p:tgtEl>
                                          <p:spTgt spid="15"/>
                                        </p:tgtEl>
                                        <p:attrNameLst>
                                          <p:attrName>ppt_h</p:attrName>
                                        </p:attrNameLst>
                                      </p:cBhvr>
                                      <p:tavLst>
                                        <p:tav tm="0">
                                          <p:val>
                                            <p:fltVal val="0"/>
                                          </p:val>
                                        </p:tav>
                                        <p:tav tm="100000">
                                          <p:val>
                                            <p:strVal val="#ppt_h"/>
                                          </p:val>
                                        </p:tav>
                                      </p:tavLst>
                                    </p:anim>
                                    <p:anim calcmode="lin" valueType="num">
                                      <p:cBhvr>
                                        <p:cTn id="12" dur="1800" fill="hold"/>
                                        <p:tgtEl>
                                          <p:spTgt spid="15"/>
                                        </p:tgtEl>
                                        <p:attrNameLst>
                                          <p:attrName>style.rotation</p:attrName>
                                        </p:attrNameLst>
                                      </p:cBhvr>
                                      <p:tavLst>
                                        <p:tav tm="0">
                                          <p:val>
                                            <p:fltVal val="90"/>
                                          </p:val>
                                        </p:tav>
                                        <p:tav tm="100000">
                                          <p:val>
                                            <p:fltVal val="0"/>
                                          </p:val>
                                        </p:tav>
                                      </p:tavLst>
                                    </p:anim>
                                    <p:animEffect transition="in" filter="fade">
                                      <p:cBhvr>
                                        <p:cTn id="13" dur="1800"/>
                                        <p:tgtEl>
                                          <p:spTgt spid="15"/>
                                        </p:tgtEl>
                                      </p:cBhvr>
                                    </p:animEffect>
                                  </p:childTnLst>
                                </p:cTn>
                              </p:par>
                              <p:par>
                                <p:cTn id="14" presetID="31" presetClass="entr" presetSubtype="0" fill="hold" nodeType="withEffect">
                                  <p:stCondLst>
                                    <p:cond delay="17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2500" fill="hold"/>
                                        <p:tgtEl>
                                          <p:spTgt spid="16"/>
                                        </p:tgtEl>
                                        <p:attrNameLst>
                                          <p:attrName>ppt_w</p:attrName>
                                        </p:attrNameLst>
                                      </p:cBhvr>
                                      <p:tavLst>
                                        <p:tav tm="0">
                                          <p:val>
                                            <p:fltVal val="0"/>
                                          </p:val>
                                        </p:tav>
                                        <p:tav tm="100000">
                                          <p:val>
                                            <p:strVal val="#ppt_w"/>
                                          </p:val>
                                        </p:tav>
                                      </p:tavLst>
                                    </p:anim>
                                    <p:anim calcmode="lin" valueType="num">
                                      <p:cBhvr>
                                        <p:cTn id="17" dur="2500" fill="hold"/>
                                        <p:tgtEl>
                                          <p:spTgt spid="16"/>
                                        </p:tgtEl>
                                        <p:attrNameLst>
                                          <p:attrName>ppt_h</p:attrName>
                                        </p:attrNameLst>
                                      </p:cBhvr>
                                      <p:tavLst>
                                        <p:tav tm="0">
                                          <p:val>
                                            <p:fltVal val="0"/>
                                          </p:val>
                                        </p:tav>
                                        <p:tav tm="100000">
                                          <p:val>
                                            <p:strVal val="#ppt_h"/>
                                          </p:val>
                                        </p:tav>
                                      </p:tavLst>
                                    </p:anim>
                                    <p:anim calcmode="lin" valueType="num">
                                      <p:cBhvr>
                                        <p:cTn id="18" dur="2500" fill="hold"/>
                                        <p:tgtEl>
                                          <p:spTgt spid="16"/>
                                        </p:tgtEl>
                                        <p:attrNameLst>
                                          <p:attrName>style.rotation</p:attrName>
                                        </p:attrNameLst>
                                      </p:cBhvr>
                                      <p:tavLst>
                                        <p:tav tm="0">
                                          <p:val>
                                            <p:fltVal val="90"/>
                                          </p:val>
                                        </p:tav>
                                        <p:tav tm="100000">
                                          <p:val>
                                            <p:fltVal val="0"/>
                                          </p:val>
                                        </p:tav>
                                      </p:tavLst>
                                    </p:anim>
                                    <p:animEffect transition="in" filter="fade">
                                      <p:cBhvr>
                                        <p:cTn id="19" dur="2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71150222-27BC-4A77-8BE1-E68430982B1B}" type="slidenum">
              <a:rPr lang="en-US" altLang="fa-IR" sz="1000">
                <a:latin typeface="Times New Roman" pitchFamily="18" charset="0"/>
                <a:cs typeface="B Mitra" pitchFamily="2" charset="-78"/>
              </a:rPr>
              <a:pPr algn="l"/>
              <a:t>30</a:t>
            </a:fld>
            <a:endParaRPr lang="en-US" altLang="fa-IR" sz="1000">
              <a:latin typeface="Times New Roman" pitchFamily="18" charset="0"/>
              <a:cs typeface="B Mitra" pitchFamily="2" charset="-78"/>
            </a:endParaRPr>
          </a:p>
        </p:txBody>
      </p:sp>
      <p:sp>
        <p:nvSpPr>
          <p:cNvPr id="5017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1FA7CF7-08C3-4D23-8306-8F93395B26E5}" type="slidenum">
              <a:rPr lang="en-US" altLang="fa-IR" sz="1200" b="0">
                <a:latin typeface="Times New Roman" pitchFamily="18" charset="0"/>
                <a:cs typeface="B Mitra" pitchFamily="2" charset="-78"/>
              </a:rPr>
              <a:pPr algn="ctr" rtl="1" eaLnBrk="1" hangingPunct="1"/>
              <a:t>30</a:t>
            </a:fld>
            <a:endParaRPr lang="en-US" altLang="fa-IR" sz="1200" b="0">
              <a:latin typeface="Times New Roman" pitchFamily="18" charset="0"/>
              <a:cs typeface="B Mitra" pitchFamily="2" charset="-78"/>
            </a:endParaRPr>
          </a:p>
        </p:txBody>
      </p:sp>
      <p:sp>
        <p:nvSpPr>
          <p:cNvPr id="50180"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69BD134F-1870-4676-8D7A-0181F1492335}" type="slidenum">
              <a:rPr lang="en-US" altLang="fa-IR" sz="1200" b="0">
                <a:latin typeface="Times New Roman" pitchFamily="18" charset="0"/>
                <a:cs typeface="B Mitra" pitchFamily="2" charset="-78"/>
              </a:rPr>
              <a:pPr algn="ctr" rtl="1" eaLnBrk="1" hangingPunct="1"/>
              <a:t>30</a:t>
            </a:fld>
            <a:endParaRPr lang="en-US" altLang="fa-IR" sz="1200" b="0">
              <a:latin typeface="Times New Roman" pitchFamily="18" charset="0"/>
              <a:cs typeface="B Mitra" pitchFamily="2" charset="-78"/>
            </a:endParaRPr>
          </a:p>
        </p:txBody>
      </p:sp>
      <p:sp>
        <p:nvSpPr>
          <p:cNvPr id="5018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4B6EE04D-CD74-48B1-A2B7-1C32020B6263}" type="slidenum">
              <a:rPr lang="en-US" altLang="fa-IR" sz="1200" b="0">
                <a:latin typeface="Times New Roman" pitchFamily="18" charset="0"/>
                <a:cs typeface="B Mitra" pitchFamily="2" charset="-78"/>
              </a:rPr>
              <a:pPr algn="ctr" rtl="1" eaLnBrk="1" hangingPunct="1"/>
              <a:t>30</a:t>
            </a:fld>
            <a:endParaRPr lang="en-US" altLang="fa-IR" sz="1200" b="0">
              <a:latin typeface="Times New Roman" pitchFamily="18" charset="0"/>
              <a:cs typeface="B Mitra" pitchFamily="2" charset="-78"/>
            </a:endParaRPr>
          </a:p>
        </p:txBody>
      </p:sp>
      <p:sp>
        <p:nvSpPr>
          <p:cNvPr id="50182"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60553699-6655-42C1-B3B9-EF6183A5D5E7}" type="slidenum">
              <a:rPr lang="en-US" altLang="fa-IR" sz="1200" b="0">
                <a:latin typeface="Times New Roman" pitchFamily="18" charset="0"/>
                <a:cs typeface="B Mitra" pitchFamily="2" charset="-78"/>
              </a:rPr>
              <a:pPr algn="ctr" rtl="1" eaLnBrk="1" hangingPunct="1"/>
              <a:t>30</a:t>
            </a:fld>
            <a:endParaRPr lang="en-US" altLang="fa-IR" sz="1200" b="0">
              <a:latin typeface="Times New Roman" pitchFamily="18" charset="0"/>
              <a:cs typeface="B Mitra" pitchFamily="2" charset="-78"/>
            </a:endParaRPr>
          </a:p>
        </p:txBody>
      </p:sp>
      <p:sp>
        <p:nvSpPr>
          <p:cNvPr id="14" name="TextBox 13"/>
          <p:cNvSpPr txBox="1"/>
          <p:nvPr/>
        </p:nvSpPr>
        <p:spPr>
          <a:xfrm>
            <a:off x="2195513" y="188913"/>
            <a:ext cx="5526087" cy="7632700"/>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1)‌  با توجه آنالیز انجام شده برای سه ساختمان سه، شش و 10 طبقه با قاب خمشی فولادی و مقایسه هر کدام از ساختمان ها با دو ویرایش سوم و چهارم آیین نامه زلزله ایران استاندارد 2800 دیده می‌شود ضریب برش پایه ساختمان سه طبقه 1.4 برابر و ساختمان شش طبقه 1.4 و ساختمان 10 طبقه 1.23 برابر شده و همچنین این تغییرات در مورد برش پایه ساختمان هم می‌باشد.که همگی نشان ازافزایش در ویرایش چهارم دارند.</a:t>
            </a: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2)‌  نگاه کلی به دریفت سه ساختمان سه ، شش و 10طبقه و مقایسه هر کدام از آنها با دو ویرایش چهارم و سوم آیین نامه 2800 ایران نشان می‌دهد کاملا در مورد سازه سه طبقه این افزایش در دریفت در ویرایش چهارم نسبت به سوم به خوبی خود را نشان می‌دهد ولی با نظر به این که می‌دانیم در واقع ما در ویراش چهارم همان ساختمان  ویرایش سوم را مورد مقاوم سازی قرار دادیم لذا در ساختمان شش و 10 طبقه دیده می‌شود مقادیر دریفت در اکثر طبقات نزدیک به هم شدند و لذا افزایش ضریب برش پایه نقش چندانی در افزایش دریفت نشان نمی‌دهد.</a:t>
            </a: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3)‌  مقادیر حداکثر ممان و برش در تیر و ستون‌های در نظر گرفته شده همگی رشد 1 تا 1.7 را در تغییر ویرایش سوم به چهارم آیین نامه  زلزله ایران استاندارد 2800 را نشان می‌دهند. این امر نشان دهنده این است که تغییر ویرایش آیین نامه سبب رفتار واقعی تر سازه هنگام زلزله شده که در این صورت باید سازه مورد مقاوم سازی قرار بگیرد دلیل این امر افزایش ممان و برش در اعضای قاب فولادی مورد بررسی بوده است.</a:t>
            </a: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1200150" lvl="2"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285750" indent="-285750" algn="justLow" eaLnBrk="1" fontAlgn="auto" hangingPunct="1">
              <a:spcBef>
                <a:spcPts val="0"/>
              </a:spcBef>
              <a:spcAft>
                <a:spcPts val="0"/>
              </a:spcAft>
              <a:buFont typeface="Calibri" pitchFamily="34" charset="0"/>
              <a:buChar char="↘"/>
              <a:defRPr/>
            </a:pPr>
            <a:endParaRPr lang="en-US" sz="14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4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p:txBody>
      </p:sp>
    </p:spTree>
    <p:extLst>
      <p:ext uri="{BB962C8B-B14F-4D97-AF65-F5344CB8AC3E}">
        <p14:creationId xmlns:p14="http://schemas.microsoft.com/office/powerpoint/2010/main" val="157559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7825BCAB-E7CE-488C-B179-A4A6020FC6EF}" type="slidenum">
              <a:rPr lang="en-US" altLang="fa-IR" sz="1000">
                <a:latin typeface="Times New Roman" pitchFamily="18" charset="0"/>
                <a:cs typeface="B Mitra" pitchFamily="2" charset="-78"/>
              </a:rPr>
              <a:pPr algn="l"/>
              <a:t>31</a:t>
            </a:fld>
            <a:endParaRPr lang="en-US" altLang="fa-IR" sz="1000">
              <a:latin typeface="Times New Roman" pitchFamily="18" charset="0"/>
              <a:cs typeface="B Mitra" pitchFamily="2" charset="-78"/>
            </a:endParaRPr>
          </a:p>
        </p:txBody>
      </p:sp>
      <p:sp>
        <p:nvSpPr>
          <p:cNvPr id="5120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FD65487-3179-4ACA-97BB-737400EFF232}" type="slidenum">
              <a:rPr lang="en-US" altLang="fa-IR" sz="1200" b="0">
                <a:latin typeface="Times New Roman" pitchFamily="18" charset="0"/>
                <a:cs typeface="B Mitra" pitchFamily="2" charset="-78"/>
              </a:rPr>
              <a:pPr algn="ctr" rtl="1" eaLnBrk="1" hangingPunct="1"/>
              <a:t>31</a:t>
            </a:fld>
            <a:endParaRPr lang="en-US" altLang="fa-IR" sz="1200" b="0">
              <a:latin typeface="Times New Roman" pitchFamily="18" charset="0"/>
              <a:cs typeface="B Mitra" pitchFamily="2" charset="-78"/>
            </a:endParaRPr>
          </a:p>
        </p:txBody>
      </p:sp>
      <p:sp>
        <p:nvSpPr>
          <p:cNvPr id="51204"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4369561F-3098-4CD2-96D6-2C5D8C7BF44A}" type="slidenum">
              <a:rPr lang="en-US" altLang="fa-IR" sz="1200" b="0">
                <a:latin typeface="Times New Roman" pitchFamily="18" charset="0"/>
                <a:cs typeface="B Mitra" pitchFamily="2" charset="-78"/>
              </a:rPr>
              <a:pPr algn="ctr" rtl="1" eaLnBrk="1" hangingPunct="1"/>
              <a:t>31</a:t>
            </a:fld>
            <a:endParaRPr lang="en-US" altLang="fa-IR" sz="1200" b="0">
              <a:latin typeface="Times New Roman" pitchFamily="18" charset="0"/>
              <a:cs typeface="B Mitra" pitchFamily="2" charset="-78"/>
            </a:endParaRPr>
          </a:p>
        </p:txBody>
      </p:sp>
      <p:sp>
        <p:nvSpPr>
          <p:cNvPr id="5120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81CE82BA-3923-4616-9C7C-C848C3F2DC33}" type="slidenum">
              <a:rPr lang="en-US" altLang="fa-IR" sz="1200" b="0">
                <a:latin typeface="Times New Roman" pitchFamily="18" charset="0"/>
                <a:cs typeface="B Mitra" pitchFamily="2" charset="-78"/>
              </a:rPr>
              <a:pPr algn="ctr" rtl="1" eaLnBrk="1" hangingPunct="1"/>
              <a:t>31</a:t>
            </a:fld>
            <a:endParaRPr lang="en-US" altLang="fa-IR" sz="1200" b="0">
              <a:latin typeface="Times New Roman" pitchFamily="18" charset="0"/>
              <a:cs typeface="B Mitra" pitchFamily="2" charset="-78"/>
            </a:endParaRPr>
          </a:p>
        </p:txBody>
      </p:sp>
      <p:sp>
        <p:nvSpPr>
          <p:cNvPr id="51206"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89F3A09-7CA9-4E74-9843-2BC82084F413}" type="slidenum">
              <a:rPr lang="en-US" altLang="fa-IR" sz="1200" b="0">
                <a:latin typeface="Times New Roman" pitchFamily="18" charset="0"/>
                <a:cs typeface="B Mitra" pitchFamily="2" charset="-78"/>
              </a:rPr>
              <a:pPr algn="ctr" rtl="1" eaLnBrk="1" hangingPunct="1"/>
              <a:t>31</a:t>
            </a:fld>
            <a:endParaRPr lang="en-US" altLang="fa-IR" sz="1200" b="0">
              <a:latin typeface="Times New Roman" pitchFamily="18" charset="0"/>
              <a:cs typeface="B Mitra" pitchFamily="2" charset="-78"/>
            </a:endParaRPr>
          </a:p>
        </p:txBody>
      </p:sp>
      <p:sp>
        <p:nvSpPr>
          <p:cNvPr id="15" name="Rectangle 14"/>
          <p:cNvSpPr>
            <a:spLocks noChangeArrowheads="1"/>
          </p:cNvSpPr>
          <p:nvPr/>
        </p:nvSpPr>
        <p:spPr bwMode="auto">
          <a:xfrm>
            <a:off x="2286000" y="949325"/>
            <a:ext cx="5651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Low" rtl="1" eaLnBrk="1" hangingPunct="1">
              <a:buFont typeface="Calibri" pitchFamily="34" charset="0"/>
              <a:buChar char="↙"/>
            </a:pPr>
            <a:endParaRPr lang="fa-IR" altLang="fa-IR" sz="1400" b="1">
              <a:solidFill>
                <a:srgbClr val="262626"/>
              </a:solidFill>
              <a:latin typeface="Calibri" pitchFamily="34" charset="0"/>
              <a:cs typeface="2  Mitra" pitchFamily="2" charset="-78"/>
            </a:endParaRPr>
          </a:p>
          <a:p>
            <a:pPr marL="285750" indent="-285750" algn="justLow" rtl="1" eaLnBrk="1" hangingPunct="1">
              <a:buFont typeface="Calibri" pitchFamily="34" charset="0"/>
              <a:buChar char="↙"/>
            </a:pPr>
            <a:r>
              <a:rPr lang="fa-IR" altLang="fa-IR" sz="1400" b="1">
                <a:solidFill>
                  <a:srgbClr val="262626"/>
                </a:solidFill>
                <a:latin typeface="Calibri" pitchFamily="34" charset="0"/>
                <a:cs typeface="2  Mitra" pitchFamily="2" charset="-78"/>
              </a:rPr>
              <a:t>4) دیده شده ما بین دو ویرایش همواره در اثر مقاوم سازی، ویرایش چهارم دارای وزن سازه‌ای بیشتری بود درصورتی که ساختمان و نوع سیستم سازه ای آن یکسان می‌باشد و در ساختمان سه طبقه، در حدود یک تن افزایش وزن داشتیم همچنین در ساختمان شش و 10 طبقه به ترتیب حدود پنج و 11 تن این افزایش وزن را شاهد بودیم.</a:t>
            </a:r>
          </a:p>
          <a:p>
            <a:pPr marL="285750" indent="-285750" algn="justLow" rtl="1" eaLnBrk="1" hangingPunct="1">
              <a:buFont typeface="Calibri" pitchFamily="34" charset="0"/>
              <a:buChar char="↙"/>
            </a:pPr>
            <a:r>
              <a:rPr lang="fa-IR" altLang="fa-IR" sz="1400" b="1">
                <a:solidFill>
                  <a:srgbClr val="262626"/>
                </a:solidFill>
                <a:latin typeface="Calibri" pitchFamily="34" charset="0"/>
                <a:cs typeface="2  Mitra" pitchFamily="2" charset="-78"/>
              </a:rPr>
              <a:t>5) با مقاوم‌سازی سازه در اثر تغییر ویرایش سوم به چهارم درصد بیشتری از اعضا در رنج عملکردی </a:t>
            </a:r>
            <a:r>
              <a:rPr lang="fa-IR" altLang="fa-IR" sz="1400" b="1" u="sng">
                <a:solidFill>
                  <a:srgbClr val="262626"/>
                </a:solidFill>
                <a:latin typeface="Calibri" pitchFamily="34" charset="0"/>
                <a:cs typeface="2  Mitra" pitchFamily="2" charset="-78"/>
              </a:rPr>
              <a:t>قابلیت استفاده بی وقفه </a:t>
            </a:r>
            <a:r>
              <a:rPr lang="fa-IR" altLang="fa-IR" sz="1400" b="1">
                <a:solidFill>
                  <a:srgbClr val="262626"/>
                </a:solidFill>
                <a:latin typeface="Calibri" pitchFamily="34" charset="0"/>
                <a:cs typeface="2  Mitra" pitchFamily="2" charset="-78"/>
              </a:rPr>
              <a:t>قرار گرفته‌اند و رشد </a:t>
            </a:r>
            <a:r>
              <a:rPr lang="fa-IR" altLang="fa-IR" sz="1400" b="1" u="sng">
                <a:solidFill>
                  <a:srgbClr val="262626"/>
                </a:solidFill>
                <a:latin typeface="Calibri" pitchFamily="34" charset="0"/>
                <a:cs typeface="2  Mitra" pitchFamily="2" charset="-78"/>
              </a:rPr>
              <a:t>4 تا 10 </a:t>
            </a:r>
            <a:r>
              <a:rPr lang="fa-IR" altLang="fa-IR" sz="1400" b="1">
                <a:solidFill>
                  <a:srgbClr val="262626"/>
                </a:solidFill>
                <a:latin typeface="Calibri" pitchFamily="34" charset="0"/>
                <a:cs typeface="2  Mitra" pitchFamily="2" charset="-78"/>
              </a:rPr>
              <a:t>درصدی را شاهد بوده‌ایم. اما </a:t>
            </a:r>
            <a:r>
              <a:rPr lang="fa-IR" altLang="fa-IR" sz="1400" b="1" u="sng">
                <a:solidFill>
                  <a:srgbClr val="262626"/>
                </a:solidFill>
                <a:latin typeface="Calibri" pitchFamily="34" charset="0"/>
                <a:cs typeface="2  Mitra" pitchFamily="2" charset="-78"/>
              </a:rPr>
              <a:t>افت 14</a:t>
            </a:r>
            <a:r>
              <a:rPr lang="fa-IR" altLang="fa-IR" sz="1400" b="1">
                <a:solidFill>
                  <a:srgbClr val="262626"/>
                </a:solidFill>
                <a:latin typeface="Calibri" pitchFamily="34" charset="0"/>
                <a:cs typeface="2  Mitra" pitchFamily="2" charset="-78"/>
              </a:rPr>
              <a:t> درصدی را برای منطقه </a:t>
            </a:r>
            <a:r>
              <a:rPr lang="fa-IR" altLang="fa-IR" sz="1400" b="1" u="sng">
                <a:solidFill>
                  <a:srgbClr val="262626"/>
                </a:solidFill>
                <a:latin typeface="Calibri" pitchFamily="34" charset="0"/>
                <a:cs typeface="2  Mitra" pitchFamily="2" charset="-78"/>
              </a:rPr>
              <a:t>قابلیت استفاده بی وقفه تا ایمنی جانی </a:t>
            </a:r>
            <a:r>
              <a:rPr lang="fa-IR" altLang="fa-IR" sz="1400" b="1">
                <a:solidFill>
                  <a:srgbClr val="262626"/>
                </a:solidFill>
                <a:latin typeface="Calibri" pitchFamily="34" charset="0"/>
                <a:cs typeface="2  Mitra" pitchFamily="2" charset="-78"/>
              </a:rPr>
              <a:t>داشتیم و همچنین افت </a:t>
            </a:r>
            <a:r>
              <a:rPr lang="fa-IR" altLang="fa-IR" sz="1400" b="1" u="sng">
                <a:solidFill>
                  <a:srgbClr val="262626"/>
                </a:solidFill>
                <a:latin typeface="Calibri" pitchFamily="34" charset="0"/>
                <a:cs typeface="2  Mitra" pitchFamily="2" charset="-78"/>
              </a:rPr>
              <a:t>19 تا 50 </a:t>
            </a:r>
            <a:r>
              <a:rPr lang="fa-IR" altLang="fa-IR" sz="1400" b="1">
                <a:solidFill>
                  <a:srgbClr val="262626"/>
                </a:solidFill>
                <a:latin typeface="Calibri" pitchFamily="34" charset="0"/>
                <a:cs typeface="2  Mitra" pitchFamily="2" charset="-78"/>
              </a:rPr>
              <a:t>درصدی را برای ناحیه </a:t>
            </a:r>
            <a:r>
              <a:rPr lang="fa-IR" altLang="fa-IR" sz="1400" b="1" u="sng">
                <a:solidFill>
                  <a:srgbClr val="262626"/>
                </a:solidFill>
                <a:latin typeface="Calibri" pitchFamily="34" charset="0"/>
                <a:cs typeface="2  Mitra" pitchFamily="2" charset="-78"/>
              </a:rPr>
              <a:t>ایمنی جانی تا آستانه فروریزش </a:t>
            </a:r>
            <a:r>
              <a:rPr lang="fa-IR" altLang="fa-IR" sz="1400" b="1">
                <a:solidFill>
                  <a:srgbClr val="262626"/>
                </a:solidFill>
                <a:latin typeface="Calibri" pitchFamily="34" charset="0"/>
                <a:cs typeface="2  Mitra" pitchFamily="2" charset="-78"/>
              </a:rPr>
              <a:t>سازه مشاهده می‌کنیم و برای عملکرد سازه در </a:t>
            </a:r>
            <a:r>
              <a:rPr lang="fa-IR" altLang="fa-IR" sz="1400" b="1" u="sng">
                <a:solidFill>
                  <a:srgbClr val="262626"/>
                </a:solidFill>
                <a:latin typeface="Calibri" pitchFamily="34" charset="0"/>
                <a:cs typeface="2  Mitra" pitchFamily="2" charset="-78"/>
              </a:rPr>
              <a:t>بالاتر </a:t>
            </a:r>
            <a:r>
              <a:rPr lang="fa-IR" altLang="fa-IR" sz="1400" b="1">
                <a:solidFill>
                  <a:srgbClr val="262626"/>
                </a:solidFill>
                <a:latin typeface="Calibri" pitchFamily="34" charset="0"/>
                <a:cs typeface="2  Mitra" pitchFamily="2" charset="-78"/>
              </a:rPr>
              <a:t>از ناحیه آستانه فروریز افت</a:t>
            </a:r>
            <a:r>
              <a:rPr lang="fa-IR" altLang="fa-IR" sz="1400" b="1" u="sng">
                <a:solidFill>
                  <a:srgbClr val="262626"/>
                </a:solidFill>
                <a:latin typeface="Calibri" pitchFamily="34" charset="0"/>
                <a:cs typeface="2  Mitra" pitchFamily="2" charset="-78"/>
              </a:rPr>
              <a:t> 50 تا </a:t>
            </a:r>
            <a:r>
              <a:rPr lang="fa-IR" altLang="fa-IR" sz="1400" b="1">
                <a:solidFill>
                  <a:srgbClr val="262626"/>
                </a:solidFill>
                <a:latin typeface="Calibri" pitchFamily="34" charset="0"/>
                <a:cs typeface="2  Mitra" pitchFamily="2" charset="-78"/>
              </a:rPr>
              <a:t>75 درصدی مشاهده کرده‌ایم.</a:t>
            </a:r>
          </a:p>
          <a:p>
            <a:pPr marL="285750" indent="-285750" algn="justLow" rtl="1" eaLnBrk="1" hangingPunct="1">
              <a:buFont typeface="Calibri" pitchFamily="34" charset="0"/>
              <a:buChar char="↙"/>
            </a:pPr>
            <a:endParaRPr lang="fa-IR" altLang="fa-IR" sz="1400" b="1">
              <a:solidFill>
                <a:srgbClr val="262626"/>
              </a:solidFill>
              <a:latin typeface="Calibri" pitchFamily="34" charset="0"/>
              <a:cs typeface="2  Mitra" pitchFamily="2" charset="-78"/>
            </a:endParaRPr>
          </a:p>
        </p:txBody>
      </p:sp>
    </p:spTree>
    <p:extLst>
      <p:ext uri="{BB962C8B-B14F-4D97-AF65-F5344CB8AC3E}">
        <p14:creationId xmlns:p14="http://schemas.microsoft.com/office/powerpoint/2010/main" val="131883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6CF05F7E-3A87-40B1-B569-EE3278D42619}" type="slidenum">
              <a:rPr lang="en-US" altLang="fa-IR" sz="1000">
                <a:latin typeface="Times New Roman" pitchFamily="18" charset="0"/>
                <a:cs typeface="B Mitra" pitchFamily="2" charset="-78"/>
              </a:rPr>
              <a:pPr algn="l"/>
              <a:t>32</a:t>
            </a:fld>
            <a:endParaRPr lang="en-US" altLang="fa-IR" sz="1000">
              <a:latin typeface="Times New Roman" pitchFamily="18" charset="0"/>
              <a:cs typeface="B Mitra" pitchFamily="2" charset="-78"/>
            </a:endParaRPr>
          </a:p>
        </p:txBody>
      </p:sp>
      <p:sp>
        <p:nvSpPr>
          <p:cNvPr id="5325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1643DFA1-1FC3-4AB6-8343-E08ACD0AAB8F}" type="slidenum">
              <a:rPr lang="en-US" altLang="fa-IR" sz="1200" b="0">
                <a:latin typeface="Times New Roman" pitchFamily="18" charset="0"/>
                <a:cs typeface="B Mitra" pitchFamily="2" charset="-78"/>
              </a:rPr>
              <a:pPr algn="ctr" rtl="1" eaLnBrk="1" hangingPunct="1"/>
              <a:t>32</a:t>
            </a:fld>
            <a:endParaRPr lang="en-US" altLang="fa-IR" sz="1200" b="0">
              <a:latin typeface="Times New Roman" pitchFamily="18" charset="0"/>
              <a:cs typeface="B Mitra" pitchFamily="2" charset="-78"/>
            </a:endParaRPr>
          </a:p>
        </p:txBody>
      </p:sp>
      <p:sp>
        <p:nvSpPr>
          <p:cNvPr id="53252"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7001CFC-1A85-4C6F-8164-2A55AB415B15}" type="slidenum">
              <a:rPr lang="en-US" altLang="fa-IR" sz="1200" b="0">
                <a:latin typeface="Times New Roman" pitchFamily="18" charset="0"/>
                <a:cs typeface="B Mitra" pitchFamily="2" charset="-78"/>
              </a:rPr>
              <a:pPr algn="ctr" rtl="1" eaLnBrk="1" hangingPunct="1"/>
              <a:t>32</a:t>
            </a:fld>
            <a:endParaRPr lang="en-US" altLang="fa-IR" sz="1200" b="0">
              <a:latin typeface="Times New Roman" pitchFamily="18" charset="0"/>
              <a:cs typeface="B Mitra" pitchFamily="2" charset="-78"/>
            </a:endParaRPr>
          </a:p>
        </p:txBody>
      </p:sp>
      <p:sp>
        <p:nvSpPr>
          <p:cNvPr id="5325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4D1F59E-B9A1-4399-8F1F-B966C622CD83}" type="slidenum">
              <a:rPr lang="en-US" altLang="fa-IR" sz="1200" b="0">
                <a:latin typeface="Times New Roman" pitchFamily="18" charset="0"/>
                <a:cs typeface="B Mitra" pitchFamily="2" charset="-78"/>
              </a:rPr>
              <a:pPr algn="ctr" rtl="1" eaLnBrk="1" hangingPunct="1"/>
              <a:t>32</a:t>
            </a:fld>
            <a:endParaRPr lang="en-US" altLang="fa-IR" sz="1200" b="0">
              <a:latin typeface="Times New Roman" pitchFamily="18" charset="0"/>
              <a:cs typeface="B Mitra" pitchFamily="2" charset="-78"/>
            </a:endParaRPr>
          </a:p>
        </p:txBody>
      </p:sp>
      <p:sp>
        <p:nvSpPr>
          <p:cNvPr id="53254"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01E2889-E84A-4277-BC78-2E9B3DE41764}" type="slidenum">
              <a:rPr lang="en-US" altLang="fa-IR" sz="1200" b="0">
                <a:latin typeface="Times New Roman" pitchFamily="18" charset="0"/>
                <a:cs typeface="B Mitra" pitchFamily="2" charset="-78"/>
              </a:rPr>
              <a:pPr algn="ctr" rtl="1" eaLnBrk="1" hangingPunct="1"/>
              <a:t>32</a:t>
            </a:fld>
            <a:endParaRPr lang="en-US" altLang="fa-IR" sz="1200" b="0">
              <a:latin typeface="Times New Roman" pitchFamily="18" charset="0"/>
              <a:cs typeface="B Mitra" pitchFamily="2" charset="-78"/>
            </a:endParaRPr>
          </a:p>
        </p:txBody>
      </p:sp>
      <p:sp>
        <p:nvSpPr>
          <p:cNvPr id="16" name="TextBox 15"/>
          <p:cNvSpPr txBox="1"/>
          <p:nvPr/>
        </p:nvSpPr>
        <p:spPr>
          <a:xfrm>
            <a:off x="2411413" y="309563"/>
            <a:ext cx="5526087" cy="7632700"/>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1-با توجه به انتخاب مدلهای خاص سازه‌ای در بخش محاسبات این پژوهش که دارای ساختار هندسی منظمی بوده توصیه می‌گردد در ادامه تحقیق از مدل سازی سازه های</a:t>
            </a:r>
            <a:r>
              <a:rPr lang="fa-IR" sz="1600" b="1" u="sng" dirty="0">
                <a:solidFill>
                  <a:srgbClr val="262626"/>
                </a:solidFill>
                <a:latin typeface="Calibri"/>
                <a:cs typeface="2  Mitra" pitchFamily="2" charset="-78"/>
              </a:rPr>
              <a:t> نامنظم </a:t>
            </a:r>
            <a:r>
              <a:rPr lang="fa-IR" sz="1600" b="1" dirty="0">
                <a:solidFill>
                  <a:srgbClr val="262626"/>
                </a:solidFill>
                <a:latin typeface="Calibri"/>
                <a:cs typeface="2  Mitra" pitchFamily="2" charset="-78"/>
              </a:rPr>
              <a:t>در همان </a:t>
            </a:r>
            <a:r>
              <a:rPr lang="fa-IR" sz="1600" b="1" u="sng" dirty="0">
                <a:solidFill>
                  <a:srgbClr val="262626"/>
                </a:solidFill>
                <a:latin typeface="Calibri"/>
                <a:cs typeface="2  Mitra" pitchFamily="2" charset="-78"/>
              </a:rPr>
              <a:t>شرایط ساختگاه و سیستم سازه‌ای </a:t>
            </a:r>
            <a:r>
              <a:rPr lang="fa-IR" sz="1600" b="1" dirty="0">
                <a:solidFill>
                  <a:srgbClr val="262626"/>
                </a:solidFill>
                <a:latin typeface="Calibri"/>
                <a:cs typeface="2  Mitra" pitchFamily="2" charset="-78"/>
              </a:rPr>
              <a:t>استفاده شود تا نتایج محاسباتی به صورت گسترده‌تر و کاربردی تر ارائه گشته و عملکرد منطقی‌تر و دقیق‌تری از این نوع سازه ها ارائه گردد.</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2- در ادامه این پژوهش توصیه می‌گردد با توجه به رفتار غیر خطی سازه ها در زلزله های شدید از </a:t>
            </a:r>
            <a:r>
              <a:rPr lang="fa-IR" sz="1600" b="1" u="sng" dirty="0">
                <a:solidFill>
                  <a:srgbClr val="262626"/>
                </a:solidFill>
                <a:latin typeface="Calibri"/>
                <a:cs typeface="2  Mitra" pitchFamily="2" charset="-78"/>
              </a:rPr>
              <a:t>تحلیل  ‌دینامیکی غیر خطی </a:t>
            </a:r>
            <a:r>
              <a:rPr lang="fa-IR" sz="1600" b="1" dirty="0">
                <a:solidFill>
                  <a:srgbClr val="262626"/>
                </a:solidFill>
                <a:latin typeface="Calibri"/>
                <a:cs typeface="2  Mitra" pitchFamily="2" charset="-78"/>
              </a:rPr>
              <a:t>نیز استفاده شده تا نتایج کامل تری حاصل گردد، ضمناً لازم است از تحلیل دینامیکی با استفاده از تاریخچه زمانی شتاب ناشی از زلزله های مختلف نیز استفاده به عمل آید.</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3-بررسی رفتار سازه های متشکل از انواع </a:t>
            </a:r>
            <a:r>
              <a:rPr lang="fa-IR" sz="1600" b="1" u="sng" dirty="0">
                <a:solidFill>
                  <a:srgbClr val="262626"/>
                </a:solidFill>
                <a:latin typeface="Calibri"/>
                <a:cs typeface="2  Mitra" pitchFamily="2" charset="-78"/>
              </a:rPr>
              <a:t>سیستم های مقاوم جانبی </a:t>
            </a:r>
            <a:r>
              <a:rPr lang="fa-IR" sz="1600" b="1" dirty="0">
                <a:solidFill>
                  <a:srgbClr val="262626"/>
                </a:solidFill>
                <a:latin typeface="Calibri"/>
                <a:cs typeface="2  Mitra" pitchFamily="2" charset="-78"/>
              </a:rPr>
              <a:t>همراه با قابهای خمشی و بدون آن نیز از اولویت برخوردار است تا بدین وسیله بتوان تاثیر این نوع سیستمهای مقاوم جانبی در سازه ها با یکدیگر مقایسه شود.</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4-در ادامه این پژوهش لازم است علاوه بر ساختمانهای با اسکلت فلزی، ساختمانهای</a:t>
            </a:r>
            <a:r>
              <a:rPr lang="fa-IR" sz="1600" b="1" u="sng" dirty="0">
                <a:solidFill>
                  <a:srgbClr val="262626"/>
                </a:solidFill>
                <a:latin typeface="Calibri"/>
                <a:cs typeface="2  Mitra" pitchFamily="2" charset="-78"/>
              </a:rPr>
              <a:t> بتنی </a:t>
            </a:r>
            <a:r>
              <a:rPr lang="fa-IR" sz="1600" b="1" dirty="0">
                <a:solidFill>
                  <a:srgbClr val="262626"/>
                </a:solidFill>
                <a:latin typeface="Calibri"/>
                <a:cs typeface="2  Mitra" pitchFamily="2" charset="-78"/>
              </a:rPr>
              <a:t>نیز مورد استفاده قرار گیرد و عملکرد انواع این نوع قابها نیز بررسی گردد.</a:t>
            </a: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5-توصیه می‌شود از خروجی تحلیل پوش اور مقدار </a:t>
            </a:r>
            <a:r>
              <a:rPr lang="fa-IR" sz="1600" b="1" u="sng" dirty="0">
                <a:solidFill>
                  <a:srgbClr val="262626"/>
                </a:solidFill>
                <a:latin typeface="Calibri"/>
                <a:cs typeface="2  Mitra" pitchFamily="2" charset="-78"/>
              </a:rPr>
              <a:t>ضریب رفتار </a:t>
            </a:r>
            <a:r>
              <a:rPr lang="fa-IR" sz="1600" b="1" dirty="0">
                <a:solidFill>
                  <a:srgbClr val="262626"/>
                </a:solidFill>
                <a:latin typeface="Calibri"/>
                <a:cs typeface="2  Mitra" pitchFamily="2" charset="-78"/>
              </a:rPr>
              <a:t>ساختمان را محاسبه نمایید و آن را با مقادیر دو ویرایش آیین نامه 2800 ایران مقایسه نمایید و اختلاف آنهارا بیان کنید.</a:t>
            </a: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1200150" lvl="2"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285750" indent="-285750" algn="justLow" eaLnBrk="1" fontAlgn="auto" hangingPunct="1">
              <a:spcBef>
                <a:spcPts val="0"/>
              </a:spcBef>
              <a:spcAft>
                <a:spcPts val="0"/>
              </a:spcAft>
              <a:buFont typeface="Calibri" pitchFamily="34" charset="0"/>
              <a:buChar char="↘"/>
              <a:defRPr/>
            </a:pPr>
            <a:endParaRPr lang="en-US" sz="14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4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sz="1600" b="1" dirty="0">
              <a:solidFill>
                <a:srgbClr val="262626"/>
              </a:solidFill>
              <a:latin typeface="Calibri"/>
              <a:cs typeface="2  Mitra" pitchFamily="2" charset="-78"/>
            </a:endParaRPr>
          </a:p>
        </p:txBody>
      </p:sp>
    </p:spTree>
    <p:extLst>
      <p:ext uri="{BB962C8B-B14F-4D97-AF65-F5344CB8AC3E}">
        <p14:creationId xmlns:p14="http://schemas.microsoft.com/office/powerpoint/2010/main" val="30724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ED1251C0-38E8-49DC-9295-2893CFE5EC49}" type="slidenum">
              <a:rPr lang="en-US" altLang="fa-IR" sz="1000">
                <a:latin typeface="Times New Roman" pitchFamily="18" charset="0"/>
                <a:cs typeface="B Mitra" pitchFamily="2" charset="-78"/>
              </a:rPr>
              <a:pPr algn="l"/>
              <a:t>33</a:t>
            </a:fld>
            <a:endParaRPr lang="en-US" altLang="fa-IR" sz="1000">
              <a:latin typeface="Times New Roman" pitchFamily="18" charset="0"/>
              <a:cs typeface="B Mitra" pitchFamily="2" charset="-78"/>
            </a:endParaRPr>
          </a:p>
        </p:txBody>
      </p:sp>
      <p:sp>
        <p:nvSpPr>
          <p:cNvPr id="5427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F57A1D27-B7CD-43DE-BFA6-5638AE1729EF}" type="slidenum">
              <a:rPr lang="en-US" altLang="fa-IR" sz="1200" b="0">
                <a:latin typeface="Times New Roman" pitchFamily="18" charset="0"/>
                <a:cs typeface="B Mitra" pitchFamily="2" charset="-78"/>
              </a:rPr>
              <a:pPr algn="ctr" rtl="1" eaLnBrk="1" hangingPunct="1"/>
              <a:t>33</a:t>
            </a:fld>
            <a:endParaRPr lang="en-US" altLang="fa-IR" sz="1200" b="0">
              <a:latin typeface="Times New Roman" pitchFamily="18" charset="0"/>
              <a:cs typeface="B Mitra" pitchFamily="2" charset="-78"/>
            </a:endParaRPr>
          </a:p>
        </p:txBody>
      </p:sp>
      <p:sp>
        <p:nvSpPr>
          <p:cNvPr id="54276"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94D411A-DFCE-46A1-96F2-ACC9227E7E30}" type="slidenum">
              <a:rPr lang="en-US" altLang="fa-IR" sz="1200" b="0">
                <a:latin typeface="Times New Roman" pitchFamily="18" charset="0"/>
                <a:cs typeface="B Mitra" pitchFamily="2" charset="-78"/>
              </a:rPr>
              <a:pPr algn="ctr" rtl="1" eaLnBrk="1" hangingPunct="1"/>
              <a:t>33</a:t>
            </a:fld>
            <a:endParaRPr lang="en-US" altLang="fa-IR" sz="1200" b="0">
              <a:latin typeface="Times New Roman" pitchFamily="18" charset="0"/>
              <a:cs typeface="B Mitra" pitchFamily="2" charset="-78"/>
            </a:endParaRPr>
          </a:p>
        </p:txBody>
      </p:sp>
      <p:sp>
        <p:nvSpPr>
          <p:cNvPr id="54277"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155BC19-66D5-46A5-AF38-FCB0187E6D41}" type="slidenum">
              <a:rPr lang="en-US" altLang="fa-IR" sz="1200" b="0">
                <a:latin typeface="Times New Roman" pitchFamily="18" charset="0"/>
                <a:cs typeface="B Mitra" pitchFamily="2" charset="-78"/>
              </a:rPr>
              <a:pPr algn="ctr" rtl="1" eaLnBrk="1" hangingPunct="1"/>
              <a:t>33</a:t>
            </a:fld>
            <a:endParaRPr lang="en-US" altLang="fa-IR" sz="1200" b="0">
              <a:latin typeface="Times New Roman" pitchFamily="18" charset="0"/>
              <a:cs typeface="B Mitra" pitchFamily="2" charset="-78"/>
            </a:endParaRPr>
          </a:p>
        </p:txBody>
      </p:sp>
      <p:sp>
        <p:nvSpPr>
          <p:cNvPr id="54278"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8C76B87-33E0-402D-8855-BB2C9E301057}" type="slidenum">
              <a:rPr lang="en-US" altLang="fa-IR" sz="1200" b="0">
                <a:latin typeface="Times New Roman" pitchFamily="18" charset="0"/>
                <a:cs typeface="B Mitra" pitchFamily="2" charset="-78"/>
              </a:rPr>
              <a:pPr algn="ctr" rtl="1" eaLnBrk="1" hangingPunct="1"/>
              <a:t>33</a:t>
            </a:fld>
            <a:endParaRPr lang="en-US" altLang="fa-IR" sz="1200" b="0">
              <a:latin typeface="Times New Roman" pitchFamily="18" charset="0"/>
              <a:cs typeface="B Mitra" pitchFamily="2" charset="-78"/>
            </a:endParaRPr>
          </a:p>
        </p:txBody>
      </p:sp>
      <p:sp>
        <p:nvSpPr>
          <p:cNvPr id="54279" name="Slide Number Placeholder 1"/>
          <p:cNvSpPr txBox="1">
            <a:spLocks/>
          </p:cNvSpPr>
          <p:nvPr/>
        </p:nvSpPr>
        <p:spPr bwMode="auto">
          <a:xfrm>
            <a:off x="6516688" y="6680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r" eaLnBrk="1" hangingPunct="1"/>
            <a:fld id="{B0AFD869-BB71-45F7-8EAA-1D998CEB2DDA}" type="slidenum">
              <a:rPr lang="en-US" altLang="fa-IR" sz="1200" b="0">
                <a:solidFill>
                  <a:srgbClr val="8D8D8D"/>
                </a:solidFill>
                <a:latin typeface="Calibri" pitchFamily="34" charset="0"/>
                <a:cs typeface="Arial" pitchFamily="34" charset="0"/>
              </a:rPr>
              <a:pPr algn="r" eaLnBrk="1" hangingPunct="1"/>
              <a:t>33</a:t>
            </a:fld>
            <a:endParaRPr lang="en-US" altLang="fa-IR" sz="1200" b="0">
              <a:solidFill>
                <a:srgbClr val="8D8D8D"/>
              </a:solidFill>
              <a:latin typeface="Calibri" pitchFamily="34" charset="0"/>
              <a:cs typeface="Arial" pitchFamily="34" charset="0"/>
            </a:endParaRPr>
          </a:p>
        </p:txBody>
      </p:sp>
      <p:sp>
        <p:nvSpPr>
          <p:cNvPr id="15" name="TextBox 14"/>
          <p:cNvSpPr txBox="1"/>
          <p:nvPr/>
        </p:nvSpPr>
        <p:spPr>
          <a:xfrm>
            <a:off x="2659063" y="1174750"/>
            <a:ext cx="5526087" cy="7632700"/>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6-توصیه می‌شود در ادامه پژوهش از سازه های دارای عدم تقارن یاد سازه های</a:t>
            </a:r>
            <a:r>
              <a:rPr lang="en-US" b="1" dirty="0">
                <a:solidFill>
                  <a:srgbClr val="262626"/>
                </a:solidFill>
                <a:latin typeface="Calibri"/>
                <a:cs typeface="2  Mitra" pitchFamily="2" charset="-78"/>
              </a:rPr>
              <a:t>H </a:t>
            </a:r>
            <a:r>
              <a:rPr lang="fa-IR" b="1" dirty="0">
                <a:solidFill>
                  <a:srgbClr val="262626"/>
                </a:solidFill>
                <a:latin typeface="Calibri"/>
                <a:cs typeface="2  Mitra" pitchFamily="2" charset="-78"/>
              </a:rPr>
              <a:t>شکل و صلیبی شکل استفاده به عمل آید همچنین </a:t>
            </a:r>
            <a:r>
              <a:rPr lang="fa-IR" b="1" u="sng" dirty="0">
                <a:solidFill>
                  <a:srgbClr val="262626"/>
                </a:solidFill>
                <a:latin typeface="Calibri"/>
                <a:cs typeface="2  Mitra" pitchFamily="2" charset="-78"/>
              </a:rPr>
              <a:t>اثر توزیع نامناسب بادبندها و سخت کننده ها </a:t>
            </a:r>
            <a:r>
              <a:rPr lang="fa-IR" b="1" dirty="0">
                <a:solidFill>
                  <a:srgbClr val="262626"/>
                </a:solidFill>
                <a:latin typeface="Calibri"/>
                <a:cs typeface="2  Mitra" pitchFamily="2" charset="-78"/>
              </a:rPr>
              <a:t>در پلان طبقات، تاثیر جابجایی طبقه کوتاه و بلند در تراز طبقات، تاثیر بارگذاری نامتقارن در سازه بی نظمی به علت وجود انواع سیستمهای سازه ای و تاثیر انواع </a:t>
            </a:r>
            <a:r>
              <a:rPr lang="fa-IR" b="1" u="sng" dirty="0">
                <a:solidFill>
                  <a:srgbClr val="262626"/>
                </a:solidFill>
                <a:latin typeface="Calibri"/>
                <a:cs typeface="2  Mitra" pitchFamily="2" charset="-78"/>
              </a:rPr>
              <a:t>دیافراگم های </a:t>
            </a:r>
            <a:r>
              <a:rPr lang="fa-IR" b="1" dirty="0">
                <a:solidFill>
                  <a:srgbClr val="262626"/>
                </a:solidFill>
                <a:latin typeface="Calibri"/>
                <a:cs typeface="2  Mitra" pitchFamily="2" charset="-78"/>
              </a:rPr>
              <a:t>افقی (سقف) و همچنین رفتار </a:t>
            </a:r>
            <a:r>
              <a:rPr lang="fa-IR" b="1" u="sng" dirty="0">
                <a:solidFill>
                  <a:srgbClr val="262626"/>
                </a:solidFill>
                <a:latin typeface="Calibri"/>
                <a:cs typeface="2  Mitra" pitchFamily="2" charset="-78"/>
              </a:rPr>
              <a:t>انواع اتصالات </a:t>
            </a:r>
            <a:r>
              <a:rPr lang="fa-IR" b="1" dirty="0">
                <a:solidFill>
                  <a:srgbClr val="262626"/>
                </a:solidFill>
                <a:latin typeface="Calibri"/>
                <a:cs typeface="2  Mitra" pitchFamily="2" charset="-78"/>
              </a:rPr>
              <a:t>در تحلیل دینامیکی آنها و مواردی از این دست بررسی به عمل آید.</a:t>
            </a: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7- توصیه می‌شود موارد مورد بررسی در آیین نامه زلزله  ایران را با </a:t>
            </a:r>
            <a:r>
              <a:rPr lang="fa-IR" b="1" u="sng" dirty="0">
                <a:solidFill>
                  <a:srgbClr val="262626"/>
                </a:solidFill>
                <a:latin typeface="Calibri"/>
                <a:cs typeface="2  Mitra" pitchFamily="2" charset="-78"/>
              </a:rPr>
              <a:t>آیین نامه زلزله آمریکا  </a:t>
            </a:r>
            <a:r>
              <a:rPr lang="fa-IR" b="1" dirty="0">
                <a:solidFill>
                  <a:srgbClr val="262626"/>
                </a:solidFill>
                <a:latin typeface="Calibri"/>
                <a:cs typeface="2  Mitra" pitchFamily="2" charset="-78"/>
              </a:rPr>
              <a:t>مورد مقایسه قرار دهید و تفاوت این دو آیین نامه را با یکدیگر بیان کنید.</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1200150" lvl="2"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eaLnBrk="1" fontAlgn="auto" hangingPunct="1">
              <a:spcBef>
                <a:spcPts val="0"/>
              </a:spcBef>
              <a:spcAft>
                <a:spcPts val="0"/>
              </a:spcAft>
              <a:buFont typeface="Calibri" pitchFamily="34" charset="0"/>
              <a:buChar char="↘"/>
              <a:defRPr/>
            </a:pPr>
            <a:endParaRPr lang="en-US" sz="1600" b="1" dirty="0">
              <a:solidFill>
                <a:srgbClr val="262626"/>
              </a:solidFill>
              <a:latin typeface="Kozuka Mincho Pro H" pitchFamily="18" charset="-128"/>
              <a:ea typeface="Kozuka Mincho Pro H" pitchFamily="18" charset="-128"/>
              <a:cs typeface="+mn-cs"/>
            </a:endParaRPr>
          </a:p>
          <a:p>
            <a:pPr marL="285750" indent="-285750" algn="justLow" eaLnBrk="1" fontAlgn="auto" hangingPunct="1">
              <a:spcBef>
                <a:spcPts val="0"/>
              </a:spcBef>
              <a:spcAft>
                <a:spcPts val="0"/>
              </a:spcAft>
              <a:buFont typeface="Calibri" pitchFamily="34" charset="0"/>
              <a:buChar char="↘"/>
              <a:defRPr/>
            </a:pPr>
            <a:endParaRPr lang="en-US" sz="1600" b="1" dirty="0">
              <a:solidFill>
                <a:srgbClr val="262626"/>
              </a:solidFill>
              <a:latin typeface="Kozuka Mincho Pro H" pitchFamily="18" charset="-128"/>
              <a:ea typeface="Kozuka Mincho Pro H" pitchFamily="18" charset="-128"/>
              <a:cs typeface="+mn-cs"/>
            </a:endParaRPr>
          </a:p>
          <a:p>
            <a:pPr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p:txBody>
      </p:sp>
    </p:spTree>
    <p:extLst>
      <p:ext uri="{BB962C8B-B14F-4D97-AF65-F5344CB8AC3E}">
        <p14:creationId xmlns:p14="http://schemas.microsoft.com/office/powerpoint/2010/main" val="2406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AEDD8600-DB70-45B2-840F-67BD91A58880}" type="slidenum">
              <a:rPr lang="en-US" altLang="fa-IR" sz="1000">
                <a:latin typeface="Times New Roman" pitchFamily="18" charset="0"/>
                <a:cs typeface="B Mitra" pitchFamily="2" charset="-78"/>
              </a:rPr>
              <a:pPr algn="l"/>
              <a:t>34</a:t>
            </a:fld>
            <a:endParaRPr lang="en-US" altLang="fa-IR" sz="1000">
              <a:latin typeface="Times New Roman" pitchFamily="18" charset="0"/>
              <a:cs typeface="B Mitra" pitchFamily="2" charset="-78"/>
            </a:endParaRPr>
          </a:p>
        </p:txBody>
      </p:sp>
      <p:sp>
        <p:nvSpPr>
          <p:cNvPr id="5529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85C284EA-D0A4-410C-A1E4-C11063534410}" type="slidenum">
              <a:rPr lang="en-US" altLang="fa-IR" sz="1200" b="0">
                <a:latin typeface="Times New Roman" pitchFamily="18" charset="0"/>
                <a:cs typeface="B Mitra" pitchFamily="2" charset="-78"/>
              </a:rPr>
              <a:pPr algn="ctr" rtl="1" eaLnBrk="1" hangingPunct="1"/>
              <a:t>34</a:t>
            </a:fld>
            <a:endParaRPr lang="en-US" altLang="fa-IR" sz="1200" b="0">
              <a:latin typeface="Times New Roman" pitchFamily="18" charset="0"/>
              <a:cs typeface="B Mitra" pitchFamily="2" charset="-78"/>
            </a:endParaRPr>
          </a:p>
        </p:txBody>
      </p:sp>
      <p:sp>
        <p:nvSpPr>
          <p:cNvPr id="55300"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BBB8356B-1F0B-4DE6-A016-9775AD6A02DC}" type="slidenum">
              <a:rPr lang="en-US" altLang="fa-IR" sz="1200" b="0">
                <a:latin typeface="Times New Roman" pitchFamily="18" charset="0"/>
                <a:cs typeface="B Mitra" pitchFamily="2" charset="-78"/>
              </a:rPr>
              <a:pPr algn="ctr" rtl="1" eaLnBrk="1" hangingPunct="1"/>
              <a:t>34</a:t>
            </a:fld>
            <a:endParaRPr lang="en-US" altLang="fa-IR" sz="1200" b="0">
              <a:latin typeface="Times New Roman" pitchFamily="18" charset="0"/>
              <a:cs typeface="B Mitra" pitchFamily="2" charset="-78"/>
            </a:endParaRPr>
          </a:p>
        </p:txBody>
      </p:sp>
      <p:sp>
        <p:nvSpPr>
          <p:cNvPr id="5530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BDC4DDEC-372A-495F-9BEC-722CBDE18828}" type="slidenum">
              <a:rPr lang="en-US" altLang="fa-IR" sz="1200" b="0">
                <a:latin typeface="Times New Roman" pitchFamily="18" charset="0"/>
                <a:cs typeface="B Mitra" pitchFamily="2" charset="-78"/>
              </a:rPr>
              <a:pPr algn="ctr" rtl="1" eaLnBrk="1" hangingPunct="1"/>
              <a:t>34</a:t>
            </a:fld>
            <a:endParaRPr lang="en-US" altLang="fa-IR" sz="1200" b="0">
              <a:latin typeface="Times New Roman" pitchFamily="18" charset="0"/>
              <a:cs typeface="B Mitra" pitchFamily="2" charset="-78"/>
            </a:endParaRPr>
          </a:p>
        </p:txBody>
      </p:sp>
      <p:sp>
        <p:nvSpPr>
          <p:cNvPr id="55302"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E1C153DF-5AD4-46A1-BF8C-A880F3673848}" type="slidenum">
              <a:rPr lang="en-US" altLang="fa-IR" sz="1200" b="0">
                <a:latin typeface="Times New Roman" pitchFamily="18" charset="0"/>
                <a:cs typeface="B Mitra" pitchFamily="2" charset="-78"/>
              </a:rPr>
              <a:pPr algn="ctr" rtl="1" eaLnBrk="1" hangingPunct="1"/>
              <a:t>34</a:t>
            </a:fld>
            <a:endParaRPr lang="en-US" altLang="fa-IR" sz="1200" b="0">
              <a:latin typeface="Times New Roman" pitchFamily="18" charset="0"/>
              <a:cs typeface="B Mitra" pitchFamily="2" charset="-78"/>
            </a:endParaRPr>
          </a:p>
        </p:txBody>
      </p:sp>
      <p:sp>
        <p:nvSpPr>
          <p:cNvPr id="14" name="Title 3"/>
          <p:cNvSpPr txBox="1">
            <a:spLocks/>
          </p:cNvSpPr>
          <p:nvPr/>
        </p:nvSpPr>
        <p:spPr>
          <a:xfrm>
            <a:off x="2154238" y="1495425"/>
            <a:ext cx="5867400" cy="1970088"/>
          </a:xfrm>
          <a:prstGeom prst="rect">
            <a:avLst/>
          </a:prstGeom>
        </p:spPr>
        <p:txBody>
          <a:bodyPr anchor="ctr"/>
          <a:lstStyle>
            <a:lvl1pPr algn="l" defTabSz="914400" rtl="1" eaLnBrk="1" latinLnBrk="0" hangingPunct="1">
              <a:spcBef>
                <a:spcPct val="0"/>
              </a:spcBef>
              <a:buNone/>
              <a:defRPr sz="3000" b="1" kern="1200" cap="all">
                <a:solidFill>
                  <a:schemeClr val="tx1"/>
                </a:solidFill>
                <a:latin typeface="+mj-lt"/>
                <a:ea typeface="+mj-ea"/>
                <a:cs typeface="+mj-cs"/>
              </a:defRPr>
            </a:lvl1pPr>
          </a:lstStyle>
          <a:p>
            <a:pPr algn="ctr" fontAlgn="auto">
              <a:spcAft>
                <a:spcPts val="0"/>
              </a:spcAft>
              <a:defRPr/>
            </a:pPr>
            <a:r>
              <a:rPr lang="fa-IR" sz="4000" dirty="0" smtClean="0">
                <a:cs typeface="B Titr" panose="00000700000000000000" pitchFamily="2" charset="-78"/>
              </a:rPr>
              <a:t>مراجع</a:t>
            </a:r>
            <a:endParaRPr lang="fa-IR" sz="4000" dirty="0">
              <a:cs typeface="B Titr" panose="00000700000000000000" pitchFamily="2" charset="-78"/>
            </a:endParaRPr>
          </a:p>
        </p:txBody>
      </p:sp>
      <p:sp>
        <p:nvSpPr>
          <p:cNvPr id="17" name="Oval 16"/>
          <p:cNvSpPr/>
          <p:nvPr/>
        </p:nvSpPr>
        <p:spPr>
          <a:xfrm>
            <a:off x="5967525" y="2067408"/>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218281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84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DBA242B0-6935-41F5-8C4A-2014E743BF7B}" type="slidenum">
              <a:rPr lang="en-US" altLang="fa-IR" sz="1000">
                <a:latin typeface="Times New Roman" pitchFamily="18" charset="0"/>
                <a:cs typeface="B Mitra" pitchFamily="2" charset="-78"/>
              </a:rPr>
              <a:pPr algn="l"/>
              <a:t>35</a:t>
            </a:fld>
            <a:endParaRPr lang="en-US" altLang="fa-IR" sz="1000">
              <a:latin typeface="Times New Roman" pitchFamily="18" charset="0"/>
              <a:cs typeface="B Mitra" pitchFamily="2" charset="-78"/>
            </a:endParaRPr>
          </a:p>
        </p:txBody>
      </p:sp>
      <p:sp>
        <p:nvSpPr>
          <p:cNvPr id="5632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A4C3804-3331-41BD-A850-E6616C2C9FE9}" type="slidenum">
              <a:rPr lang="en-US" altLang="fa-IR" sz="1200" b="0">
                <a:latin typeface="Times New Roman" pitchFamily="18" charset="0"/>
                <a:cs typeface="B Mitra" pitchFamily="2" charset="-78"/>
              </a:rPr>
              <a:pPr algn="ctr" rtl="1" eaLnBrk="1" hangingPunct="1"/>
              <a:t>35</a:t>
            </a:fld>
            <a:endParaRPr lang="en-US" altLang="fa-IR" sz="1200" b="0">
              <a:latin typeface="Times New Roman" pitchFamily="18" charset="0"/>
              <a:cs typeface="B Mitra" pitchFamily="2" charset="-78"/>
            </a:endParaRPr>
          </a:p>
        </p:txBody>
      </p:sp>
      <p:sp>
        <p:nvSpPr>
          <p:cNvPr id="56324"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3A04044A-6483-481D-B32E-56610AB616B0}" type="slidenum">
              <a:rPr lang="en-US" altLang="fa-IR" sz="1200" b="0">
                <a:latin typeface="Times New Roman" pitchFamily="18" charset="0"/>
                <a:cs typeface="B Mitra" pitchFamily="2" charset="-78"/>
              </a:rPr>
              <a:pPr algn="ctr" rtl="1" eaLnBrk="1" hangingPunct="1"/>
              <a:t>35</a:t>
            </a:fld>
            <a:endParaRPr lang="en-US" altLang="fa-IR" sz="1200" b="0">
              <a:latin typeface="Times New Roman" pitchFamily="18" charset="0"/>
              <a:cs typeface="B Mitra" pitchFamily="2" charset="-78"/>
            </a:endParaRPr>
          </a:p>
        </p:txBody>
      </p:sp>
      <p:sp>
        <p:nvSpPr>
          <p:cNvPr id="5632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7A3DB9DE-2F5A-40FA-A769-487B46D00995}" type="slidenum">
              <a:rPr lang="en-US" altLang="fa-IR" sz="1200" b="0">
                <a:latin typeface="Times New Roman" pitchFamily="18" charset="0"/>
                <a:cs typeface="B Mitra" pitchFamily="2" charset="-78"/>
              </a:rPr>
              <a:pPr algn="ctr" rtl="1" eaLnBrk="1" hangingPunct="1"/>
              <a:t>35</a:t>
            </a:fld>
            <a:endParaRPr lang="en-US" altLang="fa-IR" sz="1200" b="0">
              <a:latin typeface="Times New Roman" pitchFamily="18" charset="0"/>
              <a:cs typeface="B Mitra" pitchFamily="2" charset="-78"/>
            </a:endParaRPr>
          </a:p>
        </p:txBody>
      </p:sp>
      <p:sp>
        <p:nvSpPr>
          <p:cNvPr id="56326"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CE97955-8070-457E-AADA-F2A7817CFB58}" type="slidenum">
              <a:rPr lang="en-US" altLang="fa-IR" sz="1200" b="0">
                <a:latin typeface="Times New Roman" pitchFamily="18" charset="0"/>
                <a:cs typeface="B Mitra" pitchFamily="2" charset="-78"/>
              </a:rPr>
              <a:pPr algn="ctr" rtl="1" eaLnBrk="1" hangingPunct="1"/>
              <a:t>35</a:t>
            </a:fld>
            <a:endParaRPr lang="en-US" altLang="fa-IR" sz="1200" b="0">
              <a:latin typeface="Times New Roman" pitchFamily="18" charset="0"/>
              <a:cs typeface="B Mitra" pitchFamily="2" charset="-78"/>
            </a:endParaRPr>
          </a:p>
        </p:txBody>
      </p:sp>
      <p:sp>
        <p:nvSpPr>
          <p:cNvPr id="9" name="Title 1"/>
          <p:cNvSpPr txBox="1">
            <a:spLocks/>
          </p:cNvSpPr>
          <p:nvPr/>
        </p:nvSpPr>
        <p:spPr bwMode="white">
          <a:xfrm>
            <a:off x="457200" y="381000"/>
            <a:ext cx="7696200" cy="563563"/>
          </a:xfrm>
          <a:prstGeom prst="rect">
            <a:avLst/>
          </a:prstGeom>
          <a:noFill/>
          <a:ln>
            <a:noFill/>
          </a:ln>
          <a:extLst/>
        </p:spPr>
        <p:txBody>
          <a:bodyPr/>
          <a:lstStyle>
            <a:lvl1pPr algn="ctr" rtl="1" eaLnBrk="0" fontAlgn="base" hangingPunct="0">
              <a:spcBef>
                <a:spcPct val="0"/>
              </a:spcBef>
              <a:spcAft>
                <a:spcPct val="0"/>
              </a:spcAft>
              <a:defRPr sz="2800" b="1" cap="all">
                <a:solidFill>
                  <a:schemeClr val="tx2"/>
                </a:solidFill>
                <a:latin typeface="Times New Roman" pitchFamily="18" charset="0"/>
                <a:ea typeface="+mj-ea"/>
                <a:cs typeface="B Mitra" pitchFamily="2" charset="-78"/>
              </a:defRPr>
            </a:lvl1pPr>
            <a:lvl2pPr algn="r" rtl="1" eaLnBrk="0" fontAlgn="base" hangingPunct="0">
              <a:spcBef>
                <a:spcPct val="0"/>
              </a:spcBef>
              <a:spcAft>
                <a:spcPct val="0"/>
              </a:spcAft>
              <a:defRPr sz="2800" b="1">
                <a:solidFill>
                  <a:schemeClr val="bg1"/>
                </a:solidFill>
                <a:latin typeface="Times New Roman" pitchFamily="18" charset="0"/>
                <a:cs typeface="B Mitra" pitchFamily="2" charset="-78"/>
              </a:defRPr>
            </a:lvl2pPr>
            <a:lvl3pPr algn="r" rtl="1" eaLnBrk="0" fontAlgn="base" hangingPunct="0">
              <a:spcBef>
                <a:spcPct val="0"/>
              </a:spcBef>
              <a:spcAft>
                <a:spcPct val="0"/>
              </a:spcAft>
              <a:defRPr sz="2800" b="1">
                <a:solidFill>
                  <a:schemeClr val="bg1"/>
                </a:solidFill>
                <a:latin typeface="Times New Roman" pitchFamily="18" charset="0"/>
                <a:cs typeface="B Mitra" pitchFamily="2" charset="-78"/>
              </a:defRPr>
            </a:lvl3pPr>
            <a:lvl4pPr algn="r" rtl="1" eaLnBrk="0" fontAlgn="base" hangingPunct="0">
              <a:spcBef>
                <a:spcPct val="0"/>
              </a:spcBef>
              <a:spcAft>
                <a:spcPct val="0"/>
              </a:spcAft>
              <a:defRPr sz="2800" b="1">
                <a:solidFill>
                  <a:schemeClr val="bg1"/>
                </a:solidFill>
                <a:latin typeface="Times New Roman" pitchFamily="18" charset="0"/>
                <a:cs typeface="B Mitra" pitchFamily="2" charset="-78"/>
              </a:defRPr>
            </a:lvl4pPr>
            <a:lvl5pPr algn="r" rtl="1" eaLnBrk="0" fontAlgn="base" hangingPunct="0">
              <a:spcBef>
                <a:spcPct val="0"/>
              </a:spcBef>
              <a:spcAft>
                <a:spcPct val="0"/>
              </a:spcAft>
              <a:defRPr sz="2800" b="1">
                <a:solidFill>
                  <a:schemeClr val="bg1"/>
                </a:solidFill>
                <a:latin typeface="Times New Roman" pitchFamily="18" charset="0"/>
                <a:cs typeface="B Mitra" pitchFamily="2" charset="-78"/>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a:lstStyle>
          <a:p>
            <a:pPr eaLnBrk="1" hangingPunct="1">
              <a:defRPr/>
            </a:pPr>
            <a:r>
              <a:rPr lang="fa-IR" altLang="fa-IR" kern="0" smtClean="0"/>
              <a:t>عنوان</a:t>
            </a:r>
            <a:endParaRPr lang="en-US" altLang="fa-IR" kern="0" smtClean="0"/>
          </a:p>
        </p:txBody>
      </p:sp>
      <p:sp>
        <p:nvSpPr>
          <p:cNvPr id="56328"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2FA1ADC-B675-4EAF-913C-1C7A3944B6D6}" type="slidenum">
              <a:rPr lang="en-US" altLang="fa-IR" sz="1200" b="0">
                <a:latin typeface="Times New Roman" pitchFamily="18" charset="0"/>
                <a:cs typeface="B Mitra" pitchFamily="2" charset="-78"/>
              </a:rPr>
              <a:pPr algn="ctr" rtl="1" eaLnBrk="1" hangingPunct="1"/>
              <a:t>35</a:t>
            </a:fld>
            <a:endParaRPr lang="en-US" altLang="fa-IR" sz="1200" b="0">
              <a:latin typeface="Times New Roman" pitchFamily="18" charset="0"/>
              <a:cs typeface="B Mitra" pitchFamily="2" charset="-78"/>
            </a:endParaRPr>
          </a:p>
        </p:txBody>
      </p:sp>
      <p:sp>
        <p:nvSpPr>
          <p:cNvPr id="18" name="TextBox 17"/>
          <p:cNvSpPr txBox="1">
            <a:spLocks noChangeArrowheads="1"/>
          </p:cNvSpPr>
          <p:nvPr/>
        </p:nvSpPr>
        <p:spPr bwMode="auto">
          <a:xfrm>
            <a:off x="3348038" y="620713"/>
            <a:ext cx="5526087"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justLow" rtl="1" eaLnBrk="1" hangingPunct="1">
              <a:buFont typeface="Calibri" pitchFamily="34" charset="0"/>
              <a:buChar char="↙"/>
            </a:pPr>
            <a:endParaRPr lang="fa-IR" altLang="fa-IR" sz="1800">
              <a:solidFill>
                <a:srgbClr val="262626"/>
              </a:solidFill>
              <a:latin typeface="Calibri" pitchFamily="34" charset="0"/>
              <a:cs typeface="2  Mitra" pitchFamily="2" charset="-78"/>
            </a:endParaRPr>
          </a:p>
        </p:txBody>
      </p:sp>
      <p:pic>
        <p:nvPicPr>
          <p:cNvPr id="563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975" y="2509838"/>
            <a:ext cx="57578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14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F98C0607-9890-489D-8F20-41A4DC02AC57}" type="slidenum">
              <a:rPr lang="en-US" altLang="fa-IR" sz="1000">
                <a:latin typeface="Times New Roman" pitchFamily="18" charset="0"/>
                <a:cs typeface="B Mitra" pitchFamily="2" charset="-78"/>
              </a:rPr>
              <a:pPr algn="l"/>
              <a:t>4</a:t>
            </a:fld>
            <a:endParaRPr lang="en-US" altLang="fa-IR" sz="1000">
              <a:latin typeface="Times New Roman" pitchFamily="18" charset="0"/>
              <a:cs typeface="B Mitra" pitchFamily="2" charset="-78"/>
            </a:endParaRPr>
          </a:p>
        </p:txBody>
      </p:sp>
      <p:sp>
        <p:nvSpPr>
          <p:cNvPr id="22531"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47D1D25-9E8B-42A3-BFAC-F280428C0EC1}" type="slidenum">
              <a:rPr lang="en-US" altLang="fa-IR" sz="1200" b="0">
                <a:latin typeface="Times New Roman" pitchFamily="18" charset="0"/>
                <a:cs typeface="B Mitra" pitchFamily="2" charset="-78"/>
              </a:rPr>
              <a:pPr algn="ctr" rtl="1" eaLnBrk="1" hangingPunct="1"/>
              <a:t>4</a:t>
            </a:fld>
            <a:endParaRPr lang="en-US" altLang="fa-IR" sz="1200" b="0">
              <a:latin typeface="Times New Roman" pitchFamily="18" charset="0"/>
              <a:cs typeface="B Mitra" pitchFamily="2" charset="-78"/>
            </a:endParaRPr>
          </a:p>
        </p:txBody>
      </p:sp>
      <p:sp>
        <p:nvSpPr>
          <p:cNvPr id="21" name="Title 3"/>
          <p:cNvSpPr txBox="1">
            <a:spLocks/>
          </p:cNvSpPr>
          <p:nvPr/>
        </p:nvSpPr>
        <p:spPr>
          <a:xfrm>
            <a:off x="2187575" y="1724025"/>
            <a:ext cx="5995988" cy="2012950"/>
          </a:xfrm>
          <a:prstGeom prst="rect">
            <a:avLst/>
          </a:prstGeom>
        </p:spPr>
        <p:txBody>
          <a:bodyPr anchor="ctr"/>
          <a:lstStyle>
            <a:lvl1pPr algn="l" defTabSz="914400" rtl="1" eaLnBrk="1" latinLnBrk="0" hangingPunct="1">
              <a:spcBef>
                <a:spcPct val="0"/>
              </a:spcBef>
              <a:buNone/>
              <a:defRPr sz="3000" b="1" kern="1200" cap="all">
                <a:solidFill>
                  <a:schemeClr val="tx1"/>
                </a:solidFill>
                <a:latin typeface="+mj-lt"/>
                <a:ea typeface="+mj-ea"/>
                <a:cs typeface="+mj-cs"/>
              </a:defRPr>
            </a:lvl1pPr>
          </a:lstStyle>
          <a:p>
            <a:pPr algn="ctr" fontAlgn="auto">
              <a:spcAft>
                <a:spcPts val="0"/>
              </a:spcAft>
              <a:defRPr/>
            </a:pPr>
            <a:r>
              <a:rPr lang="fa-IR" sz="4000" b="0" cap="none" dirty="0">
                <a:solidFill>
                  <a:prstClr val="black"/>
                </a:solidFill>
                <a:latin typeface="Verdana" pitchFamily="34" charset="0"/>
                <a:cs typeface="B Titr" panose="00000700000000000000" pitchFamily="2" charset="-78"/>
              </a:rPr>
              <a:t> </a:t>
            </a:r>
            <a:r>
              <a:rPr lang="fa-IR" sz="4000" b="0" cap="none" dirty="0" smtClean="0">
                <a:solidFill>
                  <a:prstClr val="black"/>
                </a:solidFill>
                <a:latin typeface="Verdana" pitchFamily="34" charset="0"/>
                <a:cs typeface="B Titr" panose="00000700000000000000" pitchFamily="2" charset="-78"/>
              </a:rPr>
              <a:t>         معرفی </a:t>
            </a:r>
            <a:r>
              <a:rPr lang="fa-IR" sz="4000" b="0" cap="none" dirty="0">
                <a:solidFill>
                  <a:prstClr val="black"/>
                </a:solidFill>
                <a:latin typeface="Verdana" pitchFamily="34" charset="0"/>
                <a:cs typeface="B Titr" panose="00000700000000000000" pitchFamily="2" charset="-78"/>
              </a:rPr>
              <a:t>پروژه</a:t>
            </a:r>
            <a:endParaRPr lang="fa-IR" sz="4000" dirty="0">
              <a:cs typeface="B Titr" panose="00000700000000000000" pitchFamily="2" charset="-78"/>
            </a:endParaRPr>
          </a:p>
        </p:txBody>
      </p:sp>
      <p:sp>
        <p:nvSpPr>
          <p:cNvPr id="24" name="Oval 23"/>
          <p:cNvSpPr/>
          <p:nvPr/>
        </p:nvSpPr>
        <p:spPr>
          <a:xfrm>
            <a:off x="6040036" y="2278233"/>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738" y="2393950"/>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99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3E42779D-3463-4726-BA2E-ABC108884EEF}" type="slidenum">
              <a:rPr lang="en-US" altLang="fa-IR" sz="1000">
                <a:latin typeface="Times New Roman" pitchFamily="18" charset="0"/>
                <a:cs typeface="B Mitra" pitchFamily="2" charset="-78"/>
              </a:rPr>
              <a:pPr algn="l"/>
              <a:t>5</a:t>
            </a:fld>
            <a:endParaRPr lang="en-US" altLang="fa-IR" sz="1000">
              <a:latin typeface="Times New Roman" pitchFamily="18" charset="0"/>
              <a:cs typeface="B Mitra" pitchFamily="2" charset="-78"/>
            </a:endParaRPr>
          </a:p>
        </p:txBody>
      </p:sp>
      <p:sp>
        <p:nvSpPr>
          <p:cNvPr id="23555"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4D44A070-EA75-45F8-B533-5E5072F326F7}" type="slidenum">
              <a:rPr lang="en-US" altLang="fa-IR" sz="1200" b="0">
                <a:latin typeface="Times New Roman" pitchFamily="18" charset="0"/>
                <a:cs typeface="B Mitra" pitchFamily="2" charset="-78"/>
              </a:rPr>
              <a:pPr algn="ctr" rtl="1" eaLnBrk="1" hangingPunct="1"/>
              <a:t>5</a:t>
            </a:fld>
            <a:endParaRPr lang="en-US" altLang="fa-IR" sz="1200" b="0">
              <a:latin typeface="Times New Roman" pitchFamily="18" charset="0"/>
              <a:cs typeface="B Mitra" pitchFamily="2" charset="-78"/>
            </a:endParaRPr>
          </a:p>
        </p:txBody>
      </p:sp>
      <p:sp>
        <p:nvSpPr>
          <p:cNvPr id="23556"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1515D799-B3ED-4DE8-80A3-05B642BB1A18}" type="slidenum">
              <a:rPr lang="en-US" altLang="fa-IR" sz="1200" b="0">
                <a:latin typeface="Times New Roman" pitchFamily="18" charset="0"/>
                <a:cs typeface="B Mitra" pitchFamily="2" charset="-78"/>
              </a:rPr>
              <a:pPr algn="ctr" rtl="1" eaLnBrk="1" hangingPunct="1"/>
              <a:t>5</a:t>
            </a:fld>
            <a:endParaRPr lang="en-US" altLang="fa-IR" sz="1200" b="0">
              <a:latin typeface="Times New Roman" pitchFamily="18" charset="0"/>
              <a:cs typeface="B Mitra" pitchFamily="2" charset="-78"/>
            </a:endParaRPr>
          </a:p>
        </p:txBody>
      </p:sp>
      <p:sp>
        <p:nvSpPr>
          <p:cNvPr id="23557"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DA8563A-0702-4C6C-8D44-1AF11596AFB1}" type="slidenum">
              <a:rPr lang="en-US" altLang="fa-IR" sz="1200" b="0">
                <a:latin typeface="Times New Roman" pitchFamily="18" charset="0"/>
                <a:cs typeface="B Mitra" pitchFamily="2" charset="-78"/>
              </a:rPr>
              <a:pPr algn="ctr" rtl="1" eaLnBrk="1" hangingPunct="1"/>
              <a:t>5</a:t>
            </a:fld>
            <a:endParaRPr lang="en-US" altLang="fa-IR" sz="1200" b="0">
              <a:latin typeface="Times New Roman" pitchFamily="18" charset="0"/>
              <a:cs typeface="B Mitra" pitchFamily="2" charset="-78"/>
            </a:endParaRPr>
          </a:p>
        </p:txBody>
      </p:sp>
      <p:sp>
        <p:nvSpPr>
          <p:cNvPr id="23558"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19E243E6-BF96-41BC-B6B1-9F12DC7169DD}" type="slidenum">
              <a:rPr lang="en-US" altLang="fa-IR" sz="1200" b="0">
                <a:latin typeface="Times New Roman" pitchFamily="18" charset="0"/>
                <a:cs typeface="B Mitra" pitchFamily="2" charset="-78"/>
              </a:rPr>
              <a:pPr algn="ctr" rtl="1" eaLnBrk="1" hangingPunct="1"/>
              <a:t>5</a:t>
            </a:fld>
            <a:endParaRPr lang="en-US" altLang="fa-IR" sz="1200" b="0">
              <a:latin typeface="Times New Roman" pitchFamily="18" charset="0"/>
              <a:cs typeface="B Mitra" pitchFamily="2" charset="-78"/>
            </a:endParaRPr>
          </a:p>
        </p:txBody>
      </p:sp>
      <p:sp>
        <p:nvSpPr>
          <p:cNvPr id="19" name="TextBox 18"/>
          <p:cNvSpPr txBox="1"/>
          <p:nvPr/>
        </p:nvSpPr>
        <p:spPr>
          <a:xfrm>
            <a:off x="2268538" y="3900488"/>
            <a:ext cx="4540250" cy="2640012"/>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sz="1600" b="1" dirty="0">
                <a:solidFill>
                  <a:srgbClr val="262626"/>
                </a:solidFill>
                <a:latin typeface="Calibri"/>
                <a:cs typeface="2  Mitra" pitchFamily="2" charset="-78"/>
              </a:rPr>
              <a:t>پلان سازه در هر دو طرف دارای 3 دهانه 5 متری می باشد.</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en-US" b="1" dirty="0">
              <a:solidFill>
                <a:srgbClr val="262626"/>
              </a:solidFill>
              <a:latin typeface="Calibri"/>
              <a:cs typeface="2  Mitra" pitchFamily="2" charset="-78"/>
            </a:endParaRPr>
          </a:p>
        </p:txBody>
      </p:sp>
      <p:pic>
        <p:nvPicPr>
          <p:cNvPr id="21" name="Picture 20"/>
          <p:cNvPicPr/>
          <p:nvPr/>
        </p:nvPicPr>
        <p:blipFill>
          <a:blip r:embed="rId2">
            <a:grayscl/>
          </a:blip>
          <a:stretch>
            <a:fillRect/>
          </a:stretch>
        </p:blipFill>
        <p:spPr>
          <a:xfrm>
            <a:off x="2411413" y="692150"/>
            <a:ext cx="3952875" cy="4270375"/>
          </a:xfrm>
          <a:prstGeom prst="rect">
            <a:avLst/>
          </a:prstGeom>
          <a:ln w="76200">
            <a:solidFill>
              <a:srgbClr val="00B05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98606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19">
                                            <p:txEl>
                                              <p:pRg st="5" end="5"/>
                                            </p:txEl>
                                          </p:spTgt>
                                        </p:tgtEl>
                                        <p:attrNameLst>
                                          <p:attrName>style.visibility</p:attrName>
                                        </p:attrNameLst>
                                      </p:cBhvr>
                                      <p:to>
                                        <p:strVal val="visible"/>
                                      </p:to>
                                    </p:set>
                                    <p:animEffect transition="in" filter="fade">
                                      <p:cBhvr>
                                        <p:cTn id="10" dur="1000"/>
                                        <p:tgtEl>
                                          <p:spTgt spid="19">
                                            <p:txEl>
                                              <p:pRg st="5" end="5"/>
                                            </p:txEl>
                                          </p:spTgt>
                                        </p:tgtEl>
                                      </p:cBhvr>
                                    </p:animEffect>
                                    <p:anim calcmode="lin" valueType="num">
                                      <p:cBhvr>
                                        <p:cTn id="11"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12" dur="1000" fill="hold"/>
                                        <p:tgtEl>
                                          <p:spTgt spid="19">
                                            <p:txEl>
                                              <p:pRg st="5" end="5"/>
                                            </p:txEl>
                                          </p:spTgt>
                                        </p:tgtEl>
                                        <p:attrNameLst>
                                          <p:attrName>ppt_y</p:attrName>
                                        </p:attrNameLst>
                                      </p:cBhvr>
                                      <p:tavLst>
                                        <p:tav tm="0">
                                          <p:val>
                                            <p:strVal val="#ppt_y+.1"/>
                                          </p:val>
                                        </p:tav>
                                        <p:tav tm="100000">
                                          <p:val>
                                            <p:strVal val="#ppt_y"/>
                                          </p:val>
                                        </p:tav>
                                      </p:tavLst>
                                    </p:anim>
                                  </p:childTnLst>
                                </p:cTn>
                              </p:par>
                              <p:par>
                                <p:cTn id="13" presetID="21" presetClass="entr" presetSubtype="1"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36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D9B5D2A7-6398-465A-A38B-49983EBC5A6B}" type="slidenum">
              <a:rPr lang="en-US" altLang="fa-IR" sz="1000">
                <a:latin typeface="Times New Roman" pitchFamily="18" charset="0"/>
                <a:cs typeface="B Mitra" pitchFamily="2" charset="-78"/>
              </a:rPr>
              <a:pPr algn="l"/>
              <a:t>6</a:t>
            </a:fld>
            <a:endParaRPr lang="en-US" altLang="fa-IR" sz="1000">
              <a:latin typeface="Times New Roman" pitchFamily="18" charset="0"/>
              <a:cs typeface="B Mitra" pitchFamily="2" charset="-78"/>
            </a:endParaRPr>
          </a:p>
        </p:txBody>
      </p:sp>
      <p:sp>
        <p:nvSpPr>
          <p:cNvPr id="24579"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254551AF-DD0D-4BDB-BA02-BB4F0353A24E}" type="slidenum">
              <a:rPr lang="en-US" altLang="fa-IR" sz="1200" b="0">
                <a:latin typeface="Times New Roman" pitchFamily="18" charset="0"/>
                <a:cs typeface="B Mitra" pitchFamily="2" charset="-78"/>
              </a:rPr>
              <a:pPr algn="ctr" rtl="1" eaLnBrk="1" hangingPunct="1"/>
              <a:t>6</a:t>
            </a:fld>
            <a:endParaRPr lang="en-US" altLang="fa-IR" sz="1200" b="0">
              <a:latin typeface="Times New Roman" pitchFamily="18" charset="0"/>
              <a:cs typeface="B Mitra" pitchFamily="2" charset="-78"/>
            </a:endParaRPr>
          </a:p>
        </p:txBody>
      </p:sp>
      <p:sp>
        <p:nvSpPr>
          <p:cNvPr id="24580"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1CF1B85-E8A7-400F-BFFC-A571E53A532C}" type="slidenum">
              <a:rPr lang="en-US" altLang="fa-IR" sz="1200" b="0">
                <a:latin typeface="Times New Roman" pitchFamily="18" charset="0"/>
                <a:cs typeface="B Mitra" pitchFamily="2" charset="-78"/>
              </a:rPr>
              <a:pPr algn="ctr" rtl="1" eaLnBrk="1" hangingPunct="1"/>
              <a:t>6</a:t>
            </a:fld>
            <a:endParaRPr lang="en-US" altLang="fa-IR" sz="1200" b="0">
              <a:latin typeface="Times New Roman" pitchFamily="18" charset="0"/>
              <a:cs typeface="B Mitra" pitchFamily="2" charset="-78"/>
            </a:endParaRPr>
          </a:p>
        </p:txBody>
      </p:sp>
      <p:sp>
        <p:nvSpPr>
          <p:cNvPr id="13" name="TextBox 12"/>
          <p:cNvSpPr txBox="1"/>
          <p:nvPr/>
        </p:nvSpPr>
        <p:spPr>
          <a:xfrm>
            <a:off x="1760538" y="3160713"/>
            <a:ext cx="4662487" cy="3325812"/>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دو ساختمان 3 ،6  طبقه فولادی مد نظر می باشد.</a:t>
            </a: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en-US" b="1" dirty="0">
              <a:solidFill>
                <a:srgbClr val="262626"/>
              </a:solidFill>
              <a:latin typeface="Calibri"/>
              <a:cs typeface="2  Mitra" pitchFamily="2" charset="-78"/>
            </a:endParaRPr>
          </a:p>
        </p:txBody>
      </p:sp>
      <p:sp>
        <p:nvSpPr>
          <p:cNvPr id="24582" name="Slide Number Placeholder 1"/>
          <p:cNvSpPr txBox="1">
            <a:spLocks/>
          </p:cNvSpPr>
          <p:nvPr/>
        </p:nvSpPr>
        <p:spPr bwMode="auto">
          <a:xfrm>
            <a:off x="6553200" y="66786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r" eaLnBrk="1" hangingPunct="1"/>
            <a:endParaRPr lang="fa-IR" altLang="fa-IR" sz="1200" b="0">
              <a:solidFill>
                <a:srgbClr val="8D8D8D"/>
              </a:solidFill>
              <a:latin typeface="Calibri" pitchFamily="34" charset="0"/>
              <a:cs typeface="Arial" pitchFamily="34" charset="0"/>
            </a:endParaRPr>
          </a:p>
        </p:txBody>
      </p:sp>
      <p:pic>
        <p:nvPicPr>
          <p:cNvPr id="24583"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r="32864" b="14471"/>
          <a:stretch>
            <a:fillRect/>
          </a:stretch>
        </p:blipFill>
        <p:spPr bwMode="auto">
          <a:xfrm>
            <a:off x="1905000" y="981075"/>
            <a:ext cx="4808538"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6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13">
                                            <p:txEl>
                                              <p:pRg st="5" end="5"/>
                                            </p:txEl>
                                          </p:spTgt>
                                        </p:tgtEl>
                                        <p:attrNameLst>
                                          <p:attrName>style.visibility</p:attrName>
                                        </p:attrNameLst>
                                      </p:cBhvr>
                                      <p:to>
                                        <p:strVal val="visible"/>
                                      </p:to>
                                    </p:set>
                                    <p:animEffect transition="in" filter="fade">
                                      <p:cBhvr>
                                        <p:cTn id="10" dur="1000"/>
                                        <p:tgtEl>
                                          <p:spTgt spid="13">
                                            <p:txEl>
                                              <p:pRg st="5" end="5"/>
                                            </p:txEl>
                                          </p:spTgt>
                                        </p:tgtEl>
                                      </p:cBhvr>
                                    </p:animEffect>
                                    <p:anim calcmode="lin" valueType="num">
                                      <p:cBhvr>
                                        <p:cTn id="11"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12"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64F26E72-1302-4EB3-A337-04BD035370B5}" type="slidenum">
              <a:rPr lang="en-US" altLang="fa-IR" sz="1000">
                <a:latin typeface="Times New Roman" pitchFamily="18" charset="0"/>
                <a:cs typeface="B Mitra" pitchFamily="2" charset="-78"/>
              </a:rPr>
              <a:pPr algn="l"/>
              <a:t>7</a:t>
            </a:fld>
            <a:endParaRPr lang="en-US" altLang="fa-IR" sz="1000">
              <a:latin typeface="Times New Roman" pitchFamily="18" charset="0"/>
              <a:cs typeface="B Mitra" pitchFamily="2" charset="-78"/>
            </a:endParaRPr>
          </a:p>
        </p:txBody>
      </p:sp>
      <p:sp>
        <p:nvSpPr>
          <p:cNvPr id="25603"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47BEE074-3AD3-4283-B20A-06342FD9A1DB}" type="slidenum">
              <a:rPr lang="en-US" altLang="fa-IR" sz="1200" b="0">
                <a:latin typeface="Times New Roman" pitchFamily="18" charset="0"/>
                <a:cs typeface="B Mitra" pitchFamily="2" charset="-78"/>
              </a:rPr>
              <a:pPr algn="ctr" rtl="1" eaLnBrk="1" hangingPunct="1"/>
              <a:t>7</a:t>
            </a:fld>
            <a:endParaRPr lang="en-US" altLang="fa-IR" sz="1200" b="0">
              <a:latin typeface="Times New Roman" pitchFamily="18" charset="0"/>
              <a:cs typeface="B Mitra" pitchFamily="2" charset="-78"/>
            </a:endParaRPr>
          </a:p>
        </p:txBody>
      </p:sp>
      <p:sp>
        <p:nvSpPr>
          <p:cNvPr id="25604"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CA365233-54C8-4F5D-9BBA-BCD020C34AA2}" type="slidenum">
              <a:rPr lang="en-US" altLang="fa-IR" sz="1200" b="0">
                <a:latin typeface="Times New Roman" pitchFamily="18" charset="0"/>
                <a:cs typeface="B Mitra" pitchFamily="2" charset="-78"/>
              </a:rPr>
              <a:pPr algn="ctr" rtl="1" eaLnBrk="1" hangingPunct="1"/>
              <a:t>7</a:t>
            </a:fld>
            <a:endParaRPr lang="en-US" altLang="fa-IR" sz="1200" b="0">
              <a:latin typeface="Times New Roman" pitchFamily="18" charset="0"/>
              <a:cs typeface="B Mitra" pitchFamily="2" charset="-78"/>
            </a:endParaRPr>
          </a:p>
        </p:txBody>
      </p:sp>
      <p:sp>
        <p:nvSpPr>
          <p:cNvPr id="25605" name="Slide Number Placeholder 1"/>
          <p:cNvSpPr txBox="1">
            <a:spLocks/>
          </p:cNvSpPr>
          <p:nvPr/>
        </p:nvSpPr>
        <p:spPr bwMode="auto">
          <a:xfrm>
            <a:off x="6254750" y="66341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r" eaLnBrk="1" hangingPunct="1"/>
            <a:fld id="{622A3D2D-7BFD-4A9C-8CB2-9AF12DAE95AC}" type="slidenum">
              <a:rPr lang="en-US" altLang="fa-IR" sz="1200" b="0">
                <a:solidFill>
                  <a:srgbClr val="8D8D8D"/>
                </a:solidFill>
                <a:latin typeface="Calibri" pitchFamily="34" charset="0"/>
                <a:cs typeface="Arial" pitchFamily="34" charset="0"/>
              </a:rPr>
              <a:pPr algn="r" eaLnBrk="1" hangingPunct="1"/>
              <a:t>7</a:t>
            </a:fld>
            <a:endParaRPr lang="en-US" altLang="fa-IR" sz="1200" b="0">
              <a:solidFill>
                <a:srgbClr val="8D8D8D"/>
              </a:solidFill>
              <a:latin typeface="Calibri" pitchFamily="34" charset="0"/>
              <a:cs typeface="Arial" pitchFamily="34" charset="0"/>
            </a:endParaRPr>
          </a:p>
        </p:txBody>
      </p:sp>
      <p:sp>
        <p:nvSpPr>
          <p:cNvPr id="14" name="TextBox 13"/>
          <p:cNvSpPr txBox="1"/>
          <p:nvPr/>
        </p:nvSpPr>
        <p:spPr>
          <a:xfrm>
            <a:off x="1460500" y="3117850"/>
            <a:ext cx="5487988" cy="3325813"/>
          </a:xfrm>
          <a:prstGeom prst="rect">
            <a:avLst/>
          </a:prstGeom>
          <a:noFill/>
        </p:spPr>
        <p:txBody>
          <a:bodyPr>
            <a:normAutofit/>
          </a:bodyPr>
          <a:lstStyle/>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مکان پروژه در مرکز شهرستان قائمشهر واقع است.</a:t>
            </a: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نوع زمین زیر ساختمان از تیپ سوم انتخاب شده است.</a:t>
            </a:r>
          </a:p>
          <a:p>
            <a:pPr marL="285750" indent="-285750" algn="justLow" rtl="1" eaLnBrk="1" fontAlgn="auto" hangingPunct="1">
              <a:spcBef>
                <a:spcPts val="0"/>
              </a:spcBef>
              <a:spcAft>
                <a:spcPts val="0"/>
              </a:spcAft>
              <a:buFont typeface="Calibri" pitchFamily="34" charset="0"/>
              <a:buChar char="↙"/>
              <a:defRPr/>
            </a:pPr>
            <a:r>
              <a:rPr lang="fa-IR" b="1" dirty="0">
                <a:solidFill>
                  <a:srgbClr val="262626"/>
                </a:solidFill>
                <a:latin typeface="Calibri"/>
                <a:cs typeface="2  Mitra" pitchFamily="2" charset="-78"/>
              </a:rPr>
              <a:t>منطقه با خطر زیاد زلزله در نظر گرفته شده است.</a:t>
            </a: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algn="justLow" rtl="1" eaLnBrk="1" fontAlgn="auto" hangingPunct="1">
              <a:spcBef>
                <a:spcPts val="0"/>
              </a:spcBef>
              <a:spcAft>
                <a:spcPts val="0"/>
              </a:spcAft>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fa-IR" b="1" dirty="0">
              <a:solidFill>
                <a:srgbClr val="262626"/>
              </a:solidFill>
              <a:latin typeface="Calibri"/>
              <a:cs typeface="2  Mitra" pitchFamily="2" charset="-78"/>
            </a:endParaRPr>
          </a:p>
          <a:p>
            <a:pPr marL="285750" indent="-285750" algn="justLow" rtl="1" eaLnBrk="1" fontAlgn="auto" hangingPunct="1">
              <a:spcBef>
                <a:spcPts val="0"/>
              </a:spcBef>
              <a:spcAft>
                <a:spcPts val="0"/>
              </a:spcAft>
              <a:buFont typeface="Calibri" pitchFamily="34" charset="0"/>
              <a:buChar char="↙"/>
              <a:defRPr/>
            </a:pPr>
            <a:endParaRPr lang="en-US" b="1" dirty="0">
              <a:solidFill>
                <a:srgbClr val="262626"/>
              </a:solidFill>
              <a:latin typeface="Calibri"/>
              <a:cs typeface="2  Mitra" pitchFamily="2" charset="-78"/>
            </a:endParaRPr>
          </a:p>
        </p:txBody>
      </p:sp>
      <p:pic>
        <p:nvPicPr>
          <p:cNvPr id="18" name="Picture 17" descr="Screen Clipping"/>
          <p:cNvPicPr>
            <a:picLocks noChangeAspect="1"/>
          </p:cNvPicPr>
          <p:nvPr/>
        </p:nvPicPr>
        <p:blipFill>
          <a:blip r:embed="rId2" cstate="email">
            <a:extLst/>
          </a:blip>
          <a:stretch>
            <a:fillRect/>
          </a:stretch>
        </p:blipFill>
        <p:spPr>
          <a:xfrm>
            <a:off x="528436" y="1186454"/>
            <a:ext cx="299603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Screen Clipping"/>
          <p:cNvPicPr>
            <a:picLocks noChangeAspect="1"/>
          </p:cNvPicPr>
          <p:nvPr/>
        </p:nvPicPr>
        <p:blipFill>
          <a:blip r:embed="rId3" cstate="email">
            <a:extLst/>
          </a:blip>
          <a:stretch>
            <a:fillRect/>
          </a:stretch>
        </p:blipFill>
        <p:spPr>
          <a:xfrm>
            <a:off x="3912813" y="1139957"/>
            <a:ext cx="4008624" cy="2710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Flowchart: Sort 19"/>
          <p:cNvSpPr/>
          <p:nvPr/>
        </p:nvSpPr>
        <p:spPr>
          <a:xfrm>
            <a:off x="7342188" y="2082800"/>
            <a:ext cx="180975" cy="431800"/>
          </a:xfrm>
          <a:prstGeom prst="flowChartSort">
            <a:avLst/>
          </a:prstGeom>
          <a:solidFill>
            <a:srgbClr val="FFFF00"/>
          </a:solidFill>
          <a:ln w="25400" cap="flat" cmpd="sng" algn="ctr">
            <a:solidFill>
              <a:srgbClr val="FF0000"/>
            </a:solidFill>
            <a:prstDash val="solid"/>
          </a:ln>
          <a:effectLst/>
        </p:spPr>
        <p:txBody>
          <a:bodyPr rtlCol="1" anchor="ctr"/>
          <a:lstStyle/>
          <a:p>
            <a:pPr algn="ctr" eaLnBrk="1" fontAlgn="auto" hangingPunct="1">
              <a:spcBef>
                <a:spcPts val="0"/>
              </a:spcBef>
              <a:spcAft>
                <a:spcPts val="0"/>
              </a:spcAft>
              <a:defRPr/>
            </a:pPr>
            <a:endParaRPr lang="fa-IR" kern="0">
              <a:solidFill>
                <a:prstClr val="white"/>
              </a:solidFill>
              <a:latin typeface="Calibri"/>
              <a:cs typeface="Arial"/>
            </a:endParaRPr>
          </a:p>
        </p:txBody>
      </p:sp>
    </p:spTree>
    <p:extLst>
      <p:ext uri="{BB962C8B-B14F-4D97-AF65-F5344CB8AC3E}">
        <p14:creationId xmlns:p14="http://schemas.microsoft.com/office/powerpoint/2010/main" val="28352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animEffect transition="in" filter="circle(in)">
                                      <p:cBhvr>
                                        <p:cTn id="11" dur="2000"/>
                                        <p:tgtEl>
                                          <p:spTgt spid="14">
                                            <p:txEl>
                                              <p:pRg st="5" end="5"/>
                                            </p:txEl>
                                          </p:spTgt>
                                        </p:tgtEl>
                                      </p:cBhvr>
                                    </p:animEffect>
                                  </p:childTnLst>
                                </p:cTn>
                              </p:par>
                            </p:childTnLst>
                          </p:cTn>
                        </p:par>
                        <p:par>
                          <p:cTn id="12" fill="hold" nodeType="afterGroup">
                            <p:stCondLst>
                              <p:cond delay="2500"/>
                            </p:stCondLst>
                            <p:childTnLst>
                              <p:par>
                                <p:cTn id="13" presetID="6" presetClass="entr" presetSubtype="16" fill="hold" nodeType="after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animEffect transition="in" filter="circle(in)">
                                      <p:cBhvr>
                                        <p:cTn id="15" dur="2000"/>
                                        <p:tgtEl>
                                          <p:spTgt spid="14">
                                            <p:txEl>
                                              <p:pRg st="6" end="6"/>
                                            </p:txEl>
                                          </p:spTgt>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animEffect transition="in" filter="wipe(down)">
                                      <p:cBhvr>
                                        <p:cTn id="19"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83214515-7261-44BD-A931-989E65F21D61}" type="slidenum">
              <a:rPr lang="en-US" altLang="fa-IR" sz="1000">
                <a:latin typeface="Times New Roman" pitchFamily="18" charset="0"/>
                <a:cs typeface="B Mitra" pitchFamily="2" charset="-78"/>
              </a:rPr>
              <a:pPr algn="l"/>
              <a:t>8</a:t>
            </a:fld>
            <a:endParaRPr lang="en-US" altLang="fa-IR" sz="1000">
              <a:latin typeface="Times New Roman" pitchFamily="18" charset="0"/>
              <a:cs typeface="B Mitra" pitchFamily="2" charset="-78"/>
            </a:endParaRPr>
          </a:p>
        </p:txBody>
      </p:sp>
      <p:sp>
        <p:nvSpPr>
          <p:cNvPr id="26627"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9A3251A1-5A03-4AA5-9F51-07AA0490D65B}" type="slidenum">
              <a:rPr lang="en-US" altLang="fa-IR" sz="1200" b="0">
                <a:latin typeface="Times New Roman" pitchFamily="18" charset="0"/>
                <a:cs typeface="B Mitra" pitchFamily="2" charset="-78"/>
              </a:rPr>
              <a:pPr algn="ctr" rtl="1" eaLnBrk="1" hangingPunct="1"/>
              <a:t>8</a:t>
            </a:fld>
            <a:endParaRPr lang="en-US" altLang="fa-IR" sz="1200" b="0">
              <a:latin typeface="Times New Roman" pitchFamily="18" charset="0"/>
              <a:cs typeface="B Mitra" pitchFamily="2" charset="-78"/>
            </a:endParaRPr>
          </a:p>
        </p:txBody>
      </p:sp>
      <p:sp>
        <p:nvSpPr>
          <p:cNvPr id="26628"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8D8C972-0CE8-499D-816D-B3DA4A76FEC6}" type="slidenum">
              <a:rPr lang="en-US" altLang="fa-IR" sz="1200" b="0">
                <a:latin typeface="Times New Roman" pitchFamily="18" charset="0"/>
                <a:cs typeface="B Mitra" pitchFamily="2" charset="-78"/>
              </a:rPr>
              <a:pPr algn="ctr" rtl="1" eaLnBrk="1" hangingPunct="1"/>
              <a:t>8</a:t>
            </a:fld>
            <a:endParaRPr lang="en-US" altLang="fa-IR" sz="1200" b="0">
              <a:latin typeface="Times New Roman" pitchFamily="18" charset="0"/>
              <a:cs typeface="B Mitra" pitchFamily="2" charset="-78"/>
            </a:endParaRPr>
          </a:p>
        </p:txBody>
      </p:sp>
      <p:sp>
        <p:nvSpPr>
          <p:cNvPr id="12" name="Title 3"/>
          <p:cNvSpPr txBox="1">
            <a:spLocks/>
          </p:cNvSpPr>
          <p:nvPr/>
        </p:nvSpPr>
        <p:spPr>
          <a:xfrm>
            <a:off x="2470150" y="1695450"/>
            <a:ext cx="5867400" cy="1970088"/>
          </a:xfrm>
          <a:prstGeom prst="rect">
            <a:avLst/>
          </a:prstGeom>
        </p:spPr>
        <p:txBody>
          <a:bodyPr anchor="ctr"/>
          <a:lstStyle>
            <a:lvl1pPr algn="l" defTabSz="914400" rtl="1" eaLnBrk="1" latinLnBrk="0" hangingPunct="1">
              <a:spcBef>
                <a:spcPct val="0"/>
              </a:spcBef>
              <a:buNone/>
              <a:defRPr sz="3000" b="1" kern="1200" cap="all">
                <a:solidFill>
                  <a:schemeClr val="tx1"/>
                </a:solidFill>
                <a:latin typeface="+mj-lt"/>
                <a:ea typeface="+mj-ea"/>
                <a:cs typeface="+mj-cs"/>
              </a:defRPr>
            </a:lvl1pPr>
          </a:lstStyle>
          <a:p>
            <a:pPr algn="ctr" fontAlgn="auto">
              <a:spcAft>
                <a:spcPts val="0"/>
              </a:spcAft>
              <a:defRPr/>
            </a:pPr>
            <a:r>
              <a:rPr lang="fa-IR" sz="4000" b="0" cap="none" dirty="0">
                <a:solidFill>
                  <a:prstClr val="black"/>
                </a:solidFill>
                <a:latin typeface="Verdana" pitchFamily="34" charset="0"/>
                <a:cs typeface="B Titr" panose="00000700000000000000" pitchFamily="2" charset="-78"/>
              </a:rPr>
              <a:t> ضرورت تحقیق</a:t>
            </a:r>
            <a:endParaRPr lang="fa-IR" sz="4000" dirty="0">
              <a:cs typeface="B Titr" panose="00000700000000000000" pitchFamily="2" charset="-78"/>
            </a:endParaRPr>
          </a:p>
        </p:txBody>
      </p:sp>
      <p:sp>
        <p:nvSpPr>
          <p:cNvPr id="15" name="Oval 14"/>
          <p:cNvSpPr/>
          <p:nvPr/>
        </p:nvSpPr>
        <p:spPr>
          <a:xfrm>
            <a:off x="6734646" y="2267551"/>
            <a:ext cx="900000" cy="900000"/>
          </a:xfrm>
          <a:prstGeom prst="ellipse">
            <a:avLst/>
          </a:prstGeom>
          <a:gradFill>
            <a:gsLst>
              <a:gs pos="38000">
                <a:srgbClr val="00B0F0"/>
              </a:gs>
              <a:gs pos="79000">
                <a:srgbClr val="0065B0"/>
              </a:gs>
            </a:gsLst>
            <a:path path="circle">
              <a:fillToRect l="50000" t="50000" r="50000" b="50000"/>
            </a:path>
          </a:gradFill>
          <a:ln w="82550" cap="flat" cmpd="sng" algn="ctr">
            <a:noFill/>
            <a:prstDash val="solid"/>
          </a:ln>
          <a:effectLst>
            <a:outerShdw blurRad="127000" dir="5400000" sx="90000" sy="-19000" rotWithShape="0">
              <a:prstClr val="black">
                <a:alpha val="11000"/>
              </a:prstClr>
            </a:outerShdw>
          </a:effectLst>
        </p:spPr>
        <p:txBody>
          <a:bodyPr anchor="ctr"/>
          <a:lstStyle/>
          <a:p>
            <a:pPr algn="ctr" eaLnBrk="1" fontAlgn="auto" hangingPunct="1">
              <a:spcBef>
                <a:spcPts val="0"/>
              </a:spcBef>
              <a:spcAft>
                <a:spcPts val="0"/>
              </a:spcAft>
              <a:defRPr/>
            </a:pPr>
            <a:r>
              <a:rPr lang="en-US" kern="0" dirty="0">
                <a:solidFill>
                  <a:prstClr val="white"/>
                </a:solidFill>
                <a:latin typeface="Calibri"/>
                <a:cs typeface="+mn-cs"/>
              </a:rPr>
              <a:t>             </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2382838"/>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34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xfrm>
            <a:off x="0" y="66294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l"/>
            <a:fld id="{C1FD6C86-9A4E-4006-9439-C628A06057C5}" type="slidenum">
              <a:rPr lang="en-US" altLang="fa-IR" sz="1000">
                <a:latin typeface="Times New Roman" pitchFamily="18" charset="0"/>
                <a:cs typeface="B Mitra" pitchFamily="2" charset="-78"/>
              </a:rPr>
              <a:pPr algn="l"/>
              <a:t>9</a:t>
            </a:fld>
            <a:endParaRPr lang="en-US" altLang="fa-IR" sz="1000">
              <a:latin typeface="Times New Roman" pitchFamily="18" charset="0"/>
              <a:cs typeface="B Mitra" pitchFamily="2" charset="-78"/>
            </a:endParaRPr>
          </a:p>
        </p:txBody>
      </p:sp>
      <p:sp>
        <p:nvSpPr>
          <p:cNvPr id="27651" name="Slide Number Placeholder 3"/>
          <p:cNvSpPr txBox="1">
            <a:spLocks/>
          </p:cNvSpPr>
          <p:nvPr/>
        </p:nvSpPr>
        <p:spPr bwMode="auto">
          <a:xfrm>
            <a:off x="8337550" y="6437313"/>
            <a:ext cx="628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9C4AAFEB-8ABF-456F-8BAA-A7ECD69B2C0E}" type="slidenum">
              <a:rPr lang="en-US" altLang="fa-IR" sz="1200" b="0">
                <a:latin typeface="Times New Roman" pitchFamily="18" charset="0"/>
                <a:cs typeface="B Mitra" pitchFamily="2" charset="-78"/>
              </a:rPr>
              <a:pPr algn="ctr" rtl="1" eaLnBrk="1" hangingPunct="1"/>
              <a:t>9</a:t>
            </a:fld>
            <a:endParaRPr lang="en-US" altLang="fa-IR" sz="1200" b="0">
              <a:latin typeface="Times New Roman" pitchFamily="18" charset="0"/>
              <a:cs typeface="B Mitra" pitchFamily="2" charset="-78"/>
            </a:endParaRPr>
          </a:p>
        </p:txBody>
      </p:sp>
      <p:sp>
        <p:nvSpPr>
          <p:cNvPr id="27652" name="Slide Number Placeholder 6"/>
          <p:cNvSpPr txBox="1">
            <a:spLocks/>
          </p:cNvSpPr>
          <p:nvPr/>
        </p:nvSpPr>
        <p:spPr bwMode="auto">
          <a:xfrm>
            <a:off x="8337550" y="6438900"/>
            <a:ext cx="628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ctr" rtl="1" eaLnBrk="1" hangingPunct="1"/>
            <a:fld id="{A4BFC47E-E4E8-4096-ADC8-F946CF0B60BE}" type="slidenum">
              <a:rPr lang="en-US" altLang="fa-IR" sz="1200" b="0">
                <a:latin typeface="Times New Roman" pitchFamily="18" charset="0"/>
                <a:cs typeface="B Mitra" pitchFamily="2" charset="-78"/>
              </a:rPr>
              <a:pPr algn="ctr" rtl="1" eaLnBrk="1" hangingPunct="1"/>
              <a:t>9</a:t>
            </a:fld>
            <a:endParaRPr lang="en-US" altLang="fa-IR" sz="1200" b="0">
              <a:latin typeface="Times New Roman" pitchFamily="18" charset="0"/>
              <a:cs typeface="B Mitra" pitchFamily="2" charset="-78"/>
            </a:endParaRPr>
          </a:p>
        </p:txBody>
      </p:sp>
      <p:sp>
        <p:nvSpPr>
          <p:cNvPr id="12" name="TextBox 11"/>
          <p:cNvSpPr txBox="1">
            <a:spLocks noChangeArrowheads="1"/>
          </p:cNvSpPr>
          <p:nvPr/>
        </p:nvSpPr>
        <p:spPr bwMode="auto">
          <a:xfrm>
            <a:off x="0" y="1196975"/>
            <a:ext cx="79883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3200" b="1">
                <a:solidFill>
                  <a:schemeClr val="tx1"/>
                </a:solidFill>
                <a:latin typeface="Arial" pitchFamily="34" charset="0"/>
                <a:cs typeface="Nazanin" pitchFamily="2" charset="-78"/>
              </a:defRPr>
            </a:lvl1pPr>
            <a:lvl2pPr>
              <a:defRPr sz="2800" b="1">
                <a:solidFill>
                  <a:schemeClr val="tx1"/>
                </a:solidFill>
                <a:latin typeface="Arial" pitchFamily="34" charset="0"/>
                <a:cs typeface="Nazanin" pitchFamily="2" charset="-78"/>
              </a:defRPr>
            </a:lvl2pPr>
            <a:lvl3pPr>
              <a:defRPr sz="2400" b="1">
                <a:solidFill>
                  <a:schemeClr val="tx1"/>
                </a:solidFill>
                <a:latin typeface="Arial" pitchFamily="34" charset="0"/>
                <a:cs typeface="Nazanin" pitchFamily="2" charset="-78"/>
              </a:defRPr>
            </a:lvl3pPr>
            <a:lvl4pPr>
              <a:defRPr sz="2000" b="1">
                <a:solidFill>
                  <a:schemeClr val="tx1"/>
                </a:solidFill>
                <a:latin typeface="Arial" pitchFamily="34" charset="0"/>
                <a:cs typeface="Nazanin" pitchFamily="2" charset="-78"/>
              </a:defRPr>
            </a:lvl4pPr>
            <a:lvl5pPr>
              <a:defRPr sz="2000" b="1">
                <a:solidFill>
                  <a:schemeClr val="tx1"/>
                </a:solidFill>
                <a:latin typeface="Arial" pitchFamily="34" charset="0"/>
                <a:cs typeface="Nazanin" pitchFamily="2" charset="-78"/>
              </a:defRPr>
            </a:lvl5pPr>
            <a:lvl6pPr eaLnBrk="0" hangingPunct="0">
              <a:defRPr sz="2000" b="1">
                <a:solidFill>
                  <a:schemeClr val="tx1"/>
                </a:solidFill>
                <a:latin typeface="Arial" pitchFamily="34" charset="0"/>
                <a:cs typeface="Nazanin" pitchFamily="2" charset="-78"/>
              </a:defRPr>
            </a:lvl6pPr>
            <a:lvl7pPr eaLnBrk="0" hangingPunct="0">
              <a:defRPr sz="2000" b="1">
                <a:solidFill>
                  <a:schemeClr val="tx1"/>
                </a:solidFill>
                <a:latin typeface="Arial" pitchFamily="34" charset="0"/>
                <a:cs typeface="Nazanin" pitchFamily="2" charset="-78"/>
              </a:defRPr>
            </a:lvl7pPr>
            <a:lvl8pPr eaLnBrk="0" hangingPunct="0">
              <a:defRPr sz="2000" b="1">
                <a:solidFill>
                  <a:schemeClr val="tx1"/>
                </a:solidFill>
                <a:latin typeface="Arial" pitchFamily="34" charset="0"/>
                <a:cs typeface="Nazanin" pitchFamily="2" charset="-78"/>
              </a:defRPr>
            </a:lvl8pPr>
            <a:lvl9pPr eaLnBrk="0" hangingPunct="0">
              <a:defRPr sz="2000" b="1">
                <a:solidFill>
                  <a:schemeClr val="tx1"/>
                </a:solidFill>
                <a:latin typeface="Arial" pitchFamily="34" charset="0"/>
                <a:cs typeface="Nazanin" pitchFamily="2" charset="-78"/>
              </a:defRPr>
            </a:lvl9pPr>
          </a:lstStyle>
          <a:p>
            <a:pPr algn="justLow" rtl="1" eaLnBrk="1" hangingPunct="1">
              <a:buFont typeface="Calibri" pitchFamily="34" charset="0"/>
              <a:buChar char="↙"/>
            </a:pPr>
            <a:r>
              <a:rPr lang="fa-IR" altLang="fa-IR" sz="1600">
                <a:solidFill>
                  <a:srgbClr val="262626"/>
                </a:solidFill>
                <a:latin typeface="Calibri" pitchFamily="34" charset="0"/>
                <a:cs typeface="2  Mitra" pitchFamily="2" charset="-78"/>
              </a:rPr>
              <a:t>بررسی روش نوین تحت عنوان عملکرد در تحلیل و طراحی سازه ها.</a:t>
            </a:r>
          </a:p>
          <a:p>
            <a:pPr algn="justLow" rtl="1" eaLnBrk="1" hangingPunct="1">
              <a:buFont typeface="Calibri" pitchFamily="34" charset="0"/>
              <a:buChar char="↙"/>
            </a:pPr>
            <a:endParaRPr lang="fa-IR" altLang="fa-IR" sz="1600">
              <a:solidFill>
                <a:srgbClr val="262626"/>
              </a:solidFill>
              <a:latin typeface="Calibri" pitchFamily="34" charset="0"/>
              <a:cs typeface="2  Mitra" pitchFamily="2" charset="-78"/>
            </a:endParaRPr>
          </a:p>
          <a:p>
            <a:pPr algn="justLow" rtl="1" eaLnBrk="1" hangingPunct="1">
              <a:buFont typeface="Calibri" pitchFamily="34" charset="0"/>
              <a:buChar char="↙"/>
            </a:pPr>
            <a:r>
              <a:rPr lang="fa-IR" altLang="fa-IR" sz="1600">
                <a:solidFill>
                  <a:srgbClr val="262626"/>
                </a:solidFill>
                <a:latin typeface="Calibri" pitchFamily="34" charset="0"/>
                <a:cs typeface="2  Mitra" pitchFamily="2" charset="-78"/>
              </a:rPr>
              <a:t>شناخت آسیبهای احتمالی در تغییرات  ویرایش آیین نامه زلزله ایران استاندارد 2800.</a:t>
            </a:r>
          </a:p>
          <a:p>
            <a:pPr algn="justLow" rtl="1" eaLnBrk="1" hangingPunct="1">
              <a:buFont typeface="Calibri" pitchFamily="34" charset="0"/>
              <a:buChar char="↙"/>
            </a:pPr>
            <a:endParaRPr lang="fa-IR" altLang="fa-IR" sz="1600">
              <a:solidFill>
                <a:srgbClr val="262626"/>
              </a:solidFill>
              <a:latin typeface="Calibri" pitchFamily="34" charset="0"/>
              <a:cs typeface="2  Mitra" pitchFamily="2" charset="-78"/>
            </a:endParaRPr>
          </a:p>
          <a:p>
            <a:pPr algn="justLow" rtl="1" eaLnBrk="1" hangingPunct="1">
              <a:buFont typeface="Calibri" pitchFamily="34" charset="0"/>
              <a:buChar char="↙"/>
            </a:pPr>
            <a:r>
              <a:rPr lang="fa-IR" altLang="fa-IR" sz="1600">
                <a:solidFill>
                  <a:srgbClr val="262626"/>
                </a:solidFill>
                <a:latin typeface="Calibri" pitchFamily="34" charset="0"/>
                <a:cs typeface="2  Mitra" pitchFamily="2" charset="-78"/>
              </a:rPr>
              <a:t>توضیح عملی و  محسوس تر تغییرات آیین نامه زلزله ایران استاندارد 2800 به محققین این امر.</a:t>
            </a:r>
          </a:p>
          <a:p>
            <a:pPr algn="justLow" rtl="1" eaLnBrk="1" hangingPunct="1">
              <a:buFont typeface="Calibri" pitchFamily="34" charset="0"/>
              <a:buChar char="↙"/>
            </a:pPr>
            <a:endParaRPr lang="fa-IR" altLang="fa-IR" sz="1600">
              <a:solidFill>
                <a:srgbClr val="262626"/>
              </a:solidFill>
              <a:latin typeface="Calibri" pitchFamily="34" charset="0"/>
              <a:cs typeface="2  Mitra" pitchFamily="2" charset="-78"/>
            </a:endParaRPr>
          </a:p>
          <a:p>
            <a:pPr algn="justLow" rtl="1" eaLnBrk="1" hangingPunct="1">
              <a:buFont typeface="Calibri" pitchFamily="34" charset="0"/>
              <a:buChar char="↙"/>
            </a:pPr>
            <a:r>
              <a:rPr lang="fa-IR" altLang="fa-IR" sz="1600">
                <a:solidFill>
                  <a:srgbClr val="262626"/>
                </a:solidFill>
                <a:latin typeface="Calibri" pitchFamily="34" charset="0"/>
                <a:cs typeface="2  Mitra" pitchFamily="2" charset="-78"/>
              </a:rPr>
              <a:t>نحوه  مشاهده واقعی تشکیل مفاصل پلاستیک و محل آنها بعد از زلزله طراحی متناسب با آیین نامه 2800.</a:t>
            </a:r>
          </a:p>
        </p:txBody>
      </p:sp>
      <p:pic>
        <p:nvPicPr>
          <p:cNvPr id="16" name="Picture 3" descr="C:\Users\Eng\Desktop\ارائه\v 3.jpg"/>
          <p:cNvPicPr>
            <a:picLocks noChangeAspect="1" noChangeArrowheads="1"/>
          </p:cNvPicPr>
          <p:nvPr/>
        </p:nvPicPr>
        <p:blipFill>
          <a:blip r:embed="rId2"/>
          <a:srcRect/>
          <a:stretch>
            <a:fillRect/>
          </a:stretch>
        </p:blipFill>
        <p:spPr bwMode="auto">
          <a:xfrm>
            <a:off x="3276600" y="3505200"/>
            <a:ext cx="18923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687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1" dur="500"/>
                                        <p:tgtEl>
                                          <p:spTgt spid="12">
                                            <p:txEl>
                                              <p:pRg st="0" end="0"/>
                                            </p:txEl>
                                          </p:spTgt>
                                        </p:tgtEl>
                                      </p:cBhvr>
                                    </p:animEffect>
                                  </p:childTnLst>
                                </p:cTn>
                              </p:par>
                            </p:childTnLst>
                          </p:cTn>
                        </p:par>
                        <p:par>
                          <p:cTn id="12" fill="hold" nodeType="afterGroup">
                            <p:stCondLst>
                              <p:cond delay="1000"/>
                            </p:stCondLst>
                            <p:childTnLst>
                              <p:par>
                                <p:cTn id="13" presetID="3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500"/>
                                        <p:tgtEl>
                                          <p:spTgt spid="12">
                                            <p:txEl>
                                              <p:pRg st="4" end="4"/>
                                            </p:txEl>
                                          </p:spTgt>
                                        </p:tgtEl>
                                      </p:cBhvr>
                                    </p:animEffect>
                                  </p:childTnLst>
                                </p:cTn>
                              </p:par>
                            </p:childTnLst>
                          </p:cTn>
                        </p:par>
                        <p:par>
                          <p:cTn id="27" fill="hold" nodeType="afterGroup">
                            <p:stCondLst>
                              <p:cond delay="3000"/>
                            </p:stCondLst>
                            <p:childTnLst>
                              <p:par>
                                <p:cTn id="28" presetID="10" presetClass="entr" presetSubtype="0" fill="hold" nodeType="after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fade">
                                      <p:cBhvr>
                                        <p:cTn id="30"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MC2-1108</Template>
  <TotalTime>4111</TotalTime>
  <Words>2465</Words>
  <Application>Microsoft Office PowerPoint</Application>
  <PresentationFormat>On-screen Show (4:3)</PresentationFormat>
  <Paragraphs>338</Paragraphs>
  <Slides>35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2  Mitra</vt:lpstr>
      <vt:lpstr>Arial</vt:lpstr>
      <vt:lpstr>B Mitra</vt:lpstr>
      <vt:lpstr>B Nazanin</vt:lpstr>
      <vt:lpstr>B Titr</vt:lpstr>
      <vt:lpstr>Calibri</vt:lpstr>
      <vt:lpstr>Kozuka Mincho Pro H</vt:lpstr>
      <vt:lpstr>Lucida Sans Unicode</vt:lpstr>
      <vt:lpstr>Mitra</vt:lpstr>
      <vt:lpstr>Times New Roman</vt:lpstr>
      <vt:lpstr>Verdana</vt:lpstr>
      <vt:lpstr>Wingdings</vt:lpstr>
      <vt:lpstr>Wingdings 2</vt:lpstr>
      <vt:lpstr>Wingdings 3</vt:lpstr>
      <vt:lpstr>Concourse</vt:lpstr>
      <vt:lpstr>            تحلیل استاتیکی غیر خطی سازه های دارای قاب خمشی فولادی در نرم افزار SAP2000   محمد باوندی خرداد 95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190</cp:revision>
  <dcterms:created xsi:type="dcterms:W3CDTF">2006-08-16T00:00:00Z</dcterms:created>
  <dcterms:modified xsi:type="dcterms:W3CDTF">2016-08-01T08:15:38Z</dcterms:modified>
</cp:coreProperties>
</file>