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4"/>
  </p:notesMasterIdLst>
  <p:sldIdLst>
    <p:sldId id="366" r:id="rId2"/>
    <p:sldId id="370" r:id="rId3"/>
    <p:sldId id="371" r:id="rId4"/>
    <p:sldId id="372" r:id="rId5"/>
    <p:sldId id="373" r:id="rId6"/>
    <p:sldId id="374" r:id="rId7"/>
    <p:sldId id="375" r:id="rId8"/>
    <p:sldId id="376" r:id="rId9"/>
    <p:sldId id="377" r:id="rId10"/>
    <p:sldId id="378" r:id="rId11"/>
    <p:sldId id="379" r:id="rId12"/>
    <p:sldId id="380" r:id="rId13"/>
    <p:sldId id="381" r:id="rId14"/>
    <p:sldId id="382" r:id="rId15"/>
    <p:sldId id="383" r:id="rId16"/>
    <p:sldId id="384" r:id="rId17"/>
    <p:sldId id="385" r:id="rId18"/>
    <p:sldId id="386" r:id="rId19"/>
    <p:sldId id="387" r:id="rId20"/>
    <p:sldId id="388" r:id="rId21"/>
    <p:sldId id="389" r:id="rId22"/>
    <p:sldId id="390" r:id="rId23"/>
    <p:sldId id="391" r:id="rId24"/>
    <p:sldId id="392" r:id="rId25"/>
    <p:sldId id="393" r:id="rId26"/>
    <p:sldId id="394" r:id="rId27"/>
    <p:sldId id="395" r:id="rId28"/>
    <p:sldId id="396" r:id="rId29"/>
    <p:sldId id="397" r:id="rId30"/>
    <p:sldId id="398" r:id="rId31"/>
    <p:sldId id="400" r:id="rId32"/>
    <p:sldId id="401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009A"/>
    <a:srgbClr val="A2008B"/>
    <a:srgbClr val="0000FF"/>
    <a:srgbClr val="008000"/>
    <a:srgbClr val="CC3300"/>
    <a:srgbClr val="000066"/>
    <a:srgbClr val="FF66FF"/>
    <a:srgbClr val="800000"/>
    <a:srgbClr val="0033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07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ahaee\pile%202\shebh%20estatiki%20ab%200\New%20Microsoft%20Excel%20Worksheet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ahaee\nemoodara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ahaee\nemoodara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ahaee\pile3\ab6\New%20Microsoft%20Excel%20Worksheet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ahaee\nemoodara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ahaee\nemoodara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ahaee\pile3\ab6\New%20Microsoft%20Excel%20Worksheet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ahaee\nemoodara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ahaee\nemoodara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ahaee\nemoodara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ahaee\nemoodara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ahaee\nemoodara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ahaee\nemoodara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ahaee\nemoodara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ahaee\nemoodara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ahaee\nemoodara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ahaee\nemoodar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ahaee\nemoodar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ahaee\nemoodar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ahaee\nemoodar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ahaee\pile%202\Book1.xls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ahaee\nemoodara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ahaee\nemoodara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8152414928108957E-2"/>
          <c:y val="7.2640529308836396E-2"/>
          <c:w val="0.8619407429840501"/>
          <c:h val="0.76953130023557748"/>
        </c:manualLayout>
      </c:layout>
      <c:bar3DChart>
        <c:barDir val="col"/>
        <c:grouping val="standard"/>
        <c:varyColors val="0"/>
        <c:ser>
          <c:idx val="0"/>
          <c:order val="0"/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[nemoodara.xlsx]Sheet1!$C$5:$C$9</c:f>
              <c:strCache>
                <c:ptCount val="5"/>
                <c:pt idx="0">
                  <c:v>بکر</c:v>
                </c:pt>
                <c:pt idx="1">
                  <c:v>خاک برداری برم 1</c:v>
                </c:pt>
                <c:pt idx="2">
                  <c:v>خاک برداری برم 2 </c:v>
                </c:pt>
                <c:pt idx="3">
                  <c:v>خاک برداری برم 3</c:v>
                </c:pt>
                <c:pt idx="4">
                  <c:v>خاک برداری برم 4</c:v>
                </c:pt>
              </c:strCache>
            </c:strRef>
          </c:cat>
          <c:val>
            <c:numRef>
              <c:f>[nemoodara.xlsx]Sheet1!$D$5:$D$9</c:f>
              <c:numCache>
                <c:formatCode>General</c:formatCode>
                <c:ptCount val="5"/>
                <c:pt idx="0">
                  <c:v>3.35</c:v>
                </c:pt>
                <c:pt idx="1">
                  <c:v>3.65</c:v>
                </c:pt>
                <c:pt idx="2">
                  <c:v>4.0599999999999996</c:v>
                </c:pt>
                <c:pt idx="3">
                  <c:v>4.45</c:v>
                </c:pt>
                <c:pt idx="4">
                  <c:v>3.99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613821552"/>
        <c:axId val="614599552"/>
        <c:axId val="553563968"/>
      </c:bar3DChart>
      <c:catAx>
        <c:axId val="613821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4599552"/>
        <c:crosses val="autoZero"/>
        <c:auto val="1"/>
        <c:lblAlgn val="ctr"/>
        <c:lblOffset val="100"/>
        <c:noMultiLvlLbl val="0"/>
      </c:catAx>
      <c:valAx>
        <c:axId val="614599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تغییرات ضریب اطمینان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1.7687792154891778E-3"/>
              <c:y val="0.311434334597064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3821552"/>
        <c:crosses val="autoZero"/>
        <c:crossBetween val="between"/>
      </c:valAx>
      <c:serAx>
        <c:axId val="55356396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4599552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28575" cap="rnd">
              <a:solidFill>
                <a:schemeClr val="lt1">
                  <a:alpha val="50000"/>
                </a:schemeClr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xVal>
            <c:numRef>
              <c:f>Sheet1!$P$7:$P$17</c:f>
              <c:numCache>
                <c:formatCode>General</c:formatCode>
                <c:ptCount val="11"/>
                <c:pt idx="0">
                  <c:v>1750</c:v>
                </c:pt>
                <c:pt idx="1">
                  <c:v>983.5</c:v>
                </c:pt>
                <c:pt idx="2">
                  <c:v>825.6</c:v>
                </c:pt>
                <c:pt idx="3">
                  <c:v>635.5</c:v>
                </c:pt>
                <c:pt idx="4">
                  <c:v>472.1</c:v>
                </c:pt>
                <c:pt idx="5">
                  <c:v>363.2</c:v>
                </c:pt>
                <c:pt idx="6">
                  <c:v>302.8</c:v>
                </c:pt>
                <c:pt idx="7">
                  <c:v>149.4</c:v>
                </c:pt>
                <c:pt idx="8">
                  <c:v>68.069999999999993</c:v>
                </c:pt>
                <c:pt idx="9">
                  <c:v>19.55</c:v>
                </c:pt>
                <c:pt idx="10">
                  <c:v>0</c:v>
                </c:pt>
              </c:numCache>
            </c:numRef>
          </c:xVal>
          <c:yVal>
            <c:numRef>
              <c:f>Sheet1!$Q$7:$Q$17</c:f>
              <c:numCache>
                <c:formatCode>General</c:formatCode>
                <c:ptCount val="11"/>
                <c:pt idx="0">
                  <c:v>10</c:v>
                </c:pt>
                <c:pt idx="1">
                  <c:v>9</c:v>
                </c:pt>
                <c:pt idx="2">
                  <c:v>8</c:v>
                </c:pt>
                <c:pt idx="3">
                  <c:v>7</c:v>
                </c:pt>
                <c:pt idx="4">
                  <c:v>6</c:v>
                </c:pt>
                <c:pt idx="5">
                  <c:v>5</c:v>
                </c:pt>
                <c:pt idx="6">
                  <c:v>4</c:v>
                </c:pt>
                <c:pt idx="7">
                  <c:v>3</c:v>
                </c:pt>
                <c:pt idx="8">
                  <c:v>2</c:v>
                </c:pt>
                <c:pt idx="9">
                  <c:v>1</c:v>
                </c:pt>
                <c:pt idx="10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5367472"/>
        <c:axId val="615368032"/>
      </c:scatterChart>
      <c:valAx>
        <c:axId val="615367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 sz="1800" b="0" i="0" baseline="0" dirty="0" smtClean="0">
                    <a:effectLst/>
                  </a:rPr>
                  <a:t>نیروی وارده بر حسب </a:t>
                </a:r>
                <a:r>
                  <a:rPr lang="fa-IR" sz="1800" b="0" i="0" baseline="0" dirty="0" err="1" smtClean="0">
                    <a:effectLst/>
                  </a:rPr>
                  <a:t>کیلونیوتن</a:t>
                </a:r>
                <a:endParaRPr lang="en-US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368032"/>
        <c:crosses val="autoZero"/>
        <c:crossBetween val="midCat"/>
      </c:valAx>
      <c:valAx>
        <c:axId val="615368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 sz="1800" b="0" i="0" baseline="0" dirty="0" smtClean="0">
                    <a:effectLst/>
                  </a:rPr>
                  <a:t>طول شمع(متر)</a:t>
                </a:r>
                <a:endParaRPr lang="en-US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3674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Sheet12!$A$4:$A$8</c:f>
              <c:strCache>
                <c:ptCount val="5"/>
                <c:pt idx="0">
                  <c:v>در حالت خشک</c:v>
                </c:pt>
                <c:pt idx="1">
                  <c:v>تراز آب در 0</c:v>
                </c:pt>
                <c:pt idx="2">
                  <c:v>تراز آب در 2 متری</c:v>
                </c:pt>
                <c:pt idx="3">
                  <c:v>تراز آب در 4 متری</c:v>
                </c:pt>
                <c:pt idx="4">
                  <c:v>تراز آب در 6 متری</c:v>
                </c:pt>
              </c:strCache>
            </c:strRef>
          </c:cat>
          <c:val>
            <c:numRef>
              <c:f>Sheet12!$B$4:$B$8</c:f>
              <c:numCache>
                <c:formatCode>General</c:formatCode>
                <c:ptCount val="5"/>
                <c:pt idx="0">
                  <c:v>3.4</c:v>
                </c:pt>
                <c:pt idx="1">
                  <c:v>3.4</c:v>
                </c:pt>
                <c:pt idx="2">
                  <c:v>3.38</c:v>
                </c:pt>
                <c:pt idx="3">
                  <c:v>3.38</c:v>
                </c:pt>
                <c:pt idx="4">
                  <c:v>1.42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615370272"/>
        <c:axId val="615370832"/>
        <c:axId val="0"/>
      </c:bar3DChart>
      <c:catAx>
        <c:axId val="6153702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تغییرات تراز آب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370832"/>
        <c:crosses val="autoZero"/>
        <c:auto val="1"/>
        <c:lblAlgn val="ctr"/>
        <c:lblOffset val="100"/>
        <c:noMultiLvlLbl val="0"/>
      </c:catAx>
      <c:valAx>
        <c:axId val="615370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 dirty="0" smtClean="0"/>
                  <a:t>ضریب </a:t>
                </a:r>
                <a:r>
                  <a:rPr lang="fa-IR" dirty="0"/>
                  <a:t>اطمینان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370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Sheet13!$C$6:$C$10</c:f>
              <c:numCache>
                <c:formatCode>General</c:formatCode>
                <c:ptCount val="5"/>
                <c:pt idx="0">
                  <c:v>-6</c:v>
                </c:pt>
                <c:pt idx="1">
                  <c:v>0</c:v>
                </c:pt>
                <c:pt idx="2">
                  <c:v>2</c:v>
                </c:pt>
                <c:pt idx="3">
                  <c:v>4</c:v>
                </c:pt>
                <c:pt idx="4">
                  <c:v>6</c:v>
                </c:pt>
              </c:numCache>
            </c:numRef>
          </c:xVal>
          <c:yVal>
            <c:numRef>
              <c:f>Sheet13!$D$6:$D$10</c:f>
              <c:numCache>
                <c:formatCode>0.00E+00</c:formatCode>
                <c:ptCount val="5"/>
                <c:pt idx="0">
                  <c:v>9.2999999999999992E-3</c:v>
                </c:pt>
                <c:pt idx="1">
                  <c:v>2.1999999999999999E-2</c:v>
                </c:pt>
                <c:pt idx="2">
                  <c:v>1.2E-2</c:v>
                </c:pt>
                <c:pt idx="3">
                  <c:v>0.16</c:v>
                </c:pt>
                <c:pt idx="4">
                  <c:v>0.21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5373072"/>
        <c:axId val="615373632"/>
      </c:scatterChart>
      <c:valAx>
        <c:axId val="615373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تغییرات تراز آب بر حسب متر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373632"/>
        <c:crosses val="autoZero"/>
        <c:crossBetween val="midCat"/>
      </c:valAx>
      <c:valAx>
        <c:axId val="615373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تغییرات جابه جایی بیشینه در جهت افقی (متر)</a:t>
                </a:r>
              </a:p>
              <a:p>
                <a:pPr>
                  <a:defRPr/>
                </a:pP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3730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28575" cap="rnd">
              <a:solidFill>
                <a:srgbClr val="FF0000">
                  <a:alpha val="50000"/>
                </a:srgbClr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xVal>
            <c:numRef>
              <c:f>Sheet1!$E$5:$E$15</c:f>
              <c:numCache>
                <c:formatCode>General</c:formatCode>
                <c:ptCount val="11"/>
                <c:pt idx="0">
                  <c:v>1556</c:v>
                </c:pt>
                <c:pt idx="1">
                  <c:v>811.7</c:v>
                </c:pt>
                <c:pt idx="2">
                  <c:v>701.1</c:v>
                </c:pt>
                <c:pt idx="3">
                  <c:v>579</c:v>
                </c:pt>
                <c:pt idx="4">
                  <c:v>462.4</c:v>
                </c:pt>
                <c:pt idx="5">
                  <c:v>375.4</c:v>
                </c:pt>
                <c:pt idx="6">
                  <c:v>323.39999999999998</c:v>
                </c:pt>
                <c:pt idx="7">
                  <c:v>159.6</c:v>
                </c:pt>
                <c:pt idx="8">
                  <c:v>72.7</c:v>
                </c:pt>
                <c:pt idx="9">
                  <c:v>20.88</c:v>
                </c:pt>
                <c:pt idx="10">
                  <c:v>0</c:v>
                </c:pt>
              </c:numCache>
            </c:numRef>
          </c:xVal>
          <c:yVal>
            <c:numRef>
              <c:f>Sheet1!$F$5:$F$15</c:f>
              <c:numCache>
                <c:formatCode>General</c:formatCode>
                <c:ptCount val="11"/>
                <c:pt idx="0">
                  <c:v>10</c:v>
                </c:pt>
                <c:pt idx="1">
                  <c:v>9</c:v>
                </c:pt>
                <c:pt idx="2">
                  <c:v>8</c:v>
                </c:pt>
                <c:pt idx="3">
                  <c:v>7</c:v>
                </c:pt>
                <c:pt idx="4">
                  <c:v>6</c:v>
                </c:pt>
                <c:pt idx="5">
                  <c:v>5</c:v>
                </c:pt>
                <c:pt idx="6">
                  <c:v>4</c:v>
                </c:pt>
                <c:pt idx="7">
                  <c:v>3</c:v>
                </c:pt>
                <c:pt idx="8">
                  <c:v>2</c:v>
                </c:pt>
                <c:pt idx="9">
                  <c:v>1</c:v>
                </c:pt>
                <c:pt idx="10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6203440"/>
        <c:axId val="616204000"/>
      </c:scatterChart>
      <c:valAx>
        <c:axId val="6162034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 dirty="0"/>
                  <a:t>نیروی افقی وارد بر شمع بر حسب </a:t>
                </a:r>
                <a:r>
                  <a:rPr lang="fa-IR" dirty="0" err="1"/>
                  <a:t>کیلونیوتن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30376905985870117"/>
              <c:y val="0.930301268278142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204000"/>
        <c:crosses val="autoZero"/>
        <c:crossBetween val="midCat"/>
      </c:valAx>
      <c:valAx>
        <c:axId val="616204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تغییرات طول شمع بر حسب متر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2034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806174265308637"/>
          <c:y val="3.2420861047162151E-2"/>
          <c:w val="0.85634844061634519"/>
          <c:h val="0.7776526523418491"/>
        </c:manualLayout>
      </c:layout>
      <c:bar3DChart>
        <c:barDir val="col"/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Sheet11!$D$7:$D$11</c:f>
              <c:strCache>
                <c:ptCount val="5"/>
                <c:pt idx="0">
                  <c:v>قبل از آب گیری</c:v>
                </c:pt>
                <c:pt idx="1">
                  <c:v>آبگیری در تراز 0</c:v>
                </c:pt>
                <c:pt idx="2">
                  <c:v>آبگیری تا تراز 2 متری</c:v>
                </c:pt>
                <c:pt idx="3">
                  <c:v>آبگیری تا تراز 4 متری</c:v>
                </c:pt>
                <c:pt idx="4">
                  <c:v>آبگیری تا تراز 6 متری</c:v>
                </c:pt>
              </c:strCache>
            </c:strRef>
          </c:cat>
          <c:val>
            <c:numRef>
              <c:f>Sheet11!$E$7:$E$11</c:f>
              <c:numCache>
                <c:formatCode>General</c:formatCode>
                <c:ptCount val="5"/>
                <c:pt idx="0">
                  <c:v>4</c:v>
                </c:pt>
                <c:pt idx="1">
                  <c:v>4</c:v>
                </c:pt>
                <c:pt idx="2">
                  <c:v>3.99</c:v>
                </c:pt>
                <c:pt idx="3">
                  <c:v>3.98</c:v>
                </c:pt>
                <c:pt idx="4">
                  <c:v>1.43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16206240"/>
        <c:axId val="616206800"/>
        <c:axId val="0"/>
      </c:bar3DChart>
      <c:catAx>
        <c:axId val="6162062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تغییرات تراز آب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41164041135798307"/>
              <c:y val="0.929549085514215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206800"/>
        <c:crosses val="autoZero"/>
        <c:auto val="1"/>
        <c:lblAlgn val="ctr"/>
        <c:lblOffset val="100"/>
        <c:noMultiLvlLbl val="0"/>
      </c:catAx>
      <c:valAx>
        <c:axId val="616206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 dirty="0" smtClean="0"/>
                  <a:t>ضریب </a:t>
                </a:r>
                <a:r>
                  <a:rPr lang="fa-IR" dirty="0"/>
                  <a:t>اطمینان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6639514888225182E-2"/>
              <c:y val="0.387283478693258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20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28575" cap="rnd">
              <a:solidFill>
                <a:schemeClr val="lt1">
                  <a:alpha val="50000"/>
                </a:schemeClr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xVal>
            <c:numRef>
              <c:f>Sheet12!$A$5:$A$9</c:f>
              <c:numCache>
                <c:formatCode>General</c:formatCode>
                <c:ptCount val="5"/>
                <c:pt idx="0">
                  <c:v>-6</c:v>
                </c:pt>
                <c:pt idx="1">
                  <c:v>0</c:v>
                </c:pt>
                <c:pt idx="2">
                  <c:v>2</c:v>
                </c:pt>
                <c:pt idx="3">
                  <c:v>4</c:v>
                </c:pt>
                <c:pt idx="4">
                  <c:v>6</c:v>
                </c:pt>
              </c:numCache>
            </c:numRef>
          </c:xVal>
          <c:yVal>
            <c:numRef>
              <c:f>Sheet12!$C$5:$C$9</c:f>
              <c:numCache>
                <c:formatCode>0.00E+00</c:formatCode>
                <c:ptCount val="5"/>
                <c:pt idx="0">
                  <c:v>6.0400000000000002E-2</c:v>
                </c:pt>
                <c:pt idx="1">
                  <c:v>6.0699999999999997E-2</c:v>
                </c:pt>
                <c:pt idx="2">
                  <c:v>9.1000000000000004E-3</c:v>
                </c:pt>
                <c:pt idx="3">
                  <c:v>4.5499999999999999E-2</c:v>
                </c:pt>
                <c:pt idx="4">
                  <c:v>0.33100000000000002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6209040"/>
        <c:axId val="616209600"/>
      </c:scatterChart>
      <c:valAx>
        <c:axId val="6162090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تغییرات تراز آب ( متر)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209600"/>
        <c:crosses val="autoZero"/>
        <c:crossBetween val="midCat"/>
      </c:valAx>
      <c:valAx>
        <c:axId val="616209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تغییرات جابه جایی بیشینه (متر)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2090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22225" cap="rnd">
              <a:solidFill>
                <a:srgbClr val="FF0000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'[New Microsoft Excel Worksheet.xlsx]Sheet1'!$S$7:$S$17</c:f>
              <c:numCache>
                <c:formatCode>General</c:formatCode>
                <c:ptCount val="11"/>
                <c:pt idx="0">
                  <c:v>1921.66</c:v>
                </c:pt>
                <c:pt idx="1">
                  <c:v>1002.4495000000002</c:v>
                </c:pt>
                <c:pt idx="2">
                  <c:v>865.85850000000005</c:v>
                </c:pt>
                <c:pt idx="3">
                  <c:v>715.06500000000005</c:v>
                </c:pt>
                <c:pt idx="4">
                  <c:v>571.06399999999996</c:v>
                </c:pt>
                <c:pt idx="5">
                  <c:v>463.61900000000003</c:v>
                </c:pt>
                <c:pt idx="6">
                  <c:v>399.399</c:v>
                </c:pt>
                <c:pt idx="7">
                  <c:v>197.10599999999999</c:v>
                </c:pt>
                <c:pt idx="8">
                  <c:v>89.784500000000008</c:v>
                </c:pt>
                <c:pt idx="9">
                  <c:v>25.786799999999999</c:v>
                </c:pt>
                <c:pt idx="10">
                  <c:v>0</c:v>
                </c:pt>
              </c:numCache>
            </c:numRef>
          </c:xVal>
          <c:yVal>
            <c:numRef>
              <c:f>'[New Microsoft Excel Worksheet.xlsx]Sheet1'!$T$7:$T$17</c:f>
              <c:numCache>
                <c:formatCode>General</c:formatCode>
                <c:ptCount val="11"/>
                <c:pt idx="0">
                  <c:v>10</c:v>
                </c:pt>
                <c:pt idx="1">
                  <c:v>9</c:v>
                </c:pt>
                <c:pt idx="2">
                  <c:v>8</c:v>
                </c:pt>
                <c:pt idx="3">
                  <c:v>7</c:v>
                </c:pt>
                <c:pt idx="4">
                  <c:v>6</c:v>
                </c:pt>
                <c:pt idx="5">
                  <c:v>5</c:v>
                </c:pt>
                <c:pt idx="6">
                  <c:v>4</c:v>
                </c:pt>
                <c:pt idx="7">
                  <c:v>3</c:v>
                </c:pt>
                <c:pt idx="8">
                  <c:v>2</c:v>
                </c:pt>
                <c:pt idx="9">
                  <c:v>1</c:v>
                </c:pt>
                <c:pt idx="10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6211840"/>
        <c:axId val="616212400"/>
      </c:scatterChart>
      <c:valAx>
        <c:axId val="6162118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نیروی افقی وارد بر شمع بر حسب کیلونیوتن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212400"/>
        <c:crosses val="autoZero"/>
        <c:crossBetween val="midCat"/>
      </c:valAx>
      <c:valAx>
        <c:axId val="616212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تغییرات طول شمع بر حسب متر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2118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Sheet13!$C$4:$C$8</c:f>
              <c:strCache>
                <c:ptCount val="5"/>
                <c:pt idx="0">
                  <c:v>در حالت خشک</c:v>
                </c:pt>
                <c:pt idx="1">
                  <c:v>تراز آب در 0</c:v>
                </c:pt>
                <c:pt idx="2">
                  <c:v>تراز آب در 2 متری</c:v>
                </c:pt>
                <c:pt idx="3">
                  <c:v>تراز آب در 4 متری</c:v>
                </c:pt>
                <c:pt idx="4">
                  <c:v>تراز آب در 6 متری</c:v>
                </c:pt>
              </c:strCache>
            </c:strRef>
          </c:cat>
          <c:val>
            <c:numRef>
              <c:f>Sheet13!$D$4:$D$8</c:f>
              <c:numCache>
                <c:formatCode>General</c:formatCode>
                <c:ptCount val="5"/>
                <c:pt idx="0">
                  <c:v>3.4</c:v>
                </c:pt>
                <c:pt idx="1">
                  <c:v>3.4</c:v>
                </c:pt>
                <c:pt idx="2">
                  <c:v>3.38</c:v>
                </c:pt>
                <c:pt idx="3">
                  <c:v>3.38</c:v>
                </c:pt>
                <c:pt idx="4">
                  <c:v>1.38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16214640"/>
        <c:axId val="616215200"/>
        <c:axId val="0"/>
      </c:bar3DChart>
      <c:catAx>
        <c:axId val="6162146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تغییرات تراز آب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215200"/>
        <c:crosses val="autoZero"/>
        <c:auto val="1"/>
        <c:lblAlgn val="ctr"/>
        <c:lblOffset val="100"/>
        <c:noMultiLvlLbl val="0"/>
      </c:catAx>
      <c:valAx>
        <c:axId val="616215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 dirty="0" smtClean="0"/>
                  <a:t>ضریب </a:t>
                </a:r>
                <a:r>
                  <a:rPr lang="fa-IR" dirty="0"/>
                  <a:t>اطمینان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214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Sheet14!$B$4:$B$8</c:f>
              <c:numCache>
                <c:formatCode>General</c:formatCode>
                <c:ptCount val="5"/>
                <c:pt idx="0">
                  <c:v>-6</c:v>
                </c:pt>
                <c:pt idx="1">
                  <c:v>0</c:v>
                </c:pt>
                <c:pt idx="2">
                  <c:v>2</c:v>
                </c:pt>
                <c:pt idx="3">
                  <c:v>4</c:v>
                </c:pt>
                <c:pt idx="4">
                  <c:v>6</c:v>
                </c:pt>
              </c:numCache>
            </c:numRef>
          </c:xVal>
          <c:yVal>
            <c:numRef>
              <c:f>Sheet14!$C$4:$C$8</c:f>
              <c:numCache>
                <c:formatCode>0.00E+00</c:formatCode>
                <c:ptCount val="5"/>
                <c:pt idx="0">
                  <c:v>1.03E-2</c:v>
                </c:pt>
                <c:pt idx="1">
                  <c:v>9.0299999999999998E-3</c:v>
                </c:pt>
                <c:pt idx="2">
                  <c:v>9.8000000000000004E-2</c:v>
                </c:pt>
                <c:pt idx="3">
                  <c:v>0.12</c:v>
                </c:pt>
                <c:pt idx="4">
                  <c:v>0.19400000000000001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6217440"/>
        <c:axId val="616529472"/>
      </c:scatterChart>
      <c:valAx>
        <c:axId val="6162174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تغییرات تراز آب (متر)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529472"/>
        <c:crosses val="autoZero"/>
        <c:crossBetween val="midCat"/>
      </c:valAx>
      <c:valAx>
        <c:axId val="616529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تغییرات جابه جایی بیشینه (متر)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2174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28575" cap="rnd">
              <a:solidFill>
                <a:srgbClr val="FF0000">
                  <a:alpha val="50000"/>
                </a:srgbClr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xVal>
            <c:numRef>
              <c:f>Sheet1!$F$3:$F$13</c:f>
              <c:numCache>
                <c:formatCode>General</c:formatCode>
                <c:ptCount val="11"/>
                <c:pt idx="0">
                  <c:v>2414</c:v>
                </c:pt>
                <c:pt idx="1">
                  <c:v>1354</c:v>
                </c:pt>
                <c:pt idx="2">
                  <c:v>1220</c:v>
                </c:pt>
                <c:pt idx="3">
                  <c:v>1099</c:v>
                </c:pt>
                <c:pt idx="4">
                  <c:v>996.8</c:v>
                </c:pt>
                <c:pt idx="5">
                  <c:v>909.5</c:v>
                </c:pt>
                <c:pt idx="6">
                  <c:v>832.2</c:v>
                </c:pt>
                <c:pt idx="7">
                  <c:v>410.7</c:v>
                </c:pt>
                <c:pt idx="8">
                  <c:v>187.1</c:v>
                </c:pt>
                <c:pt idx="9">
                  <c:v>53.73</c:v>
                </c:pt>
                <c:pt idx="10">
                  <c:v>0</c:v>
                </c:pt>
              </c:numCache>
            </c:numRef>
          </c:xVal>
          <c:yVal>
            <c:numRef>
              <c:f>Sheet1!$G$3:$G$13</c:f>
              <c:numCache>
                <c:formatCode>General</c:formatCode>
                <c:ptCount val="11"/>
                <c:pt idx="0">
                  <c:v>10</c:v>
                </c:pt>
                <c:pt idx="1">
                  <c:v>9</c:v>
                </c:pt>
                <c:pt idx="2">
                  <c:v>8</c:v>
                </c:pt>
                <c:pt idx="3">
                  <c:v>7</c:v>
                </c:pt>
                <c:pt idx="4">
                  <c:v>6</c:v>
                </c:pt>
                <c:pt idx="5">
                  <c:v>5</c:v>
                </c:pt>
                <c:pt idx="6">
                  <c:v>4</c:v>
                </c:pt>
                <c:pt idx="7">
                  <c:v>3</c:v>
                </c:pt>
                <c:pt idx="8">
                  <c:v>2</c:v>
                </c:pt>
                <c:pt idx="9">
                  <c:v>1</c:v>
                </c:pt>
                <c:pt idx="10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6531712"/>
        <c:axId val="616532272"/>
      </c:scatterChart>
      <c:valAx>
        <c:axId val="6165317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نیروی وارده بر شمع بر حسب کیلونیوتن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532272"/>
        <c:crosses val="autoZero"/>
        <c:crossBetween val="midCat"/>
      </c:valAx>
      <c:valAx>
        <c:axId val="616532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طول شمع (متر)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5317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4613706794002125E-2"/>
          <c:y val="1.7775144611777895E-2"/>
          <c:w val="0.91538628093052188"/>
          <c:h val="0.81839269342850607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[nemoodara.xlsx]Sheet2!$H$4:$H$7</c:f>
              <c:numCache>
                <c:formatCode>General</c:formatCode>
                <c:ptCount val="4"/>
                <c:pt idx="0">
                  <c:v>8.9552238805970088</c:v>
                </c:pt>
                <c:pt idx="1">
                  <c:v>21.194029850746254</c:v>
                </c:pt>
                <c:pt idx="2">
                  <c:v>32.835820895522389</c:v>
                </c:pt>
                <c:pt idx="3">
                  <c:v>19.1044776119403</c:v>
                </c:pt>
              </c:numCache>
            </c:numRef>
          </c:val>
        </c:ser>
        <c:ser>
          <c:idx val="1"/>
          <c:order val="1"/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[nemoodara.xlsx]Sheet2!$H$12:$H$15</c:f>
              <c:numCache>
                <c:formatCode>General</c:formatCode>
                <c:ptCount val="4"/>
                <c:pt idx="0">
                  <c:v>8.9552238805970088</c:v>
                </c:pt>
                <c:pt idx="1">
                  <c:v>11.232876712328759</c:v>
                </c:pt>
                <c:pt idx="2">
                  <c:v>9.6059113300492758</c:v>
                </c:pt>
                <c:pt idx="3">
                  <c:v>-10.337078651685392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14602912"/>
        <c:axId val="614603472"/>
        <c:axId val="0"/>
      </c:bar3DChart>
      <c:catAx>
        <c:axId val="6146029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 sz="1100">
                    <a:cs typeface="B Nazanin" panose="00000400000000000000" pitchFamily="2" charset="-78"/>
                  </a:rPr>
                  <a:t>مراحل برم برداری</a:t>
                </a:r>
                <a:endParaRPr lang="en-US" sz="1100">
                  <a:cs typeface="B Nazanin" panose="00000400000000000000" pitchFamily="2" charset="-78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4603472"/>
        <c:crosses val="autoZero"/>
        <c:auto val="1"/>
        <c:lblAlgn val="ctr"/>
        <c:lblOffset val="100"/>
        <c:noMultiLvlLbl val="0"/>
      </c:catAx>
      <c:valAx>
        <c:axId val="614603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 sz="1100" dirty="0">
                    <a:cs typeface="B Nazanin" panose="00000400000000000000" pitchFamily="2" charset="-78"/>
                  </a:rPr>
                  <a:t>تغییرات در </a:t>
                </a:r>
                <a:r>
                  <a:rPr lang="fa-IR" sz="1100" dirty="0" err="1" smtClean="0">
                    <a:cs typeface="B Nazanin" panose="00000400000000000000" pitchFamily="2" charset="-78"/>
                  </a:rPr>
                  <a:t>صدی</a:t>
                </a:r>
                <a:r>
                  <a:rPr lang="fa-IR" sz="1100" dirty="0" smtClean="0">
                    <a:cs typeface="B Nazanin" panose="00000400000000000000" pitchFamily="2" charset="-78"/>
                  </a:rPr>
                  <a:t> </a:t>
                </a:r>
                <a:r>
                  <a:rPr lang="fa-IR" sz="1100" dirty="0">
                    <a:cs typeface="B Nazanin" panose="00000400000000000000" pitchFamily="2" charset="-78"/>
                  </a:rPr>
                  <a:t>ضریب اطمینان</a:t>
                </a:r>
                <a:endParaRPr lang="en-US" sz="1100" dirty="0">
                  <a:cs typeface="B Nazanin" panose="00000400000000000000" pitchFamily="2" charset="-78"/>
                </a:endParaRPr>
              </a:p>
            </c:rich>
          </c:tx>
          <c:layout>
            <c:manualLayout>
              <c:xMode val="edge"/>
              <c:yMode val="edge"/>
              <c:x val="1.1895138087152892E-2"/>
              <c:y val="0.265003397072787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46029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Sheet20!$C$9:$C$13</c:f>
              <c:strCache>
                <c:ptCount val="5"/>
                <c:pt idx="0">
                  <c:v>در حالت خشک</c:v>
                </c:pt>
                <c:pt idx="1">
                  <c:v>تراز آب در 0</c:v>
                </c:pt>
                <c:pt idx="2">
                  <c:v>تراز آب در 2 متری</c:v>
                </c:pt>
                <c:pt idx="3">
                  <c:v>تراز آب در 4 متری</c:v>
                </c:pt>
                <c:pt idx="4">
                  <c:v>تراز آب در 6 متری</c:v>
                </c:pt>
              </c:strCache>
            </c:strRef>
          </c:cat>
          <c:val>
            <c:numRef>
              <c:f>Sheet20!$D$9:$D$13</c:f>
              <c:numCache>
                <c:formatCode>General</c:formatCode>
                <c:ptCount val="5"/>
                <c:pt idx="0">
                  <c:v>3.99</c:v>
                </c:pt>
                <c:pt idx="1">
                  <c:v>3.99</c:v>
                </c:pt>
                <c:pt idx="2">
                  <c:v>3.99</c:v>
                </c:pt>
                <c:pt idx="3">
                  <c:v>3.87</c:v>
                </c:pt>
                <c:pt idx="4">
                  <c:v>1.1100000000000001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16534512"/>
        <c:axId val="616535072"/>
        <c:axId val="0"/>
      </c:bar3DChart>
      <c:catAx>
        <c:axId val="6165345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تغییرات تراز آب 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45703726748052953"/>
              <c:y val="0.889775648199013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535072"/>
        <c:crosses val="autoZero"/>
        <c:auto val="1"/>
        <c:lblAlgn val="ctr"/>
        <c:lblOffset val="100"/>
        <c:noMultiLvlLbl val="0"/>
      </c:catAx>
      <c:valAx>
        <c:axId val="616535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 dirty="0" smtClean="0"/>
                  <a:t>ضریب </a:t>
                </a:r>
                <a:r>
                  <a:rPr lang="fa-IR" dirty="0"/>
                  <a:t>اطمینان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534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Sheet16!$D$8:$D$12</c:f>
              <c:numCache>
                <c:formatCode>General</c:formatCode>
                <c:ptCount val="5"/>
                <c:pt idx="0">
                  <c:v>-6</c:v>
                </c:pt>
                <c:pt idx="1">
                  <c:v>0</c:v>
                </c:pt>
                <c:pt idx="2">
                  <c:v>2</c:v>
                </c:pt>
                <c:pt idx="3">
                  <c:v>4</c:v>
                </c:pt>
                <c:pt idx="4">
                  <c:v>6</c:v>
                </c:pt>
              </c:numCache>
            </c:numRef>
          </c:xVal>
          <c:yVal>
            <c:numRef>
              <c:f>Sheet16!$E$8:$E$12</c:f>
              <c:numCache>
                <c:formatCode>0.00E+00</c:formatCode>
                <c:ptCount val="5"/>
                <c:pt idx="0">
                  <c:v>6.08E-2</c:v>
                </c:pt>
                <c:pt idx="1">
                  <c:v>5.8999999999999997E-2</c:v>
                </c:pt>
                <c:pt idx="2">
                  <c:v>9.2999999999999992E-3</c:v>
                </c:pt>
                <c:pt idx="3">
                  <c:v>0.11600000000000001</c:v>
                </c:pt>
                <c:pt idx="4">
                  <c:v>0.18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7255088"/>
        <c:axId val="617255648"/>
      </c:scatterChart>
      <c:valAx>
        <c:axId val="6172550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تغییرات تراز آب (متر)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255648"/>
        <c:crosses val="autoZero"/>
        <c:crossBetween val="midCat"/>
      </c:valAx>
      <c:valAx>
        <c:axId val="617255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تغییرات جابه جایی بیشینه(متر)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2550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28575" cap="rnd">
              <a:solidFill>
                <a:srgbClr val="FF0000">
                  <a:alpha val="50000"/>
                </a:srgbClr>
              </a:solidFill>
              <a:round/>
            </a:ln>
            <a:effectLst>
              <a:outerShdw dist="25400" dir="2700000" sx="164000" sy="164000" algn="tl" rotWithShape="0">
                <a:schemeClr val="accent1"/>
              </a:outerShdw>
            </a:effectLst>
          </c:spPr>
          <c:marker>
            <c:symbol val="none"/>
          </c:marker>
          <c:xVal>
            <c:numRef>
              <c:f>Sheet1!$V$7:$V$17</c:f>
              <c:numCache>
                <c:formatCode>General</c:formatCode>
                <c:ptCount val="11"/>
                <c:pt idx="0">
                  <c:v>2630</c:v>
                </c:pt>
                <c:pt idx="1">
                  <c:v>1431</c:v>
                </c:pt>
                <c:pt idx="2">
                  <c:v>1271</c:v>
                </c:pt>
                <c:pt idx="3">
                  <c:v>1116</c:v>
                </c:pt>
                <c:pt idx="4">
                  <c:v>983.7</c:v>
                </c:pt>
                <c:pt idx="5">
                  <c:v>876.3</c:v>
                </c:pt>
                <c:pt idx="6">
                  <c:v>788.2</c:v>
                </c:pt>
                <c:pt idx="7">
                  <c:v>388.9</c:v>
                </c:pt>
                <c:pt idx="8">
                  <c:v>177.2</c:v>
                </c:pt>
                <c:pt idx="9">
                  <c:v>50.89</c:v>
                </c:pt>
                <c:pt idx="10">
                  <c:v>0</c:v>
                </c:pt>
              </c:numCache>
            </c:numRef>
          </c:xVal>
          <c:yVal>
            <c:numRef>
              <c:f>Sheet1!$W$7:$W$17</c:f>
              <c:numCache>
                <c:formatCode>General</c:formatCode>
                <c:ptCount val="11"/>
                <c:pt idx="0">
                  <c:v>10</c:v>
                </c:pt>
                <c:pt idx="1">
                  <c:v>9</c:v>
                </c:pt>
                <c:pt idx="2">
                  <c:v>8</c:v>
                </c:pt>
                <c:pt idx="3">
                  <c:v>7</c:v>
                </c:pt>
                <c:pt idx="4">
                  <c:v>6</c:v>
                </c:pt>
                <c:pt idx="5">
                  <c:v>5</c:v>
                </c:pt>
                <c:pt idx="6">
                  <c:v>4</c:v>
                </c:pt>
                <c:pt idx="7">
                  <c:v>3</c:v>
                </c:pt>
                <c:pt idx="8">
                  <c:v>2</c:v>
                </c:pt>
                <c:pt idx="9">
                  <c:v>1</c:v>
                </c:pt>
                <c:pt idx="10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7257888"/>
        <c:axId val="617258448"/>
      </c:scatterChart>
      <c:valAx>
        <c:axId val="6172578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نیروی افقی وارد بر شمع (کیلو نیوتن)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36013757655293088"/>
              <c:y val="0.883310002916302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258448"/>
        <c:crosses val="autoZero"/>
        <c:crossBetween val="midCat"/>
      </c:valAx>
      <c:valAx>
        <c:axId val="617258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طول شمع (متر)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2.7777777777777776E-2"/>
              <c:y val="0.31533938466025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2578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Sheet15!$C$9:$C$13</c:f>
              <c:strCache>
                <c:ptCount val="5"/>
                <c:pt idx="0">
                  <c:v>در حالت خشک</c:v>
                </c:pt>
                <c:pt idx="1">
                  <c:v>تراز آب در 0</c:v>
                </c:pt>
                <c:pt idx="2">
                  <c:v>تراز آب در 2 متری</c:v>
                </c:pt>
                <c:pt idx="3">
                  <c:v>تراز آب در 4 متری</c:v>
                </c:pt>
                <c:pt idx="4">
                  <c:v>تراز آب در 6 متری</c:v>
                </c:pt>
              </c:strCache>
            </c:strRef>
          </c:cat>
          <c:val>
            <c:numRef>
              <c:f>Sheet15!$D$9:$D$13</c:f>
              <c:numCache>
                <c:formatCode>General</c:formatCode>
                <c:ptCount val="5"/>
                <c:pt idx="0">
                  <c:v>3.1</c:v>
                </c:pt>
                <c:pt idx="1">
                  <c:v>3.4</c:v>
                </c:pt>
                <c:pt idx="2">
                  <c:v>3.38</c:v>
                </c:pt>
                <c:pt idx="3">
                  <c:v>3.09</c:v>
                </c:pt>
                <c:pt idx="4">
                  <c:v>1.08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17260688"/>
        <c:axId val="617261248"/>
        <c:axId val="0"/>
      </c:bar3DChart>
      <c:catAx>
        <c:axId val="6172606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تغییرات تراز آب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261248"/>
        <c:crosses val="autoZero"/>
        <c:auto val="1"/>
        <c:lblAlgn val="ctr"/>
        <c:lblOffset val="100"/>
        <c:noMultiLvlLbl val="0"/>
      </c:catAx>
      <c:valAx>
        <c:axId val="617261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 dirty="0" smtClean="0"/>
                  <a:t>ضریب </a:t>
                </a:r>
                <a:r>
                  <a:rPr lang="fa-IR" dirty="0"/>
                  <a:t>اطمینان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26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28575" cap="rnd">
              <a:solidFill>
                <a:schemeClr val="tx2">
                  <a:lumMod val="40000"/>
                  <a:lumOff val="60000"/>
                  <a:alpha val="50000"/>
                </a:schemeClr>
              </a:solidFill>
              <a:round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c:spPr>
          <c:marker>
            <c:symbol val="none"/>
          </c:marker>
          <c:xVal>
            <c:numRef>
              <c:f>Sheet17!$D$6:$D$10</c:f>
              <c:numCache>
                <c:formatCode>General</c:formatCode>
                <c:ptCount val="5"/>
                <c:pt idx="0">
                  <c:v>-6</c:v>
                </c:pt>
                <c:pt idx="1">
                  <c:v>0</c:v>
                </c:pt>
                <c:pt idx="2">
                  <c:v>2</c:v>
                </c:pt>
                <c:pt idx="3">
                  <c:v>4</c:v>
                </c:pt>
                <c:pt idx="4">
                  <c:v>6</c:v>
                </c:pt>
              </c:numCache>
            </c:numRef>
          </c:xVal>
          <c:yVal>
            <c:numRef>
              <c:f>Sheet17!$E$6:$E$10</c:f>
              <c:numCache>
                <c:formatCode>0.00E+00</c:formatCode>
                <c:ptCount val="5"/>
                <c:pt idx="0">
                  <c:v>1.09E-2</c:v>
                </c:pt>
                <c:pt idx="1">
                  <c:v>1.03E-2</c:v>
                </c:pt>
                <c:pt idx="2">
                  <c:v>9.0799999999999995E-3</c:v>
                </c:pt>
                <c:pt idx="3">
                  <c:v>2.93E-2</c:v>
                </c:pt>
                <c:pt idx="4">
                  <c:v>0.34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7263488"/>
        <c:axId val="617264048"/>
      </c:scatterChart>
      <c:valAx>
        <c:axId val="6172634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تراز های آب در واحد متر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46771377262052771"/>
              <c:y val="0.932914011162238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264048"/>
        <c:crosses val="autoZero"/>
        <c:crossBetween val="midCat"/>
      </c:valAx>
      <c:valAx>
        <c:axId val="617264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تغییرات جابه جایی بیشینه در جهت افقی (متر)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2634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>
        <a:tint val="88500"/>
      </a:schemeClr>
    </a:solidFill>
    <a:ln w="9525" cap="flat" cmpd="sng" algn="ctr">
      <a:solidFill>
        <a:schemeClr val="dk1">
          <a:tint val="885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Sheet18!$C$5:$C$9</c:f>
              <c:strCache>
                <c:ptCount val="5"/>
                <c:pt idx="0">
                  <c:v>در حالت خشک</c:v>
                </c:pt>
                <c:pt idx="1">
                  <c:v>تراز آب در 0</c:v>
                </c:pt>
                <c:pt idx="2">
                  <c:v>تراز آب در 2 متری</c:v>
                </c:pt>
                <c:pt idx="3">
                  <c:v>تراز آب در 4 متری</c:v>
                </c:pt>
                <c:pt idx="4">
                  <c:v>تراز آب در 6 متری</c:v>
                </c:pt>
              </c:strCache>
            </c:strRef>
          </c:cat>
          <c:val>
            <c:numRef>
              <c:f>Sheet18!$D$5:$D$9</c:f>
              <c:numCache>
                <c:formatCode>General</c:formatCode>
                <c:ptCount val="5"/>
                <c:pt idx="0">
                  <c:v>3.99</c:v>
                </c:pt>
                <c:pt idx="1">
                  <c:v>3.99</c:v>
                </c:pt>
                <c:pt idx="2">
                  <c:v>3.99</c:v>
                </c:pt>
                <c:pt idx="3">
                  <c:v>3.99</c:v>
                </c:pt>
                <c:pt idx="4">
                  <c:v>1.63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17266288"/>
        <c:axId val="617266848"/>
        <c:axId val="0"/>
      </c:bar3DChart>
      <c:catAx>
        <c:axId val="6172662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تغییرات سطح آب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48469838145231847"/>
              <c:y val="0.877014800233304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266848"/>
        <c:crosses val="autoZero"/>
        <c:auto val="1"/>
        <c:lblAlgn val="ctr"/>
        <c:lblOffset val="100"/>
        <c:noMultiLvlLbl val="0"/>
      </c:catAx>
      <c:valAx>
        <c:axId val="617266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 dirty="0" smtClean="0"/>
                  <a:t>ضریب </a:t>
                </a:r>
                <a:r>
                  <a:rPr lang="fa-IR" dirty="0"/>
                  <a:t>اطمینان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266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28575" cap="rnd">
              <a:solidFill>
                <a:schemeClr val="tx2">
                  <a:lumMod val="20000"/>
                  <a:lumOff val="80000"/>
                  <a:alpha val="50000"/>
                </a:schemeClr>
              </a:solidFill>
              <a:round/>
            </a:ln>
            <a:effectLst>
              <a:outerShdw dist="25400" dir="2700000" algn="tl" rotWithShape="0">
                <a:schemeClr val="tx2">
                  <a:lumMod val="40000"/>
                  <a:lumOff val="60000"/>
                </a:schemeClr>
              </a:outerShdw>
            </a:effectLst>
          </c:spPr>
          <c:marker>
            <c:symbol val="none"/>
          </c:marker>
          <c:xVal>
            <c:numRef>
              <c:f>Sheet21!$G$17:$G$21</c:f>
              <c:numCache>
                <c:formatCode>General</c:formatCode>
                <c:ptCount val="5"/>
                <c:pt idx="0">
                  <c:v>-6</c:v>
                </c:pt>
                <c:pt idx="1">
                  <c:v>0</c:v>
                </c:pt>
                <c:pt idx="2">
                  <c:v>2</c:v>
                </c:pt>
                <c:pt idx="3">
                  <c:v>4</c:v>
                </c:pt>
                <c:pt idx="4">
                  <c:v>6</c:v>
                </c:pt>
              </c:numCache>
            </c:numRef>
          </c:xVal>
          <c:yVal>
            <c:numRef>
              <c:f>Sheet21!$H$17:$H$21</c:f>
              <c:numCache>
                <c:formatCode>0.00E+00</c:formatCode>
                <c:ptCount val="5"/>
                <c:pt idx="0">
                  <c:v>4.4999999999999998E-2</c:v>
                </c:pt>
                <c:pt idx="1">
                  <c:v>0.06</c:v>
                </c:pt>
                <c:pt idx="2">
                  <c:v>9.3299999999999998E-3</c:v>
                </c:pt>
                <c:pt idx="3">
                  <c:v>6.3600000000000004E-2</c:v>
                </c:pt>
                <c:pt idx="4">
                  <c:v>0.81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7269088"/>
        <c:axId val="617269648"/>
      </c:scatterChart>
      <c:valAx>
        <c:axId val="6172690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تغییرات تراز آب (متر)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38028477690288714"/>
              <c:y val="0.929606299212598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269648"/>
        <c:crosses val="autoZero"/>
        <c:crossBetween val="midCat"/>
      </c:valAx>
      <c:valAx>
        <c:axId val="617269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بیشینه تغییرات جابه جایی افقی(متر)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2690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>
        <a:tint val="88500"/>
      </a:schemeClr>
    </a:solidFill>
    <a:ln w="9525" cap="flat" cmpd="sng" algn="ctr">
      <a:solidFill>
        <a:schemeClr val="dk1">
          <a:tint val="885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[nemoodara.xlsx]Sheet21!$G$9:$G$13</c:f>
              <c:strCache>
                <c:ptCount val="5"/>
                <c:pt idx="0">
                  <c:v>در حالت خشک</c:v>
                </c:pt>
                <c:pt idx="1">
                  <c:v>تراز آب در 0</c:v>
                </c:pt>
                <c:pt idx="2">
                  <c:v>تراز آب در 2 متری</c:v>
                </c:pt>
                <c:pt idx="3">
                  <c:v>تراز آب در 4 متری</c:v>
                </c:pt>
                <c:pt idx="4">
                  <c:v>تراز آب در 6 متری</c:v>
                </c:pt>
              </c:strCache>
            </c:strRef>
          </c:cat>
          <c:val>
            <c:numRef>
              <c:f>[nemoodara.xlsx]Sheet21!$H$9:$H$13</c:f>
              <c:numCache>
                <c:formatCode>General</c:formatCode>
                <c:ptCount val="5"/>
                <c:pt idx="0">
                  <c:v>3.66</c:v>
                </c:pt>
                <c:pt idx="1">
                  <c:v>3.4</c:v>
                </c:pt>
                <c:pt idx="2">
                  <c:v>3.38</c:v>
                </c:pt>
                <c:pt idx="3">
                  <c:v>3.4</c:v>
                </c:pt>
                <c:pt idx="4">
                  <c:v>1.5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17489632"/>
        <c:axId val="617490192"/>
        <c:axId val="0"/>
      </c:bar3DChart>
      <c:catAx>
        <c:axId val="6174896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تغییرات سطح آب( متر)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490192"/>
        <c:crosses val="autoZero"/>
        <c:auto val="1"/>
        <c:lblAlgn val="ctr"/>
        <c:lblOffset val="100"/>
        <c:noMultiLvlLbl val="0"/>
      </c:catAx>
      <c:valAx>
        <c:axId val="617490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تغییرات ضریب اطمینان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489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بدون سازه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تحلیل استاتیکی</c:v>
                </c:pt>
                <c:pt idx="1">
                  <c:v>تحلیل شبه استاتیکی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0.51</c:v>
                </c:pt>
                <c:pt idx="1">
                  <c:v>0.47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شمع 2 متری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تحلیل استاتیکی</c:v>
                </c:pt>
                <c:pt idx="1">
                  <c:v>تحلیل شبه استاتیکی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1.48</c:v>
                </c:pt>
                <c:pt idx="1">
                  <c:v>1.42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شمع 3 متری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تحلیل استاتیکی</c:v>
                </c:pt>
                <c:pt idx="1">
                  <c:v>تحلیل شبه استاتیکی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1.43</c:v>
                </c:pt>
                <c:pt idx="1">
                  <c:v>1.38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شمع 4 متری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تحلیل استاتیکی</c:v>
                </c:pt>
                <c:pt idx="1">
                  <c:v>تحلیل شبه استاتیکی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1.1100000000000001</c:v>
                </c:pt>
                <c:pt idx="1">
                  <c:v>1.08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شات کریت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تحلیل استاتیکی</c:v>
                </c:pt>
                <c:pt idx="1">
                  <c:v>تحلیل شبه استاتیکی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1.63</c:v>
                </c:pt>
                <c:pt idx="1">
                  <c:v>1.5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65127008"/>
        <c:axId val="665127568"/>
      </c:barChart>
      <c:catAx>
        <c:axId val="665127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5127568"/>
        <c:crosses val="autoZero"/>
        <c:auto val="1"/>
        <c:lblAlgn val="ctr"/>
        <c:lblOffset val="100"/>
        <c:noMultiLvlLbl val="0"/>
      </c:catAx>
      <c:valAx>
        <c:axId val="665127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5127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Sheet5!$D$8:$D$11</c:f>
              <c:strCache>
                <c:ptCount val="4"/>
                <c:pt idx="0">
                  <c:v>آبگیری در تراز 0</c:v>
                </c:pt>
                <c:pt idx="1">
                  <c:v>آبگیری تا تراز 2 متری</c:v>
                </c:pt>
                <c:pt idx="2">
                  <c:v>آبگیری تا تراز 4 متری</c:v>
                </c:pt>
                <c:pt idx="3">
                  <c:v>آبگیری تا تراز 6 متری</c:v>
                </c:pt>
              </c:strCache>
            </c:strRef>
          </c:cat>
          <c:val>
            <c:numRef>
              <c:f>Sheet5!$E$8:$E$11</c:f>
              <c:numCache>
                <c:formatCode>General</c:formatCode>
                <c:ptCount val="4"/>
                <c:pt idx="0">
                  <c:v>3.99</c:v>
                </c:pt>
                <c:pt idx="1">
                  <c:v>3.99</c:v>
                </c:pt>
                <c:pt idx="2">
                  <c:v>2.04</c:v>
                </c:pt>
                <c:pt idx="3">
                  <c:v>0.51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614605712"/>
        <c:axId val="614606272"/>
        <c:axId val="0"/>
      </c:bar3DChart>
      <c:catAx>
        <c:axId val="614605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4606272"/>
        <c:crosses val="autoZero"/>
        <c:auto val="1"/>
        <c:lblAlgn val="ctr"/>
        <c:lblOffset val="100"/>
        <c:noMultiLvlLbl val="0"/>
      </c:catAx>
      <c:valAx>
        <c:axId val="614606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تغییرات ضریب اطمینان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4605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Sheet6!$C$6:$C$9</c:f>
              <c:strCache>
                <c:ptCount val="4"/>
                <c:pt idx="0">
                  <c:v>آبگیری در تراز 0</c:v>
                </c:pt>
                <c:pt idx="1">
                  <c:v>آبگیری تا تراز 2 متری</c:v>
                </c:pt>
                <c:pt idx="2">
                  <c:v>آبگیری تا تراز 4 متری</c:v>
                </c:pt>
                <c:pt idx="3">
                  <c:v>آبگیری تا تراز 6 متری</c:v>
                </c:pt>
              </c:strCache>
            </c:strRef>
          </c:cat>
          <c:val>
            <c:numRef>
              <c:f>Sheet6!$D$6:$D$9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 formatCode="0%">
                  <c:v>-0.48</c:v>
                </c:pt>
                <c:pt idx="3" formatCode="0%">
                  <c:v>-0.87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14608512"/>
        <c:axId val="614609072"/>
        <c:axId val="0"/>
      </c:bar3DChart>
      <c:catAx>
        <c:axId val="6146085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مراحل آب گیری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42644612131816856"/>
              <c:y val="0.916928338503141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4609072"/>
        <c:crosses val="autoZero"/>
        <c:auto val="1"/>
        <c:lblAlgn val="ctr"/>
        <c:lblOffset val="100"/>
        <c:noMultiLvlLbl val="0"/>
      </c:catAx>
      <c:valAx>
        <c:axId val="614609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تغییرات درصدی ضریب اطمینان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4608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Sheet8!$D$8:$D$12</c:f>
              <c:strCache>
                <c:ptCount val="5"/>
                <c:pt idx="0">
                  <c:v>در حالت خشک</c:v>
                </c:pt>
                <c:pt idx="1">
                  <c:v>تراز آب در 0</c:v>
                </c:pt>
                <c:pt idx="2">
                  <c:v>تراز آب در 2 متری</c:v>
                </c:pt>
                <c:pt idx="3">
                  <c:v>تراز آب در 4 متری</c:v>
                </c:pt>
                <c:pt idx="4">
                  <c:v>تراز آب در 6 متری</c:v>
                </c:pt>
              </c:strCache>
            </c:strRef>
          </c:cat>
          <c:val>
            <c:numRef>
              <c:f>Sheet8!$E$8:$E$12</c:f>
              <c:numCache>
                <c:formatCode>General</c:formatCode>
                <c:ptCount val="5"/>
                <c:pt idx="0">
                  <c:v>3.4</c:v>
                </c:pt>
                <c:pt idx="1">
                  <c:v>3.4</c:v>
                </c:pt>
                <c:pt idx="2">
                  <c:v>3.4</c:v>
                </c:pt>
                <c:pt idx="3">
                  <c:v>1.72</c:v>
                </c:pt>
                <c:pt idx="4">
                  <c:v>0.47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14611312"/>
        <c:axId val="614611872"/>
        <c:axId val="0"/>
      </c:bar3DChart>
      <c:catAx>
        <c:axId val="614611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تغییرات در تراز آب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4185252182579145"/>
              <c:y val="0.931544481189221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4611872"/>
        <c:crosses val="autoZero"/>
        <c:auto val="1"/>
        <c:lblAlgn val="ctr"/>
        <c:lblOffset val="100"/>
        <c:noMultiLvlLbl val="0"/>
      </c:catAx>
      <c:valAx>
        <c:axId val="614611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 dirty="0" smtClean="0"/>
                  <a:t>ضریب </a:t>
                </a:r>
                <a:r>
                  <a:rPr lang="fa-IR" dirty="0"/>
                  <a:t>اطمینان در حالت شبه </a:t>
                </a:r>
                <a:r>
                  <a:rPr lang="fa-IR" dirty="0" err="1"/>
                  <a:t>استاتیکی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4611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22225" cap="rnd" cmpd="thickThin">
              <a:solidFill>
                <a:srgbClr val="FF0000"/>
              </a:solidFill>
            </a:ln>
            <a:effectLst>
              <a:glow rad="139700">
                <a:schemeClr val="dk1">
                  <a:tint val="88500"/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Sheet9!$B$4:$B$8</c:f>
              <c:numCache>
                <c:formatCode>General</c:formatCode>
                <c:ptCount val="5"/>
                <c:pt idx="0">
                  <c:v>-6</c:v>
                </c:pt>
                <c:pt idx="1">
                  <c:v>0</c:v>
                </c:pt>
                <c:pt idx="2">
                  <c:v>2</c:v>
                </c:pt>
                <c:pt idx="3">
                  <c:v>4</c:v>
                </c:pt>
                <c:pt idx="4">
                  <c:v>6</c:v>
                </c:pt>
              </c:numCache>
            </c:numRef>
          </c:xVal>
          <c:yVal>
            <c:numRef>
              <c:f>Sheet9!$C$4:$C$8</c:f>
              <c:numCache>
                <c:formatCode>0.00E+00</c:formatCode>
                <c:ptCount val="5"/>
                <c:pt idx="0">
                  <c:v>9.4999999999999998E-3</c:v>
                </c:pt>
                <c:pt idx="1">
                  <c:v>1.06E-2</c:v>
                </c:pt>
                <c:pt idx="2">
                  <c:v>2.1700000000000001E-2</c:v>
                </c:pt>
                <c:pt idx="3">
                  <c:v>0.151</c:v>
                </c:pt>
                <c:pt idx="4">
                  <c:v>0.192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4614112"/>
        <c:axId val="614614672"/>
      </c:scatterChart>
      <c:valAx>
        <c:axId val="6146141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تغییرات تراز آب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4614672"/>
        <c:crosses val="autoZero"/>
        <c:crossBetween val="midCat"/>
      </c:valAx>
      <c:valAx>
        <c:axId val="614614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تغییرات جابه جایی بیشینه در جهت افقی (متر)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46141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28575" cap="rnd">
              <a:solidFill>
                <a:schemeClr val="lt1">
                  <a:alpha val="50000"/>
                </a:schemeClr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xVal>
            <c:numRef>
              <c:f>Sheet1!$AO$7:$AO$17</c:f>
              <c:numCache>
                <c:formatCode>General</c:formatCode>
                <c:ptCount val="11"/>
                <c:pt idx="0">
                  <c:v>1590</c:v>
                </c:pt>
                <c:pt idx="1">
                  <c:v>909.6</c:v>
                </c:pt>
                <c:pt idx="2">
                  <c:v>788.6</c:v>
                </c:pt>
                <c:pt idx="3">
                  <c:v>644.4</c:v>
                </c:pt>
                <c:pt idx="4">
                  <c:v>512.5</c:v>
                </c:pt>
                <c:pt idx="5">
                  <c:v>423.9</c:v>
                </c:pt>
                <c:pt idx="6">
                  <c:v>372.4</c:v>
                </c:pt>
                <c:pt idx="7">
                  <c:v>183.8</c:v>
                </c:pt>
                <c:pt idx="8">
                  <c:v>83.73</c:v>
                </c:pt>
                <c:pt idx="9">
                  <c:v>24.05</c:v>
                </c:pt>
                <c:pt idx="10">
                  <c:v>0</c:v>
                </c:pt>
              </c:numCache>
            </c:numRef>
          </c:xVal>
          <c:yVal>
            <c:numRef>
              <c:f>Sheet1!$AP$7:$AP$17</c:f>
              <c:numCache>
                <c:formatCode>General</c:formatCode>
                <c:ptCount val="11"/>
                <c:pt idx="0">
                  <c:v>10</c:v>
                </c:pt>
                <c:pt idx="1">
                  <c:v>9</c:v>
                </c:pt>
                <c:pt idx="2">
                  <c:v>8</c:v>
                </c:pt>
                <c:pt idx="3">
                  <c:v>7</c:v>
                </c:pt>
                <c:pt idx="4">
                  <c:v>6</c:v>
                </c:pt>
                <c:pt idx="5">
                  <c:v>5</c:v>
                </c:pt>
                <c:pt idx="6">
                  <c:v>4</c:v>
                </c:pt>
                <c:pt idx="7">
                  <c:v>3</c:v>
                </c:pt>
                <c:pt idx="8">
                  <c:v>2</c:v>
                </c:pt>
                <c:pt idx="9">
                  <c:v>1</c:v>
                </c:pt>
                <c:pt idx="10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5359072"/>
        <c:axId val="615359632"/>
      </c:scatterChart>
      <c:valAx>
        <c:axId val="615359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نیروی وارده بر حسب کیلونیوتن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359632"/>
        <c:crosses val="autoZero"/>
        <c:crossBetween val="midCat"/>
      </c:valAx>
      <c:valAx>
        <c:axId val="61535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طول شمع(متر)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3590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Sheet10!$C$6:$C$10</c:f>
              <c:strCache>
                <c:ptCount val="5"/>
                <c:pt idx="0">
                  <c:v>قبل از آب گیری</c:v>
                </c:pt>
                <c:pt idx="1">
                  <c:v>آبگیری در تراز 0</c:v>
                </c:pt>
                <c:pt idx="2">
                  <c:v>آبگیری تا تراز 2 متری</c:v>
                </c:pt>
                <c:pt idx="3">
                  <c:v>آبگیری تا تراز 4 متری</c:v>
                </c:pt>
                <c:pt idx="4">
                  <c:v>آبگیری تا تراز 6 متری</c:v>
                </c:pt>
              </c:strCache>
            </c:strRef>
          </c:cat>
          <c:val>
            <c:numRef>
              <c:f>Sheet10!$D$6:$D$10</c:f>
              <c:numCache>
                <c:formatCode>General</c:formatCode>
                <c:ptCount val="5"/>
                <c:pt idx="0">
                  <c:v>3.99</c:v>
                </c:pt>
                <c:pt idx="1">
                  <c:v>3.99</c:v>
                </c:pt>
                <c:pt idx="2">
                  <c:v>4</c:v>
                </c:pt>
                <c:pt idx="3">
                  <c:v>3.96</c:v>
                </c:pt>
                <c:pt idx="4">
                  <c:v>1.48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615361872"/>
        <c:axId val="615362432"/>
        <c:axId val="0"/>
      </c:bar3DChart>
      <c:catAx>
        <c:axId val="6153618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تغییرات سطح آب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362432"/>
        <c:crosses val="autoZero"/>
        <c:auto val="1"/>
        <c:lblAlgn val="ctr"/>
        <c:lblOffset val="100"/>
        <c:noMultiLvlLbl val="0"/>
      </c:catAx>
      <c:valAx>
        <c:axId val="615362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 dirty="0" smtClean="0"/>
                  <a:t>ضریب </a:t>
                </a:r>
                <a:r>
                  <a:rPr lang="fa-IR" dirty="0"/>
                  <a:t>اطمینان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3.8695081593061731E-2"/>
              <c:y val="0.378970867075779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361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317220891367119E-2"/>
          <c:y val="3.6548995027761273E-2"/>
          <c:w val="0.90415011455579875"/>
          <c:h val="0.80805731873313158"/>
        </c:manualLayout>
      </c:layout>
      <c:scatterChart>
        <c:scatterStyle val="smoothMarker"/>
        <c:varyColors val="0"/>
        <c:ser>
          <c:idx val="0"/>
          <c:order val="0"/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Sheet11!$A$4:$A$8</c:f>
              <c:numCache>
                <c:formatCode>General</c:formatCode>
                <c:ptCount val="5"/>
                <c:pt idx="0">
                  <c:v>-6</c:v>
                </c:pt>
                <c:pt idx="1">
                  <c:v>0</c:v>
                </c:pt>
                <c:pt idx="2">
                  <c:v>2</c:v>
                </c:pt>
                <c:pt idx="3">
                  <c:v>4</c:v>
                </c:pt>
                <c:pt idx="4">
                  <c:v>6</c:v>
                </c:pt>
              </c:numCache>
            </c:numRef>
          </c:xVal>
          <c:yVal>
            <c:numRef>
              <c:f>Sheet11!$B$4:$B$8</c:f>
              <c:numCache>
                <c:formatCode>0.00E+00</c:formatCode>
                <c:ptCount val="5"/>
                <c:pt idx="0">
                  <c:v>6.08E-2</c:v>
                </c:pt>
                <c:pt idx="1">
                  <c:v>6.0499999999999998E-2</c:v>
                </c:pt>
                <c:pt idx="2">
                  <c:v>0.03</c:v>
                </c:pt>
                <c:pt idx="3">
                  <c:v>4.1000000000000002E-2</c:v>
                </c:pt>
                <c:pt idx="4">
                  <c:v>0.33600000000000002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5364672"/>
        <c:axId val="615365232"/>
      </c:scatterChart>
      <c:valAx>
        <c:axId val="615364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تغییرات تراز آب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365232"/>
        <c:crosses val="autoZero"/>
        <c:crossBetween val="midCat"/>
      </c:valAx>
      <c:valAx>
        <c:axId val="615365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/>
                  <a:t>تغییرات جابه جایی بیشینه در جهت افقی (متر)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9.6170157004624966E-3"/>
              <c:y val="0.126413689363649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3646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47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>
            <a:alpha val="25000"/>
          </a:schemeClr>
        </a:solidFill>
        <a:round/>
      </a:ln>
    </cs:spPr>
    <cs:defRPr sz="1197" b="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gradFill>
          <a:gsLst>
            <a:gs pos="79000">
              <a:schemeClr val="phClr"/>
            </a:gs>
            <a:gs pos="0">
              <a:schemeClr val="lt1">
                <a:alpha val="6000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47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>
            <a:alpha val="25000"/>
          </a:schemeClr>
        </a:solidFill>
        <a:round/>
      </a:ln>
    </cs:spPr>
    <cs:defRPr sz="1197" b="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gradFill>
          <a:gsLst>
            <a:gs pos="79000">
              <a:schemeClr val="phClr"/>
            </a:gs>
            <a:gs pos="0">
              <a:schemeClr val="lt1">
                <a:alpha val="6000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47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>
            <a:alpha val="25000"/>
          </a:schemeClr>
        </a:solidFill>
        <a:round/>
      </a:ln>
    </cs:spPr>
    <cs:defRPr sz="1197" b="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gradFill>
          <a:gsLst>
            <a:gs pos="79000">
              <a:schemeClr val="phClr"/>
            </a:gs>
            <a:gs pos="0">
              <a:schemeClr val="lt1">
                <a:alpha val="6000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47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>
            <a:alpha val="25000"/>
          </a:schemeClr>
        </a:solidFill>
        <a:round/>
      </a:ln>
    </cs:spPr>
    <cs:defRPr sz="1197" b="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gradFill>
          <a:gsLst>
            <a:gs pos="79000">
              <a:schemeClr val="phClr"/>
            </a:gs>
            <a:gs pos="0">
              <a:schemeClr val="lt1">
                <a:alpha val="6000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47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>
            <a:alpha val="25000"/>
          </a:schemeClr>
        </a:solidFill>
        <a:round/>
      </a:ln>
    </cs:spPr>
    <cs:defRPr sz="1197" b="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gradFill>
          <a:gsLst>
            <a:gs pos="79000">
              <a:schemeClr val="phClr"/>
            </a:gs>
            <a:gs pos="0">
              <a:schemeClr val="lt1">
                <a:alpha val="6000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47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>
            <a:alpha val="25000"/>
          </a:schemeClr>
        </a:solidFill>
        <a:round/>
      </a:ln>
    </cs:spPr>
    <cs:defRPr sz="1197" b="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gradFill>
          <a:gsLst>
            <a:gs pos="79000">
              <a:schemeClr val="phClr"/>
            </a:gs>
            <a:gs pos="0">
              <a:schemeClr val="lt1">
                <a:alpha val="6000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247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>
            <a:alpha val="25000"/>
          </a:schemeClr>
        </a:solidFill>
        <a:round/>
      </a:ln>
    </cs:spPr>
    <cs:defRPr sz="1197" b="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gradFill>
          <a:gsLst>
            <a:gs pos="79000">
              <a:schemeClr val="phClr"/>
            </a:gs>
            <a:gs pos="0">
              <a:schemeClr val="lt1">
                <a:alpha val="6000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47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>
            <a:alpha val="25000"/>
          </a:schemeClr>
        </a:solidFill>
        <a:round/>
      </a:ln>
    </cs:spPr>
    <cs:defRPr sz="1197" b="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gradFill>
          <a:gsLst>
            <a:gs pos="79000">
              <a:schemeClr val="phClr"/>
            </a:gs>
            <a:gs pos="0">
              <a:schemeClr val="lt1">
                <a:alpha val="6000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6DED5-7101-45CB-BD67-62077EC6FEBB}" type="datetimeFigureOut">
              <a:rPr lang="en-US" smtClean="0"/>
              <a:pPr/>
              <a:t>10/24/2016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D4F81-D434-45E6-BB2C-53C672FCA6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731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197BD-D93D-4482-903D-6C6F635C60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21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1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2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1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9F2828-A262-4019-9E8C-C387D0E754F1}" type="datetime1">
              <a:rPr lang="en-US" smtClean="0"/>
              <a:pPr/>
              <a:t>10/24/2016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0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A20C4D-0180-40D2-A856-4ABE5A1A069E}" type="datetime1">
              <a:rPr lang="en-US" smtClean="0"/>
              <a:pPr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4" y="274641"/>
            <a:ext cx="1777471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E2B8DA-E986-49A0-9432-B1D2119FAF59}" type="datetime1">
              <a:rPr lang="en-US" smtClean="0"/>
              <a:pPr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30C608-5F6B-4B63-877E-475840BA68C2}" type="datetime1">
              <a:rPr lang="en-US" smtClean="0"/>
              <a:pPr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88679F-5204-42F1-94E5-7F35567538DB}" type="datetime1">
              <a:rPr lang="en-US" smtClean="0"/>
              <a:pPr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084C4D-0FBA-4EA7-840D-D98AE8E20134}" type="datetime1">
              <a:rPr lang="en-US" smtClean="0"/>
              <a:pPr/>
              <a:t>10/24/2016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1444295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44295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8F6381-DD72-4ACD-886C-E080E4E4AD4F}" type="datetime1">
              <a:rPr lang="en-US" smtClean="0"/>
              <a:pPr/>
              <a:t>10/24/2016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09902C-ABFA-4ACC-87B3-54E6B0DABEEE}" type="datetime1">
              <a:rPr lang="en-US" smtClean="0"/>
              <a:pPr/>
              <a:t>10/24/2016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7514FA-93E7-482C-BBFB-C57F051F7D55}" type="datetime1">
              <a:rPr lang="en-US" smtClean="0"/>
              <a:pPr/>
              <a:t>10/24/2016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0CA29ED0-9E00-4234-B909-B4C6398DC9B8}" type="datetime1">
              <a:rPr lang="en-US" smtClean="0"/>
              <a:pPr/>
              <a:t>10/24/2016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3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BDDA143-6F93-4B61-AAB2-2B7F4200FF92}" type="datetime1">
              <a:rPr lang="en-US" smtClean="0"/>
              <a:pPr/>
              <a:t>10/24/2016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3" y="6407945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3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7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3" y="5791254"/>
            <a:ext cx="3402315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9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7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3" y="5791254"/>
            <a:ext cx="3402315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9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9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58E5582-F76C-4628-A6AF-58AD8FC97BDD}" type="datetime1">
              <a:rPr lang="en-US" smtClean="0"/>
              <a:pPr/>
              <a:t>10/24/2016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3" y="6407945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5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1"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  <a:cs typeface="B Titr" panose="00000700000000000000" pitchFamily="2" charset="-78"/>
              </a:rPr>
              <a:t/>
            </a:r>
            <a:br>
              <a:rPr lang="en-US" dirty="0" smtClean="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en-US" dirty="0">
                <a:solidFill>
                  <a:srgbClr val="FF0000"/>
                </a:solidFill>
                <a:cs typeface="B Titr" panose="00000700000000000000" pitchFamily="2" charset="-78"/>
              </a:rPr>
              <a:t/>
            </a:r>
            <a:br>
              <a:rPr lang="en-US" dirty="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en-US" dirty="0" smtClean="0">
                <a:solidFill>
                  <a:srgbClr val="FF0000"/>
                </a:solidFill>
                <a:cs typeface="B Titr" panose="00000700000000000000" pitchFamily="2" charset="-78"/>
              </a:rPr>
              <a:t/>
            </a:r>
            <a:br>
              <a:rPr lang="en-US" dirty="0" smtClean="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en-US" dirty="0">
                <a:solidFill>
                  <a:srgbClr val="FF0000"/>
                </a:solidFill>
                <a:cs typeface="B Titr" panose="00000700000000000000" pitchFamily="2" charset="-78"/>
              </a:rPr>
              <a:t/>
            </a:r>
            <a:br>
              <a:rPr lang="en-US" dirty="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en-US" dirty="0" smtClean="0">
                <a:solidFill>
                  <a:srgbClr val="FF0000"/>
                </a:solidFill>
                <a:cs typeface="B Titr" panose="00000700000000000000" pitchFamily="2" charset="-78"/>
              </a:rPr>
              <a:t/>
            </a:r>
            <a:br>
              <a:rPr lang="en-US" dirty="0" smtClean="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en-US" dirty="0">
                <a:solidFill>
                  <a:srgbClr val="FF0000"/>
                </a:solidFill>
                <a:cs typeface="B Titr" panose="00000700000000000000" pitchFamily="2" charset="-78"/>
              </a:rPr>
              <a:t/>
            </a:r>
            <a:br>
              <a:rPr lang="en-US" dirty="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en-US" dirty="0" smtClean="0">
                <a:solidFill>
                  <a:srgbClr val="FF0000"/>
                </a:solidFill>
                <a:cs typeface="B Titr" panose="00000700000000000000" pitchFamily="2" charset="-78"/>
              </a:rPr>
              <a:t/>
            </a:r>
            <a:br>
              <a:rPr lang="en-US" dirty="0" smtClean="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en-US" dirty="0">
                <a:solidFill>
                  <a:srgbClr val="FF0000"/>
                </a:solidFill>
                <a:cs typeface="B Titr" panose="00000700000000000000" pitchFamily="2" charset="-78"/>
              </a:rPr>
              <a:t/>
            </a:r>
            <a:br>
              <a:rPr lang="en-US" dirty="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en-US" dirty="0" smtClean="0">
                <a:solidFill>
                  <a:srgbClr val="FF0000"/>
                </a:solidFill>
                <a:cs typeface="B Titr" panose="00000700000000000000" pitchFamily="2" charset="-78"/>
              </a:rPr>
              <a:t/>
            </a:r>
            <a:br>
              <a:rPr lang="en-US" dirty="0" smtClean="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en-US" dirty="0">
                <a:solidFill>
                  <a:srgbClr val="FF0000"/>
                </a:solidFill>
                <a:cs typeface="B Titr" panose="00000700000000000000" pitchFamily="2" charset="-78"/>
              </a:rPr>
              <a:t/>
            </a:r>
            <a:br>
              <a:rPr lang="en-US" dirty="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en-US" dirty="0" smtClean="0">
                <a:solidFill>
                  <a:srgbClr val="FF0000"/>
                </a:solidFill>
                <a:cs typeface="B Titr" panose="00000700000000000000" pitchFamily="2" charset="-78"/>
              </a:rPr>
              <a:t/>
            </a:r>
            <a:br>
              <a:rPr lang="en-US" dirty="0" smtClean="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en-US" dirty="0" smtClean="0">
                <a:solidFill>
                  <a:srgbClr val="FF0000"/>
                </a:solidFill>
                <a:cs typeface="B Titr" panose="00000700000000000000" pitchFamily="2" charset="-78"/>
              </a:rPr>
              <a:t/>
            </a:r>
            <a:br>
              <a:rPr lang="en-US" dirty="0" smtClean="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en-US" sz="3600" dirty="0" smtClean="0">
                <a:solidFill>
                  <a:srgbClr val="FF0000"/>
                </a:solidFill>
                <a:cs typeface="B Titr" panose="00000700000000000000" pitchFamily="2" charset="-78"/>
              </a:rPr>
              <a:t/>
            </a:r>
            <a:br>
              <a:rPr lang="en-US" sz="3600" dirty="0" smtClean="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en-US" sz="3600" dirty="0">
                <a:solidFill>
                  <a:srgbClr val="FF0000"/>
                </a:solidFill>
                <a:cs typeface="B Titr" panose="00000700000000000000" pitchFamily="2" charset="-78"/>
              </a:rPr>
              <a:t/>
            </a:r>
            <a:br>
              <a:rPr lang="en-US" sz="3600" dirty="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fa-IR" sz="3100" dirty="0" smtClean="0">
                <a:solidFill>
                  <a:srgbClr val="008000"/>
                </a:solidFill>
                <a:cs typeface="B Titr" panose="00000700000000000000" pitchFamily="2" charset="-78"/>
              </a:rPr>
              <a:t>امیرحسین احباب </a:t>
            </a:r>
            <a:br>
              <a:rPr lang="fa-IR" sz="3100" dirty="0" smtClean="0">
                <a:solidFill>
                  <a:srgbClr val="008000"/>
                </a:solidFill>
                <a:cs typeface="B Titr" panose="00000700000000000000" pitchFamily="2" charset="-78"/>
              </a:rPr>
            </a:br>
            <a:r>
              <a:rPr lang="fa-IR" sz="3100" dirty="0" smtClean="0">
                <a:solidFill>
                  <a:srgbClr val="008000"/>
                </a:solidFill>
                <a:cs typeface="B Titr" panose="00000700000000000000" pitchFamily="2" charset="-78"/>
              </a:rPr>
              <a:t>خرداد 95</a:t>
            </a:r>
            <a:br>
              <a:rPr lang="fa-IR" sz="3100" dirty="0" smtClean="0">
                <a:solidFill>
                  <a:srgbClr val="008000"/>
                </a:solidFill>
                <a:cs typeface="B Titr" panose="00000700000000000000" pitchFamily="2" charset="-78"/>
              </a:rPr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01515"/>
            <a:ext cx="13589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905000"/>
            <a:ext cx="9144000" cy="981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B Nazanin" panose="00000400000000000000" pitchFamily="2" charset="-78"/>
                <a:cs typeface="B Titr" panose="00000700000000000000" pitchFamily="2" charset="-78"/>
              </a:rPr>
              <a:t>بررسی عددی وقوع زمین لغزش در سد های خاکی </a:t>
            </a:r>
            <a:r>
              <a:rPr lang="fa-IR" sz="1400" b="1" dirty="0">
                <a:solidFill>
                  <a:srgbClr val="FF0000"/>
                </a:solidFill>
                <a:latin typeface="Times New Roman" panose="02020603050405020304" pitchFamily="18" charset="0"/>
                <a:ea typeface="B Nazanin" panose="00000400000000000000" pitchFamily="2" charset="-78"/>
                <a:cs typeface="B Titr" panose="00000700000000000000" pitchFamily="2" charset="-78"/>
              </a:rPr>
              <a:t>( مطالعه موردی سد </a:t>
            </a:r>
            <a:r>
              <a:rPr lang="fa-IR" sz="1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B Nazanin" panose="00000400000000000000" pitchFamily="2" charset="-78"/>
                <a:cs typeface="B Titr" panose="00000700000000000000" pitchFamily="2" charset="-78"/>
              </a:rPr>
              <a:t>ونیار</a:t>
            </a:r>
            <a:r>
              <a:rPr lang="fa-IR" sz="1400" b="1" dirty="0">
                <a:solidFill>
                  <a:srgbClr val="FF0000"/>
                </a:solidFill>
                <a:latin typeface="Times New Roman" panose="02020603050405020304" pitchFamily="18" charset="0"/>
                <a:ea typeface="B Nazanin" panose="00000400000000000000" pitchFamily="2" charset="-78"/>
                <a:cs typeface="B Titr" panose="00000700000000000000" pitchFamily="2" charset="-78"/>
              </a:rPr>
              <a:t>)</a:t>
            </a:r>
            <a:endParaRPr lang="en-US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5468"/>
            <a:ext cx="367665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8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38425"/>
            <a:ext cx="9000444" cy="4525963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v"/>
            </a:pPr>
            <a:r>
              <a:rPr lang="fa-IR" dirty="0">
                <a:cs typeface="B Nazanin" panose="00000400000000000000" pitchFamily="2" charset="-78"/>
              </a:rPr>
              <a:t>مدل </a:t>
            </a:r>
            <a:r>
              <a:rPr lang="fa-IR" dirty="0" err="1" smtClean="0">
                <a:cs typeface="B Nazanin" panose="00000400000000000000" pitchFamily="2" charset="-78"/>
              </a:rPr>
              <a:t>موهر_کولمب</a:t>
            </a:r>
            <a:r>
              <a:rPr lang="en-US" dirty="0" smtClean="0">
                <a:cs typeface="B Nazanin" panose="00000400000000000000" pitchFamily="2" charset="-78"/>
              </a:rPr>
              <a:t>:</a:t>
            </a:r>
            <a:r>
              <a:rPr lang="fa-IR" dirty="0" smtClean="0">
                <a:cs typeface="B Nazanin" panose="00000400000000000000" pitchFamily="2" charset="-78"/>
              </a:rPr>
              <a:t> </a:t>
            </a:r>
            <a:r>
              <a:rPr lang="fa-IR" sz="2400" dirty="0">
                <a:cs typeface="B Nazanin" panose="00000400000000000000" pitchFamily="2" charset="-78"/>
              </a:rPr>
              <a:t>قراردادی می باشد برای نشان دادن گسیختگی </a:t>
            </a:r>
            <a:r>
              <a:rPr lang="fa-IR" sz="2400" dirty="0" err="1">
                <a:cs typeface="B Nazanin" panose="00000400000000000000" pitchFamily="2" charset="-78"/>
              </a:rPr>
              <a:t>برشی</a:t>
            </a:r>
            <a:r>
              <a:rPr lang="fa-IR" sz="2400" dirty="0">
                <a:cs typeface="B Nazanin" panose="00000400000000000000" pitchFamily="2" charset="-78"/>
              </a:rPr>
              <a:t> در خاک ها و سنگ ها کاربرد دارد</a:t>
            </a:r>
            <a:endParaRPr lang="en-US" sz="2400" dirty="0">
              <a:cs typeface="B Nazanin" panose="00000400000000000000" pitchFamily="2" charset="-7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473395" y="0"/>
            <a:ext cx="1527050" cy="61082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Nazanin" panose="00000400000000000000" pitchFamily="2" charset="-78"/>
              </a:rPr>
              <a:t>مدل سازی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86835" y="222195"/>
            <a:ext cx="3817625" cy="76352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cs typeface="B Nazanin" panose="00000400000000000000" pitchFamily="2" charset="-78"/>
              </a:rPr>
              <a:t>اعمال مدل رفتاری </a:t>
            </a:r>
            <a:endParaRPr lang="en-US" sz="2400" b="1" dirty="0">
              <a:cs typeface="B Nazanin" panose="00000400000000000000" pitchFamily="2" charset="-78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434130" y="205557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217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015" y="1825059"/>
            <a:ext cx="4275740" cy="269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581302" y="4481364"/>
            <a:ext cx="274145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35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Mitra" panose="00000400000000000000" pitchFamily="2" charset="-78"/>
              </a:rPr>
              <a:t>معیار گسیختگی </a:t>
            </a:r>
            <a:r>
              <a:rPr kumimoji="0" lang="fa-I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Mitra" panose="00000400000000000000" pitchFamily="2" charset="-78"/>
              </a:rPr>
              <a:t>موهر</a:t>
            </a:r>
            <a:r>
              <a:rPr kumimoji="0" lang="fa-I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Mitra" panose="00000400000000000000" pitchFamily="2" charset="-78"/>
              </a:rPr>
              <a:t> </a:t>
            </a:r>
            <a:r>
              <a:rPr kumimoji="0" lang="fa-I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fa-I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Mitra" panose="00000400000000000000" pitchFamily="2" charset="-78"/>
              </a:rPr>
              <a:t> </a:t>
            </a:r>
            <a:r>
              <a:rPr kumimoji="0" lang="fa-I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Mitra" panose="00000400000000000000" pitchFamily="2" charset="-78"/>
              </a:rPr>
              <a:t>کولمب</a:t>
            </a:r>
            <a:r>
              <a:rPr kumimoji="0" lang="fa-I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Mitra" panose="00000400000000000000" pitchFamily="2" charset="-78"/>
              </a:rPr>
              <a:t> در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Mitra" panose="00000400000000000000" pitchFamily="2" charset="-78"/>
              </a:rPr>
              <a:t>FLAC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-1" y="6078537"/>
            <a:ext cx="1059785" cy="4496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9/30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7895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0240104"/>
              </p:ext>
            </p:extLst>
          </p:nvPr>
        </p:nvGraphicFramePr>
        <p:xfrm>
          <a:off x="76201" y="833015"/>
          <a:ext cx="8991599" cy="1237053"/>
        </p:xfrm>
        <a:graphic>
          <a:graphicData uri="http://schemas.openxmlformats.org/drawingml/2006/table">
            <a:tbl>
              <a:tblPr rtl="1" firstRow="1" firstCol="1" lastRow="1" lastCol="1" bandRow="1" bandCol="1">
                <a:tableStyleId>{21E4AEA4-8DFA-4A89-87EB-49C32662AFE0}</a:tableStyleId>
              </a:tblPr>
              <a:tblGrid>
                <a:gridCol w="664753"/>
                <a:gridCol w="1111167"/>
                <a:gridCol w="1359940"/>
                <a:gridCol w="1316698"/>
                <a:gridCol w="1093396"/>
                <a:gridCol w="1111165"/>
                <a:gridCol w="1047792"/>
                <a:gridCol w="1286688"/>
              </a:tblGrid>
              <a:tr h="910917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SA" sz="1600" dirty="0">
                          <a:effectLst/>
                          <a:cs typeface="B Nazanin" panose="00000400000000000000" pitchFamily="2" charset="-78"/>
                        </a:rPr>
                        <a:t>نام واحد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SA" sz="1600" dirty="0">
                          <a:effectLst/>
                          <a:cs typeface="B Nazanin" panose="00000400000000000000" pitchFamily="2" charset="-78"/>
                        </a:rPr>
                        <a:t>دانسيته </a:t>
                      </a:r>
                      <a:r>
                        <a:rPr lang="en-US" sz="1600" dirty="0">
                          <a:effectLst/>
                          <a:cs typeface="B Nazanin" panose="00000400000000000000" pitchFamily="2" charset="-78"/>
                        </a:rPr>
                        <a:t>(gr/cm</a:t>
                      </a:r>
                      <a:r>
                        <a:rPr lang="en-US" sz="1600" baseline="30000" dirty="0">
                          <a:effectLst/>
                          <a:cs typeface="B Nazanin" panose="00000400000000000000" pitchFamily="2" charset="-78"/>
                        </a:rPr>
                        <a:t>3</a:t>
                      </a:r>
                      <a:r>
                        <a:rPr lang="en-US" sz="1600" dirty="0">
                          <a:effectLst/>
                          <a:cs typeface="B Nazanin" panose="00000400000000000000" pitchFamily="2" charset="-78"/>
                        </a:rPr>
                        <a:t>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SA" sz="1600" dirty="0">
                          <a:effectLst/>
                          <a:cs typeface="B Nazanin" panose="00000400000000000000" pitchFamily="2" charset="-78"/>
                        </a:rPr>
                        <a:t>مقاومت فشاري تك محوره </a:t>
                      </a:r>
                      <a:r>
                        <a:rPr lang="en-US" sz="1600" dirty="0">
                          <a:effectLst/>
                          <a:cs typeface="B Nazanin" panose="00000400000000000000" pitchFamily="2" charset="-78"/>
                        </a:rPr>
                        <a:t>(</a:t>
                      </a:r>
                      <a:r>
                        <a:rPr lang="en-US" sz="1600" dirty="0" err="1">
                          <a:effectLst/>
                          <a:cs typeface="B Nazanin" panose="00000400000000000000" pitchFamily="2" charset="-78"/>
                        </a:rPr>
                        <a:t>MPa</a:t>
                      </a:r>
                      <a:r>
                        <a:rPr lang="en-US" sz="1600" dirty="0">
                          <a:effectLst/>
                          <a:cs typeface="B Nazanin" panose="00000400000000000000" pitchFamily="2" charset="-78"/>
                        </a:rPr>
                        <a:t>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SA" sz="1600" dirty="0">
                          <a:effectLst/>
                          <a:cs typeface="B Nazanin" panose="00000400000000000000" pitchFamily="2" charset="-78"/>
                        </a:rPr>
                        <a:t>مدول الاستيسيته  </a:t>
                      </a:r>
                      <a:r>
                        <a:rPr lang="en-US" sz="1600" dirty="0">
                          <a:effectLst/>
                          <a:cs typeface="B Nazanin" panose="00000400000000000000" pitchFamily="2" charset="-78"/>
                        </a:rPr>
                        <a:t>(</a:t>
                      </a:r>
                      <a:r>
                        <a:rPr lang="en-US" sz="1600" dirty="0" err="1">
                          <a:effectLst/>
                          <a:cs typeface="B Nazanin" panose="00000400000000000000" pitchFamily="2" charset="-78"/>
                        </a:rPr>
                        <a:t>GPa</a:t>
                      </a:r>
                      <a:r>
                        <a:rPr lang="en-US" sz="1600" dirty="0">
                          <a:effectLst/>
                          <a:cs typeface="B Nazanin" panose="00000400000000000000" pitchFamily="2" charset="-78"/>
                        </a:rPr>
                        <a:t>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SA" sz="1600" dirty="0">
                          <a:effectLst/>
                          <a:cs typeface="B Nazanin" panose="00000400000000000000" pitchFamily="2" charset="-78"/>
                        </a:rPr>
                        <a:t>ضريب پواسون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SA" sz="1600" dirty="0">
                          <a:effectLst/>
                          <a:cs typeface="B Nazanin" panose="00000400000000000000" pitchFamily="2" charset="-78"/>
                        </a:rPr>
                        <a:t>مدول دگرشکلي </a:t>
                      </a:r>
                      <a:r>
                        <a:rPr lang="en-US" sz="1600" dirty="0">
                          <a:effectLst/>
                          <a:cs typeface="B Nazanin" panose="00000400000000000000" pitchFamily="2" charset="-78"/>
                        </a:rPr>
                        <a:t>(</a:t>
                      </a:r>
                      <a:r>
                        <a:rPr lang="en-US" sz="1600" dirty="0" err="1">
                          <a:effectLst/>
                          <a:cs typeface="B Nazanin" panose="00000400000000000000" pitchFamily="2" charset="-78"/>
                        </a:rPr>
                        <a:t>GPa</a:t>
                      </a:r>
                      <a:r>
                        <a:rPr lang="en-US" sz="1600" dirty="0">
                          <a:effectLst/>
                          <a:cs typeface="B Nazanin" panose="00000400000000000000" pitchFamily="2" charset="-78"/>
                        </a:rPr>
                        <a:t>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SA" sz="1600" dirty="0">
                          <a:effectLst/>
                          <a:cs typeface="B Nazanin" panose="00000400000000000000" pitchFamily="2" charset="-78"/>
                        </a:rPr>
                        <a:t>چسبندگي </a:t>
                      </a:r>
                      <a:r>
                        <a:rPr lang="en-US" sz="1600" dirty="0">
                          <a:effectLst/>
                          <a:cs typeface="B Nazanin" panose="00000400000000000000" pitchFamily="2" charset="-78"/>
                        </a:rPr>
                        <a:t>(</a:t>
                      </a:r>
                      <a:r>
                        <a:rPr lang="en-US" sz="1600" dirty="0" err="1">
                          <a:effectLst/>
                          <a:cs typeface="B Nazanin" panose="00000400000000000000" pitchFamily="2" charset="-78"/>
                        </a:rPr>
                        <a:t>MPa</a:t>
                      </a:r>
                      <a:r>
                        <a:rPr lang="en-US" sz="1600" dirty="0">
                          <a:effectLst/>
                          <a:cs typeface="B Nazanin" panose="00000400000000000000" pitchFamily="2" charset="-78"/>
                        </a:rPr>
                        <a:t>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SA" sz="1600" dirty="0">
                          <a:effectLst/>
                          <a:cs typeface="B Nazanin" panose="00000400000000000000" pitchFamily="2" charset="-78"/>
                        </a:rPr>
                        <a:t>زاويه اصطكاك داخلي (درجه)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  <a:tr h="310723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cs typeface="B Nazanin" panose="00000400000000000000" pitchFamily="2" charset="-78"/>
                        </a:rPr>
                        <a:t>DB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SA" sz="2000" dirty="0">
                          <a:effectLst/>
                          <a:cs typeface="B Nazanin" panose="00000400000000000000" pitchFamily="2" charset="-78"/>
                        </a:rPr>
                        <a:t>2650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SA" sz="2000" dirty="0">
                          <a:effectLst/>
                          <a:cs typeface="B Nazanin" panose="00000400000000000000" pitchFamily="2" charset="-78"/>
                        </a:rPr>
                        <a:t>33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SA" sz="2000" dirty="0">
                          <a:effectLst/>
                          <a:cs typeface="B Nazanin" panose="00000400000000000000" pitchFamily="2" charset="-78"/>
                        </a:rPr>
                        <a:t>38/7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SA" sz="2000" dirty="0">
                          <a:effectLst/>
                          <a:cs typeface="B Nazanin" panose="00000400000000000000" pitchFamily="2" charset="-78"/>
                        </a:rPr>
                        <a:t>3/0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tabLst>
                          <a:tab pos="125730" algn="l"/>
                          <a:tab pos="477520" algn="ctr"/>
                        </a:tabLst>
                      </a:pPr>
                      <a:r>
                        <a:rPr lang="ar-SA" sz="2000" dirty="0">
                          <a:effectLst/>
                          <a:cs typeface="B Nazanin" panose="00000400000000000000" pitchFamily="2" charset="-78"/>
                        </a:rPr>
                        <a:t>		36/1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SA" sz="2000" dirty="0">
                          <a:effectLst/>
                          <a:cs typeface="B Nazanin" panose="00000400000000000000" pitchFamily="2" charset="-78"/>
                        </a:rPr>
                        <a:t>34/0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SA" sz="2000" dirty="0">
                          <a:effectLst/>
                          <a:cs typeface="B Nazanin" panose="00000400000000000000" pitchFamily="2" charset="-78"/>
                        </a:rPr>
                        <a:t>28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7473396" y="0"/>
            <a:ext cx="1527050" cy="61082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Nazanin" panose="00000400000000000000" pitchFamily="2" charset="-78"/>
              </a:rPr>
              <a:t>مدل سازی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86835" y="69490"/>
            <a:ext cx="3817625" cy="76352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 smtClean="0">
                <a:cs typeface="B Nazanin" panose="00000400000000000000" pitchFamily="2" charset="-78"/>
              </a:rPr>
              <a:t>اختصاص مصالح</a:t>
            </a:r>
            <a:endParaRPr lang="en-US" sz="2400" b="1" dirty="0">
              <a:cs typeface="B Nazanin" panose="0000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80846" y="2207359"/>
              <a:ext cx="8229601" cy="4603190"/>
            </p:xfrm>
            <a:graphic>
              <a:graphicData uri="http://schemas.openxmlformats.org/drawingml/2006/table">
                <a:tbl>
                  <a:tblPr rtl="1" firstRow="1" firstCol="1" bandRow="1">
                    <a:tableStyleId>{5C22544A-7EE6-4342-B048-85BDC9FD1C3A}</a:tableStyleId>
                  </a:tblPr>
                  <a:tblGrid>
                    <a:gridCol w="3309945"/>
                    <a:gridCol w="893735"/>
                    <a:gridCol w="1323320"/>
                    <a:gridCol w="1132393"/>
                    <a:gridCol w="1570208"/>
                  </a:tblGrid>
                  <a:tr h="520208"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fa-IR" sz="1800" dirty="0" smtClean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مشخصات</a:t>
                          </a:r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 </a:t>
                          </a:r>
                          <a:r>
                            <a:rPr lang="fa-IR" sz="1800" dirty="0" smtClean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(شمع)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نماد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واحد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مشخصه کد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FLAC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مقدار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</a:tr>
                  <a:tr h="491601"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fa-IR" sz="1600" dirty="0" err="1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مدول</a:t>
                          </a: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 الاستیسیته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𝐾𝑔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p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Emod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 smtClean="0">
                              <a:effectLst/>
                              <a:cs typeface="B Nazanin" panose="00000400000000000000" pitchFamily="2" charset="-78"/>
                            </a:rPr>
                            <a:t>2.7e11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</a:tr>
                  <a:tr h="359984"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مساحت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XCArea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>
                              <a:effectLst/>
                              <a:cs typeface="B Nazanin" panose="00000400000000000000" pitchFamily="2" charset="-78"/>
                            </a:rPr>
                            <a:t>1.76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</a:tr>
                  <a:tr h="271093"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شعاع </a:t>
                          </a:r>
                          <a:r>
                            <a:rPr lang="fa-IR" sz="1600" dirty="0" err="1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ژیراسیون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B Nazanin" panose="00000400000000000000" pitchFamily="2" charset="-78"/>
                            </a:rPr>
                            <a:t>_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XCJ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>
                              <a:effectLst/>
                              <a:cs typeface="B Nazanin" panose="00000400000000000000" pitchFamily="2" charset="-78"/>
                            </a:rPr>
                            <a:t>4.8e-1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</a:tr>
                  <a:tr h="361580"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قطر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B Nazanin" panose="00000400000000000000" pitchFamily="2" charset="-78"/>
                            </a:rPr>
                            <a:t>m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_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>
                              <a:effectLst/>
                              <a:cs typeface="B Nazanin" panose="00000400000000000000" pitchFamily="2" charset="-78"/>
                            </a:rPr>
                            <a:t>1.5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</a:tr>
                  <a:tr h="393870"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زاویه اصطکاک بین خاک و سازه 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∅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400" dirty="0" err="1">
                              <a:effectLst/>
                              <a:latin typeface="Times New Roman" panose="02020603050405020304" pitchFamily="18" charset="0"/>
                              <a:cs typeface="B Nazanin" panose="00000400000000000000" pitchFamily="2" charset="-78"/>
                            </a:rPr>
                            <a:t>dgree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CS_sFric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>
                              <a:effectLst/>
                              <a:cs typeface="B Nazanin" panose="00000400000000000000" pitchFamily="2" charset="-78"/>
                            </a:rPr>
                            <a:t>17.3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</a:tr>
                  <a:tr h="446910"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ضریب سختی </a:t>
                          </a:r>
                          <a:r>
                            <a:rPr lang="fa-IR" sz="1600" dirty="0" err="1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برشی</a:t>
                          </a: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 بین خاک و سازه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</m:e>
                                      <m:sup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Cs_sk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>
                              <a:effectLst/>
                              <a:cs typeface="B Nazanin" panose="00000400000000000000" pitchFamily="2" charset="-78"/>
                            </a:rPr>
                            <a:t>2.3e11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</a:tr>
                  <a:tr h="446910"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ضریب سختی محوری بین خاک و سازه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</m:e>
                                      <m:sup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Cs_nk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>
                              <a:effectLst/>
                              <a:cs typeface="B Nazanin" panose="00000400000000000000" pitchFamily="2" charset="-78"/>
                            </a:rPr>
                            <a:t>1.3e9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</a:tr>
                  <a:tr h="428064"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ضریب چسبندگی بین خاک و سازه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num>
                                  <m:den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Cs_nco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>
                              <a:effectLst/>
                              <a:cs typeface="B Nazanin" panose="00000400000000000000" pitchFamily="2" charset="-78"/>
                            </a:rPr>
                            <a:t>2e10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</a:tr>
                  <a:tr h="359984"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fa-IR" sz="1600" dirty="0" err="1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ممان</a:t>
                          </a: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 </a:t>
                          </a:r>
                          <a:r>
                            <a:rPr lang="fa-IR" sz="1600" dirty="0" err="1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اینرسی</a:t>
                          </a: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 حول محور 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x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Ix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XCIx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>
                              <a:effectLst/>
                              <a:cs typeface="B Nazanin" panose="00000400000000000000" pitchFamily="2" charset="-78"/>
                            </a:rPr>
                            <a:t>2.4e-1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</a:tr>
                  <a:tr h="359984"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fa-IR" sz="1600" dirty="0" err="1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ممان</a:t>
                          </a: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 </a:t>
                          </a:r>
                          <a:r>
                            <a:rPr lang="fa-IR" sz="1600" dirty="0" err="1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اینرسی</a:t>
                          </a: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 حول محور 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z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Iz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XCIz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>
                              <a:effectLst/>
                              <a:cs typeface="B Nazanin" panose="00000400000000000000" pitchFamily="2" charset="-78"/>
                            </a:rPr>
                            <a:t>2.4e-1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80846" y="2207359"/>
              <a:ext cx="8229601" cy="4603190"/>
            </p:xfrm>
            <a:graphic>
              <a:graphicData uri="http://schemas.openxmlformats.org/drawingml/2006/table">
                <a:tbl>
                  <a:tblPr rtl="1" firstRow="1" firstCol="1" bandRow="1">
                    <a:tableStyleId>{5C22544A-7EE6-4342-B048-85BDC9FD1C3A}</a:tableStyleId>
                  </a:tblPr>
                  <a:tblGrid>
                    <a:gridCol w="3309945"/>
                    <a:gridCol w="893735"/>
                    <a:gridCol w="1323320"/>
                    <a:gridCol w="1132393"/>
                    <a:gridCol w="1570208"/>
                  </a:tblGrid>
                  <a:tr h="560832"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fa-IR" sz="1800" dirty="0" smtClean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مشخصات</a:t>
                          </a:r>
                          <a:r>
                            <a:rPr lang="en-US" sz="1800" dirty="0" smtClean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 </a:t>
                          </a:r>
                          <a:r>
                            <a:rPr lang="fa-IR" sz="1800" dirty="0" smtClean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(شمع)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نماد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واحد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مشخصه کد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FLAC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مقدار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</a:tr>
                  <a:tr h="508508"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fa-IR" sz="1600" dirty="0" err="1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مدول</a:t>
                          </a: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 الاستیسیته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318433" t="-114286" r="-206452" b="-698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Emod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 smtClean="0">
                              <a:effectLst/>
                              <a:cs typeface="B Nazanin" panose="00000400000000000000" pitchFamily="2" charset="-78"/>
                            </a:rPr>
                            <a:t>2.7e11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</a:tr>
                  <a:tr h="372364"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مساحت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318433" t="-295082" r="-206452" b="-8622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XCArea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>
                              <a:effectLst/>
                              <a:cs typeface="B Nazanin" panose="00000400000000000000" pitchFamily="2" charset="-78"/>
                            </a:rPr>
                            <a:t>1.76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</a:tr>
                  <a:tr h="280416"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شعاع </a:t>
                          </a:r>
                          <a:r>
                            <a:rPr lang="fa-IR" sz="1600" dirty="0" err="1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ژیراسیون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B Nazanin" panose="00000400000000000000" pitchFamily="2" charset="-78"/>
                            </a:rPr>
                            <a:t>_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XCJ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>
                              <a:effectLst/>
                              <a:cs typeface="B Nazanin" panose="00000400000000000000" pitchFamily="2" charset="-78"/>
                            </a:rPr>
                            <a:t>4.8e-1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</a:tr>
                  <a:tr h="361580"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قطر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cs typeface="B Nazanin" panose="00000400000000000000" pitchFamily="2" charset="-78"/>
                            </a:rPr>
                            <a:t>m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_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>
                              <a:effectLst/>
                              <a:cs typeface="B Nazanin" panose="00000400000000000000" pitchFamily="2" charset="-78"/>
                            </a:rPr>
                            <a:t>1.5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</a:tr>
                  <a:tr h="407416"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زاویه اصطکاک بین خاک و سازه 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370068" t="-516418" r="-452381" b="-5283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400" dirty="0" err="1">
                              <a:effectLst/>
                              <a:latin typeface="Times New Roman" panose="02020603050405020304" pitchFamily="18" charset="0"/>
                              <a:cs typeface="B Nazanin" panose="00000400000000000000" pitchFamily="2" charset="-78"/>
                            </a:rPr>
                            <a:t>dgree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CS_sFric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>
                              <a:effectLst/>
                              <a:cs typeface="B Nazanin" panose="00000400000000000000" pitchFamily="2" charset="-78"/>
                            </a:rPr>
                            <a:t>17.3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</a:tr>
                  <a:tr h="462280"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ضریب سختی </a:t>
                          </a:r>
                          <a:r>
                            <a:rPr lang="fa-IR" sz="1600" dirty="0" err="1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برشی</a:t>
                          </a: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 بین خاک و سازه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370068" t="-543421" r="-452381" b="-3657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318433" t="-543421" r="-206452" b="-3657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Cs_sk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>
                              <a:effectLst/>
                              <a:cs typeface="B Nazanin" panose="00000400000000000000" pitchFamily="2" charset="-78"/>
                            </a:rPr>
                            <a:t>2.3e11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</a:tr>
                  <a:tr h="462280"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ضریب سختی محوری بین خاک و سازه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370068" t="-643421" r="-452381" b="-2657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318433" t="-643421" r="-206452" b="-2657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Cs_nk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>
                              <a:effectLst/>
                              <a:cs typeface="B Nazanin" panose="00000400000000000000" pitchFamily="2" charset="-78"/>
                            </a:rPr>
                            <a:t>1.3e9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</a:tr>
                  <a:tr h="442786"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ضریب چسبندگی بین خاک و سازه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370068" t="-773973" r="-452381" b="-1767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318433" t="-773973" r="-206452" b="-1767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Cs_nco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>
                              <a:effectLst/>
                              <a:cs typeface="B Nazanin" panose="00000400000000000000" pitchFamily="2" charset="-78"/>
                            </a:rPr>
                            <a:t>2e10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</a:tr>
                  <a:tr h="372364"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fa-IR" sz="1600" dirty="0" err="1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ممان</a:t>
                          </a: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 </a:t>
                          </a:r>
                          <a:r>
                            <a:rPr lang="fa-IR" sz="1600" dirty="0" err="1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اینرسی</a:t>
                          </a: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 حول محور 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x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Ix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318433" t="-1045902" r="-206452" b="-1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XCIx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>
                              <a:effectLst/>
                              <a:cs typeface="B Nazanin" panose="00000400000000000000" pitchFamily="2" charset="-78"/>
                            </a:rPr>
                            <a:t>2.4e-1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</a:tr>
                  <a:tr h="372364"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fa-IR" sz="1600" dirty="0" err="1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ممان</a:t>
                          </a: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 </a:t>
                          </a:r>
                          <a:r>
                            <a:rPr lang="fa-IR" sz="1600" dirty="0" err="1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اینرسی</a:t>
                          </a:r>
                          <a:r>
                            <a:rPr lang="fa-IR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 حول محور 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cs typeface="B Nazanin" panose="00000400000000000000" pitchFamily="2" charset="-78"/>
                            </a:rPr>
                            <a:t>z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Iz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318433" t="-1145902" r="-206452" b="-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XCIz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en-US" sz="1600" dirty="0">
                              <a:effectLst/>
                              <a:cs typeface="B Nazanin" panose="00000400000000000000" pitchFamily="2" charset="-78"/>
                            </a:rPr>
                            <a:t>2.4e-1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p:sp>
        <p:nvSpPr>
          <p:cNvPr id="8" name="Oval 7"/>
          <p:cNvSpPr/>
          <p:nvPr/>
        </p:nvSpPr>
        <p:spPr>
          <a:xfrm>
            <a:off x="-161855" y="6177690"/>
            <a:ext cx="1059785" cy="4496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10/30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7259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985720"/>
                <a:ext cx="9000446" cy="5872280"/>
              </a:xfrm>
            </p:spPr>
            <p:txBody>
              <a:bodyPr/>
              <a:lstStyle/>
              <a:p>
                <a:pPr algn="r" rtl="1"/>
                <a:r>
                  <a:rPr lang="fa-IR" sz="2400" dirty="0" smtClean="0">
                    <a:cs typeface="B Nazanin" panose="00000400000000000000" pitchFamily="2" charset="-78"/>
                  </a:rPr>
                  <a:t>روش شبه </a:t>
                </a:r>
                <a:r>
                  <a:rPr lang="fa-IR" sz="2400" dirty="0" err="1">
                    <a:cs typeface="B Nazanin" panose="00000400000000000000" pitchFamily="2" charset="-78"/>
                  </a:rPr>
                  <a:t>استاتیکی</a:t>
                </a:r>
                <a:r>
                  <a:rPr lang="fa-IR" sz="2400" dirty="0">
                    <a:cs typeface="B Nazanin" panose="00000400000000000000" pitchFamily="2" charset="-78"/>
                  </a:rPr>
                  <a:t> معادل یک روش روتین برای تجزیه و تحلیل پایداری </a:t>
                </a:r>
                <a:r>
                  <a:rPr lang="fa-IR" sz="2400" dirty="0" err="1">
                    <a:cs typeface="B Nazanin" panose="00000400000000000000" pitchFamily="2" charset="-78"/>
                  </a:rPr>
                  <a:t>لرزه‌ای</a:t>
                </a:r>
                <a:r>
                  <a:rPr lang="fa-IR" sz="2400" dirty="0">
                    <a:cs typeface="B Nazanin" panose="00000400000000000000" pitchFamily="2" charset="-78"/>
                  </a:rPr>
                  <a:t> </a:t>
                </a:r>
                <a:r>
                  <a:rPr lang="fa-IR" sz="2400" dirty="0" err="1">
                    <a:cs typeface="B Nazanin" panose="00000400000000000000" pitchFamily="2" charset="-78"/>
                  </a:rPr>
                  <a:t>دیواره‌های</a:t>
                </a:r>
                <a:r>
                  <a:rPr lang="fa-IR" sz="2400" dirty="0">
                    <a:cs typeface="B Nazanin" panose="00000400000000000000" pitchFamily="2" charset="-78"/>
                  </a:rPr>
                  <a:t> </a:t>
                </a:r>
                <a:r>
                  <a:rPr lang="fa-IR" sz="2400" dirty="0" smtClean="0">
                    <a:cs typeface="B Nazanin" panose="00000400000000000000" pitchFamily="2" charset="-78"/>
                  </a:rPr>
                  <a:t>حائل و </a:t>
                </a:r>
                <a:r>
                  <a:rPr lang="fa-IR" sz="2400" dirty="0" err="1" smtClean="0">
                    <a:cs typeface="B Nazanin" panose="00000400000000000000" pitchFamily="2" charset="-78"/>
                  </a:rPr>
                  <a:t>پتاسیل</a:t>
                </a:r>
                <a:r>
                  <a:rPr lang="fa-IR" sz="2400" dirty="0" smtClean="0">
                    <a:cs typeface="B Nazanin" panose="00000400000000000000" pitchFamily="2" charset="-78"/>
                  </a:rPr>
                  <a:t> لغزش </a:t>
                </a:r>
                <a:r>
                  <a:rPr lang="fa-IR" sz="2400" dirty="0" err="1">
                    <a:cs typeface="B Nazanin" panose="00000400000000000000" pitchFamily="2" charset="-78"/>
                  </a:rPr>
                  <a:t>می‌باشد</a:t>
                </a:r>
                <a:r>
                  <a:rPr lang="fa-IR" sz="2400" dirty="0">
                    <a:cs typeface="B Nazanin" panose="00000400000000000000" pitchFamily="2" charset="-78"/>
                  </a:rPr>
                  <a:t>. در این روش یک نیروی </a:t>
                </a:r>
                <a:r>
                  <a:rPr lang="fa-IR" sz="2400" dirty="0" err="1">
                    <a:cs typeface="B Nazanin" panose="00000400000000000000" pitchFamily="2" charset="-78"/>
                  </a:rPr>
                  <a:t>استاتیکی</a:t>
                </a:r>
                <a:r>
                  <a:rPr lang="fa-IR" sz="2400" dirty="0">
                    <a:cs typeface="B Nazanin" panose="00000400000000000000" pitchFamily="2" charset="-78"/>
                  </a:rPr>
                  <a:t> داخلی معادل با </a:t>
                </a:r>
                <a:r>
                  <a:rPr lang="fa-IR" sz="2400" dirty="0" err="1">
                    <a:cs typeface="B Nazanin" panose="00000400000000000000" pitchFamily="2" charset="-78"/>
                  </a:rPr>
                  <a:t>نیرو‌های</a:t>
                </a:r>
                <a:r>
                  <a:rPr lang="fa-IR" sz="2400" dirty="0">
                    <a:cs typeface="B Nazanin" panose="00000400000000000000" pitchFamily="2" charset="-78"/>
                  </a:rPr>
                  <a:t> </a:t>
                </a:r>
                <a:r>
                  <a:rPr lang="fa-IR" sz="2400" dirty="0" err="1">
                    <a:cs typeface="B Nazanin" panose="00000400000000000000" pitchFamily="2" charset="-78"/>
                  </a:rPr>
                  <a:t>اینرسی</a:t>
                </a:r>
                <a:r>
                  <a:rPr lang="fa-IR" sz="2400" dirty="0">
                    <a:cs typeface="B Nazanin" panose="00000400000000000000" pitchFamily="2" charset="-78"/>
                  </a:rPr>
                  <a:t> ناشی از زلزله در طول زمان به مرکز ثقل محل مورد بررسی </a:t>
                </a:r>
                <a:r>
                  <a:rPr lang="fa-IR" sz="2400" dirty="0" smtClean="0">
                    <a:cs typeface="B Nazanin" panose="00000400000000000000" pitchFamily="2" charset="-78"/>
                  </a:rPr>
                  <a:t>وارد.</a:t>
                </a:r>
              </a:p>
              <a:p>
                <a:pPr marL="0" indent="0" algn="r" rtl="1">
                  <a:buNone/>
                </a:pPr>
                <a:endParaRPr lang="fa-IR" sz="2400" dirty="0" smtClean="0">
                  <a:cs typeface="B Nazanin" panose="00000400000000000000" pitchFamily="2" charset="-78"/>
                </a:endParaRPr>
              </a:p>
              <a:p>
                <a:pPr marL="0" indent="0">
                  <a:buNone/>
                </a:pPr>
                <a:r>
                  <a:rPr lang="fa-IR" sz="2400" dirty="0" smtClean="0">
                    <a:cs typeface="B Nazanin" panose="00000400000000000000" pitchFamily="2" charset="-78"/>
                  </a:rPr>
                  <a:t>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fa-IR" sz="2400" dirty="0" smtClean="0">
                    <a:cs typeface="B Nazanin" panose="00000400000000000000" pitchFamily="2" charset="-78"/>
                  </a:rPr>
                  <a:t>          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endParaRPr lang="fa-IR" sz="2400" dirty="0" smtClean="0">
                  <a:cs typeface="B Nazanin" panose="00000400000000000000" pitchFamily="2" charset="-78"/>
                </a:endParaRPr>
              </a:p>
              <a:p>
                <a:pPr algn="r" rtl="1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fa-IR" sz="1800" dirty="0">
                    <a:cs typeface="B Nazanin" panose="00000400000000000000" pitchFamily="2" charset="-78"/>
                  </a:rPr>
                  <a:t> : ضریب بی بعد در راستای افقی</a:t>
                </a:r>
                <a:endParaRPr lang="en-US" sz="1800" dirty="0">
                  <a:cs typeface="B Nazanin" panose="00000400000000000000" pitchFamily="2" charset="-78"/>
                </a:endParaRPr>
              </a:p>
              <a:p>
                <a:pPr algn="r" rtl="1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fa-IR" sz="1800" dirty="0">
                    <a:cs typeface="B Nazanin" panose="00000400000000000000" pitchFamily="2" charset="-78"/>
                  </a:rPr>
                  <a:t> : ضریب بی بعد در راستای قائم</a:t>
                </a:r>
                <a:endParaRPr lang="en-US" sz="1800" dirty="0">
                  <a:cs typeface="B Nazanin" panose="00000400000000000000" pitchFamily="2" charset="-78"/>
                </a:endParaRPr>
              </a:p>
              <a:p>
                <a:pPr algn="r" rtl="1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fa-IR" sz="1800" dirty="0">
                    <a:cs typeface="B Nazanin" panose="00000400000000000000" pitchFamily="2" charset="-78"/>
                  </a:rPr>
                  <a:t> : وزن توده مورد </a:t>
                </a:r>
                <a:r>
                  <a:rPr lang="fa-IR" sz="1800" dirty="0" smtClean="0">
                    <a:cs typeface="B Nazanin" panose="00000400000000000000" pitchFamily="2" charset="-78"/>
                  </a:rPr>
                  <a:t>بررسی</a:t>
                </a:r>
              </a:p>
              <a:p>
                <a:pPr marL="0" indent="0" algn="r" rtl="1">
                  <a:buNone/>
                </a:pPr>
                <a:r>
                  <a:rPr lang="ar-SA" sz="2000" dirty="0" smtClean="0">
                    <a:cs typeface="B Nazanin" panose="00000400000000000000" pitchFamily="2" charset="-78"/>
                  </a:rPr>
                  <a:t>ضریب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fa-IR" sz="2000" dirty="0">
                    <a:cs typeface="B Nazanin" panose="00000400000000000000" pitchFamily="2" charset="-78"/>
                  </a:rPr>
                  <a:t> از </a:t>
                </a:r>
                <a:r>
                  <a:rPr lang="fa-IR" sz="2000" dirty="0" err="1">
                    <a:cs typeface="B Nazanin" panose="00000400000000000000" pitchFamily="2" charset="-78"/>
                  </a:rPr>
                  <a:t>نرمالیزه</a:t>
                </a:r>
                <a:r>
                  <a:rPr lang="fa-IR" sz="2000" dirty="0">
                    <a:cs typeface="B Nazanin" panose="00000400000000000000" pitchFamily="2" charset="-78"/>
                  </a:rPr>
                  <a:t> کردن شتاب افقی زلزله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fa-IR" sz="2000" dirty="0">
                    <a:cs typeface="B Nazanin" panose="00000400000000000000" pitchFamily="2" charset="-78"/>
                  </a:rPr>
                  <a:t> که به مرکز جرم محل اثر نیرو</a:t>
                </a:r>
                <a:r>
                  <a:rPr lang="en-US" sz="2000" dirty="0">
                    <a:cs typeface="B Nazanin" panose="00000400000000000000" pitchFamily="2" charset="-78"/>
                  </a:rPr>
                  <a:t>‌</a:t>
                </a:r>
                <a:r>
                  <a:rPr lang="ar-SA" sz="2000" dirty="0">
                    <a:cs typeface="B Nazanin" panose="00000400000000000000" pitchFamily="2" charset="-78"/>
                  </a:rPr>
                  <a:t>ها وارد می</a:t>
                </a:r>
                <a:r>
                  <a:rPr lang="en-US" sz="2000" dirty="0">
                    <a:cs typeface="B Nazanin" panose="00000400000000000000" pitchFamily="2" charset="-78"/>
                  </a:rPr>
                  <a:t>‌</a:t>
                </a:r>
                <a:r>
                  <a:rPr lang="ar-SA" sz="2000" dirty="0">
                    <a:cs typeface="B Nazanin" panose="00000400000000000000" pitchFamily="2" charset="-78"/>
                  </a:rPr>
                  <a:t>گرددبدست می</a:t>
                </a:r>
                <a:r>
                  <a:rPr lang="en-US" sz="2000" dirty="0">
                    <a:cs typeface="B Nazanin" panose="00000400000000000000" pitchFamily="2" charset="-78"/>
                  </a:rPr>
                  <a:t>‌</a:t>
                </a:r>
                <a:r>
                  <a:rPr lang="ar-SA" sz="2000" dirty="0">
                    <a:cs typeface="B Nazanin" panose="00000400000000000000" pitchFamily="2" charset="-78"/>
                  </a:rPr>
                  <a:t>آید</a:t>
                </a:r>
                <a:r>
                  <a:rPr lang="ar-SA" sz="2000" dirty="0" smtClean="0">
                    <a:cs typeface="B Nazanin" panose="00000400000000000000" pitchFamily="2" charset="-78"/>
                  </a:rPr>
                  <a:t>.</a:t>
                </a:r>
                <a:endParaRPr lang="fa-IR" sz="2000" dirty="0" smtClean="0">
                  <a:cs typeface="B Nazanin" panose="00000400000000000000" pitchFamily="2" charset="-78"/>
                </a:endParaRPr>
              </a:p>
              <a:p>
                <a:pPr marL="0" indent="0">
                  <a:buNone/>
                </a:pPr>
                <a:r>
                  <a:rPr lang="fa-IR" sz="2000" dirty="0" smtClean="0">
                    <a:cs typeface="B Nazanin" panose="00000400000000000000" pitchFamily="2" charset="-78"/>
                  </a:rPr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66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type m:val="skw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𝑚𝑚</m:t>
                                    </m:r>
                                  </m:e>
                                </m:d>
                              </m:sub>
                            </m:sSub>
                          </m:den>
                        </m:f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25</m:t>
                        </m:r>
                      </m:sup>
                    </m:sSup>
                  </m:oMath>
                </a14:m>
                <a:r>
                  <a:rPr lang="fa-IR" sz="2000" dirty="0" smtClean="0">
                    <a:cs typeface="B Nazanin" panose="00000400000000000000" pitchFamily="2" charset="-78"/>
                  </a:rPr>
                  <a:t>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74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type m:val="skw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𝑖𝑛𝑐</m:t>
                                    </m:r>
                                  </m:e>
                                </m:d>
                              </m:sub>
                            </m:sSub>
                          </m:den>
                        </m:f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25</m:t>
                        </m:r>
                      </m:sup>
                    </m:sSup>
                  </m:oMath>
                </a14:m>
                <a:endParaRPr lang="fa-IR" sz="2000" dirty="0" smtClean="0">
                  <a:cs typeface="B Nazanin" panose="00000400000000000000" pitchFamily="2" charset="-78"/>
                </a:endParaRPr>
              </a:p>
              <a:p>
                <a:pPr marL="0" indent="0" algn="r" rtl="1">
                  <a:buNone/>
                </a:pPr>
                <a:endParaRPr lang="fa-IR" sz="2000" dirty="0" smtClean="0">
                  <a:cs typeface="B Nazanin" panose="00000400000000000000" pitchFamily="2" charset="-78"/>
                </a:endParaRPr>
              </a:p>
              <a:p>
                <a:pPr marL="0" indent="0" algn="r" rtl="1">
                  <a:buNone/>
                </a:pPr>
                <a:r>
                  <a:rPr lang="fa-IR" sz="2000" dirty="0">
                    <a:cs typeface="B Nazanin" panose="00000400000000000000" pitchFamily="2" charset="-78"/>
                  </a:rPr>
                  <a:t>در حالت کلی به طور </a:t>
                </a:r>
                <a:r>
                  <a:rPr lang="fa-IR" sz="2000" dirty="0" err="1">
                    <a:cs typeface="B Nazanin" panose="00000400000000000000" pitchFamily="2" charset="-78"/>
                  </a:rPr>
                  <a:t>محافظه‌کارانه‌ای</a:t>
                </a:r>
                <a:r>
                  <a:rPr lang="fa-IR" sz="2000" dirty="0">
                    <a:cs typeface="B Nazanin" panose="00000400000000000000" pitchFamily="2" charset="-78"/>
                  </a:rPr>
                  <a:t> </a:t>
                </a:r>
                <a:r>
                  <a:rPr lang="fa-IR" sz="2000" dirty="0" err="1">
                    <a:cs typeface="B Nazanin" panose="00000400000000000000" pitchFamily="2" charset="-78"/>
                  </a:rPr>
                  <a:t>می‌توان</a:t>
                </a:r>
                <a:r>
                  <a:rPr lang="fa-IR" sz="2000" dirty="0">
                    <a:cs typeface="B Nazanin" panose="00000400000000000000" pitchFamily="2" charset="-78"/>
                  </a:rPr>
                  <a:t> ضریب افقی زلزله بین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5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000" dirty="0">
                    <a:cs typeface="B Nazanin" panose="00000400000000000000" pitchFamily="2" charset="-78"/>
                  </a:rPr>
                  <a:t> </a:t>
                </a:r>
                <a:r>
                  <a:rPr lang="fa-IR" sz="2000" dirty="0">
                    <a:cs typeface="B Nazanin" panose="00000400000000000000" pitchFamily="2" charset="-78"/>
                  </a:rPr>
                  <a:t> الی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67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fa-IR" sz="2000" dirty="0">
                    <a:cs typeface="B Nazanin" panose="00000400000000000000" pitchFamily="2" charset="-78"/>
                  </a:rPr>
                  <a:t> در نظر گرفت.</a:t>
                </a:r>
                <a:endParaRPr lang="en-US" sz="2000" dirty="0">
                  <a:cs typeface="B Nazanin" panose="00000400000000000000" pitchFamily="2" charset="-78"/>
                </a:endParaRPr>
              </a:p>
              <a:p>
                <a:pPr marL="0" indent="0" algn="r" rtl="1">
                  <a:buNone/>
                </a:pPr>
                <a:endParaRPr lang="en-US" sz="2400" dirty="0">
                  <a:cs typeface="B Nazanin" panose="000004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985720"/>
                <a:ext cx="9000446" cy="5872280"/>
              </a:xfrm>
              <a:blipFill rotWithShape="0">
                <a:blip r:embed="rId2"/>
                <a:stretch>
                  <a:fillRect l="-1084" t="-831" r="-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/>
          <p:cNvSpPr/>
          <p:nvPr/>
        </p:nvSpPr>
        <p:spPr>
          <a:xfrm>
            <a:off x="7473396" y="0"/>
            <a:ext cx="1527050" cy="61082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Nazanin" panose="00000400000000000000" pitchFamily="2" charset="-78"/>
              </a:rPr>
              <a:t>مدل سازی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128721" y="69490"/>
            <a:ext cx="3970329" cy="76352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 rtl="1" fontAlgn="base"/>
            <a:r>
              <a:rPr lang="fa-IR" sz="2400" b="1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cs typeface="B Nazanin" panose="00000400000000000000" pitchFamily="2" charset="-78"/>
              </a:rPr>
              <a:t>تحلیل شبه </a:t>
            </a:r>
            <a:r>
              <a:rPr lang="fa-IR" sz="2400" b="1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cs typeface="B Nazanin" panose="00000400000000000000" pitchFamily="2" charset="-78"/>
              </a:rPr>
              <a:t>استاتیکی</a:t>
            </a:r>
            <a:endParaRPr lang="en-US" sz="2400" b="1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cs typeface="B Nazanin" panose="00000400000000000000" pitchFamily="2" charset="-78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" y="6078537"/>
            <a:ext cx="1059785" cy="4496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11/30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6232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902" y="985720"/>
            <a:ext cx="9009596" cy="1068935"/>
          </a:xfrm>
        </p:spPr>
        <p:txBody>
          <a:bodyPr/>
          <a:lstStyle/>
          <a:p>
            <a:pPr marL="342900" indent="-342900" algn="r" rtl="1">
              <a:buFont typeface="Wingdings" panose="05000000000000000000" pitchFamily="2" charset="2"/>
              <a:buChar char="q"/>
            </a:pPr>
            <a:r>
              <a:rPr lang="fa-IR" sz="2000" dirty="0" smtClean="0">
                <a:cs typeface="B Nazanin" panose="00000400000000000000" pitchFamily="2" charset="-78"/>
              </a:rPr>
              <a:t>جهت صحت سنجی نرم افزار </a:t>
            </a:r>
            <a:r>
              <a:rPr lang="en-US" sz="2000" dirty="0" err="1" smtClean="0">
                <a:latin typeface="Times New Roman" panose="02020603050405020304" pitchFamily="18" charset="0"/>
                <a:cs typeface="B Nazanin" panose="00000400000000000000" pitchFamily="2" charset="-78"/>
              </a:rPr>
              <a:t>Flac</a:t>
            </a:r>
            <a:r>
              <a:rPr lang="en-US" sz="2000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 3D</a:t>
            </a:r>
            <a:r>
              <a:rPr lang="fa-IR" sz="2000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2000" dirty="0">
                <a:cs typeface="B Nazanin" panose="00000400000000000000" pitchFamily="2" charset="-78"/>
              </a:rPr>
              <a:t>از مدل استفاده شده در یک </a:t>
            </a:r>
            <a:r>
              <a:rPr lang="fa-IR" sz="2000" dirty="0" err="1" smtClean="0">
                <a:cs typeface="B Nazanin" panose="00000400000000000000" pitchFamily="2" charset="-78"/>
              </a:rPr>
              <a:t>تز</a:t>
            </a:r>
            <a:r>
              <a:rPr lang="fa-IR" sz="2000" dirty="0" smtClean="0">
                <a:cs typeface="B Nazanin" panose="00000400000000000000" pitchFamily="2" charset="-78"/>
              </a:rPr>
              <a:t> </a:t>
            </a:r>
            <a:r>
              <a:rPr lang="fa-IR" sz="2000" dirty="0">
                <a:cs typeface="B Nazanin" panose="00000400000000000000" pitchFamily="2" charset="-78"/>
              </a:rPr>
              <a:t>دکتری در دانشگاه پلی تکنیک </a:t>
            </a:r>
            <a:r>
              <a:rPr lang="fa-IR" sz="2000" dirty="0" err="1" smtClean="0">
                <a:cs typeface="B Nazanin" panose="00000400000000000000" pitchFamily="2" charset="-78"/>
              </a:rPr>
              <a:t>هنگ‌کنگ</a:t>
            </a:r>
            <a:r>
              <a:rPr lang="fa-IR" sz="2000" dirty="0" smtClean="0">
                <a:cs typeface="B Nazanin" panose="00000400000000000000" pitchFamily="2" charset="-78"/>
              </a:rPr>
              <a:t> </a:t>
            </a:r>
            <a:r>
              <a:rPr lang="fa-IR" sz="2000" dirty="0">
                <a:cs typeface="B Nazanin" panose="00000400000000000000" pitchFamily="2" charset="-78"/>
              </a:rPr>
              <a:t>که توسط دکتر چنگ و </a:t>
            </a:r>
            <a:r>
              <a:rPr lang="fa-IR" sz="2000" dirty="0" err="1" smtClean="0">
                <a:cs typeface="B Nazanin" panose="00000400000000000000" pitchFamily="2" charset="-78"/>
              </a:rPr>
              <a:t>همکار</a:t>
            </a:r>
            <a:r>
              <a:rPr lang="fa-IR" sz="2000" dirty="0" err="1">
                <a:cs typeface="B Nazanin" panose="00000400000000000000" pitchFamily="2" charset="-78"/>
              </a:rPr>
              <a:t>مدل</a:t>
            </a:r>
            <a:r>
              <a:rPr lang="fa-IR" sz="2000" dirty="0">
                <a:cs typeface="B Nazanin" panose="00000400000000000000" pitchFamily="2" charset="-78"/>
              </a:rPr>
              <a:t> سازی شده بهره خواهیم </a:t>
            </a:r>
            <a:r>
              <a:rPr lang="fa-IR" sz="2000" dirty="0" smtClean="0">
                <a:cs typeface="B Nazanin" panose="00000400000000000000" pitchFamily="2" charset="-78"/>
              </a:rPr>
              <a:t>جست</a:t>
            </a:r>
            <a:r>
              <a:rPr lang="fa-IR" sz="2800" dirty="0" smtClean="0"/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473396" y="0"/>
            <a:ext cx="1527050" cy="61082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Nazanin" panose="00000400000000000000" pitchFamily="2" charset="-78"/>
              </a:rPr>
              <a:t>مدل سازی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892245" y="38646"/>
            <a:ext cx="3359509" cy="76352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 rtl="1" fontAlgn="base"/>
            <a:r>
              <a:rPr lang="fa-IR" sz="2400" b="1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cs typeface="B Nazanin" panose="00000400000000000000" pitchFamily="2" charset="-78"/>
              </a:rPr>
              <a:t>صحت سنجی</a:t>
            </a:r>
            <a:endParaRPr lang="en-US" sz="2400" b="1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cs typeface="B Nazanin" panose="00000400000000000000" pitchFamily="2" charset="-78"/>
            </a:endParaRPr>
          </a:p>
        </p:txBody>
      </p:sp>
      <p:pic>
        <p:nvPicPr>
          <p:cNvPr id="6" name="Picture 5" descr="C:\Users\Amir-pc\Desktop\صحت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425" y="2683196"/>
            <a:ext cx="5088396" cy="412303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48966" y="1996744"/>
              <a:ext cx="8551480" cy="792475"/>
            </p:xfrm>
            <a:graphic>
              <a:graphicData uri="http://schemas.openxmlformats.org/drawingml/2006/table">
                <a:tbl>
                  <a:tblPr rtl="1" firstRow="1" firstCol="1" bandRow="1">
                    <a:tableStyleId>{18603FDC-E32A-4AB5-989C-0864C3EAD2B8}</a:tableStyleId>
                  </a:tblPr>
                  <a:tblGrid>
                    <a:gridCol w="1530228"/>
                    <a:gridCol w="1359431"/>
                    <a:gridCol w="2081598"/>
                    <a:gridCol w="1730969"/>
                    <a:gridCol w="1849254"/>
                  </a:tblGrid>
                  <a:tr h="265232"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tabLst>
                              <a:tab pos="2688590" algn="ctr"/>
                              <a:tab pos="5377815" algn="r"/>
                            </a:tabLs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چگالی</a:t>
                          </a:r>
                          <a14:m>
                            <m:oMath xmlns:m="http://schemas.openxmlformats.org/officeDocument/2006/math">
                              <m:r>
                                <a:rPr lang="en-US" sz="160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fa-IR" sz="1600">
                                  <a:effectLst/>
                                  <a:latin typeface="Cambria Math" panose="02040503050406030204" pitchFamily="18" charset="0"/>
                                </a:rPr>
                                <m:t>ρ</m:t>
                              </m:r>
                              <m:r>
                                <a:rPr lang="en-US" sz="16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tabLst>
                              <a:tab pos="2688590" algn="ctr"/>
                              <a:tab pos="5377815" algn="r"/>
                            </a:tabLs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چسبندگی</a:t>
                          </a:r>
                          <a14:m>
                            <m:oMath xmlns:m="http://schemas.openxmlformats.org/officeDocument/2006/math">
                              <m:r>
                                <a:rPr lang="en-US" sz="160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>
                                  <a:effectLst/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6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tabLst>
                              <a:tab pos="2688590" algn="ctr"/>
                              <a:tab pos="5377815" algn="r"/>
                            </a:tabLs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مدول الستیسیته</a:t>
                          </a:r>
                          <a14:m>
                            <m:oMath xmlns:m="http://schemas.openxmlformats.org/officeDocument/2006/math">
                              <m:r>
                                <a:rPr lang="en-US" sz="160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>
                                  <a:effectLst/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6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tabLst>
                              <a:tab pos="2688590" algn="ctr"/>
                              <a:tab pos="5377815" algn="r"/>
                            </a:tabLs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زاویۀ داخلی</a:t>
                          </a:r>
                          <a14:m>
                            <m:oMath xmlns:m="http://schemas.openxmlformats.org/officeDocument/2006/math">
                              <m:r>
                                <a:rPr lang="en-US" sz="1600">
                                  <a:effectLst/>
                                  <a:latin typeface="Cambria Math" panose="02040503050406030204" pitchFamily="18" charset="0"/>
                                </a:rPr>
                                <m:t>(∅)</m:t>
                              </m:r>
                            </m:oMath>
                          </a14:m>
                          <a:endPara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tabLst>
                              <a:tab pos="2688590" algn="ctr"/>
                              <a:tab pos="5377815" algn="r"/>
                            </a:tabLs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ضریب </a:t>
                          </a:r>
                          <a:r>
                            <a:rPr lang="fa-IR" sz="1600" dirty="0" err="1">
                              <a:effectLst/>
                              <a:cs typeface="B Nazanin" panose="00000400000000000000" pitchFamily="2" charset="-78"/>
                            </a:rPr>
                            <a:t>پواسون</a:t>
                          </a:r>
                          <a14:m>
                            <m:oMath xmlns:m="http://schemas.openxmlformats.org/officeDocument/2006/math">
                              <m:r>
                                <a:rPr lang="en-US" sz="160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>
                                  <a:effectLst/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  <m:r>
                                <a:rPr lang="en-US" sz="16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</a:tr>
                  <a:tr h="499867">
                    <a:tc>
                      <a:txBody>
                        <a:bodyPr/>
                        <a:lstStyle/>
                        <a:p>
                          <a:pPr marL="0" marR="0" indent="0" algn="ctr" rtl="0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tabLst>
                              <a:tab pos="2688590" algn="ctr"/>
                              <a:tab pos="5377815" algn="r"/>
                            </a:tabLst>
                          </a:pPr>
                          <a:r>
                            <a:rPr lang="fa-IR" sz="1600" dirty="0" smtClean="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B Nazanin" panose="00000400000000000000" pitchFamily="2" charset="-78"/>
                            </a:rPr>
                            <a:t>20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skw"/>
                                  <m:ctrlPr>
                                    <a:rPr lang="en-US" sz="160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𝐾𝑁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en-US" sz="16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tabLst>
                              <a:tab pos="2688590" algn="ctr"/>
                              <a:tab pos="5377815" algn="r"/>
                            </a:tabLst>
                          </a:pPr>
                          <a:r>
                            <a:rPr lang="fa-IR" sz="1600" dirty="0" smtClean="0">
                              <a:effectLst/>
                              <a:cs typeface="B Nazanin" panose="00000400000000000000" pitchFamily="2" charset="-78"/>
                            </a:rPr>
                            <a:t>10</a:t>
                          </a:r>
                          <a14:m>
                            <m:oMath xmlns:m="http://schemas.openxmlformats.org/officeDocument/2006/math">
                              <m:r>
                                <a:rPr lang="en-US" sz="1600">
                                  <a:effectLst/>
                                  <a:latin typeface="Cambria Math" panose="02040503050406030204" pitchFamily="18" charset="0"/>
                                </a:rPr>
                                <m:t>𝐾𝑝𝑎</m:t>
                              </m:r>
                            </m:oMath>
                          </a14:m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tabLst>
                              <a:tab pos="2688590" algn="ctr"/>
                              <a:tab pos="5377815" algn="r"/>
                            </a:tabLst>
                          </a:pPr>
                          <a:r>
                            <a:rPr lang="en-US" sz="16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Mpa</a:t>
                          </a: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200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tabLst>
                              <a:tab pos="2688590" algn="ctr"/>
                              <a:tab pos="5377815" algn="r"/>
                            </a:tabLs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20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tabLst>
                              <a:tab pos="2688590" algn="ctr"/>
                              <a:tab pos="5377815" algn="r"/>
                            </a:tabLs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25/0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48966" y="1996744"/>
              <a:ext cx="8551480" cy="792475"/>
            </p:xfrm>
            <a:graphic>
              <a:graphicData uri="http://schemas.openxmlformats.org/drawingml/2006/table">
                <a:tbl>
                  <a:tblPr rtl="1" firstRow="1" firstCol="1" bandRow="1">
                    <a:tableStyleId>{18603FDC-E32A-4AB5-989C-0864C3EAD2B8}</a:tableStyleId>
                  </a:tblPr>
                  <a:tblGrid>
                    <a:gridCol w="1530228"/>
                    <a:gridCol w="1359431"/>
                    <a:gridCol w="2081598"/>
                    <a:gridCol w="1730969"/>
                    <a:gridCol w="1849254"/>
                  </a:tblGrid>
                  <a:tr h="29260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3"/>
                          <a:stretch>
                            <a:fillRect l="-4382" t="-12500" r="-465737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3"/>
                          <a:stretch>
                            <a:fillRect l="-117489" t="-12500" r="-424215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3"/>
                          <a:stretch>
                            <a:fillRect l="-141813" t="-12500" r="-176608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3"/>
                          <a:stretch>
                            <a:fillRect l="-291197" t="-12500" r="-112676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3"/>
                          <a:stretch>
                            <a:fillRect l="-365461" t="-12500" r="-5263" b="-312500"/>
                          </a:stretch>
                        </a:blipFill>
                      </a:tcPr>
                    </a:tc>
                  </a:tr>
                  <a:tr h="49986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3"/>
                          <a:stretch>
                            <a:fillRect l="-4382" t="-65060" r="-465737" b="-807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3"/>
                          <a:stretch>
                            <a:fillRect l="-117489" t="-65060" r="-424215" b="-807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tabLst>
                              <a:tab pos="2688590" algn="ctr"/>
                              <a:tab pos="5377815" algn="r"/>
                            </a:tabLst>
                          </a:pPr>
                          <a:r>
                            <a:rPr lang="en-US" sz="16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Mpa</a:t>
                          </a: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200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tabLst>
                              <a:tab pos="2688590" algn="ctr"/>
                              <a:tab pos="5377815" algn="r"/>
                            </a:tabLs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20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rtl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tabLst>
                              <a:tab pos="2688590" algn="ctr"/>
                              <a:tab pos="5377815" algn="r"/>
                            </a:tabLs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25/0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p:sp>
        <p:nvSpPr>
          <p:cNvPr id="8" name="Oval 7"/>
          <p:cNvSpPr/>
          <p:nvPr/>
        </p:nvSpPr>
        <p:spPr>
          <a:xfrm>
            <a:off x="76200" y="6096000"/>
            <a:ext cx="1059785" cy="4496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12/30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8299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5261460"/>
            <a:ext cx="8524330" cy="1143000"/>
          </a:xfrm>
        </p:spPr>
        <p:txBody>
          <a:bodyPr>
            <a:normAutofit fontScale="90000"/>
          </a:bodyPr>
          <a:lstStyle/>
          <a:p>
            <a:pPr rtl="1"/>
            <a:r>
              <a:rPr lang="fa-IR" sz="2400" dirty="0">
                <a:cs typeface="B Nazanin" panose="00000400000000000000" pitchFamily="2" charset="-78"/>
              </a:rPr>
              <a:t>نتایج حاصل در </a:t>
            </a:r>
            <a:r>
              <a:rPr lang="fa-IR" sz="2400" dirty="0" err="1">
                <a:cs typeface="B Nazanin" panose="00000400000000000000" pitchFamily="2" charset="-78"/>
              </a:rPr>
              <a:t>تز</a:t>
            </a:r>
            <a:r>
              <a:rPr lang="fa-IR" sz="2400" dirty="0">
                <a:cs typeface="B Nazanin" panose="00000400000000000000" pitchFamily="2" charset="-78"/>
              </a:rPr>
              <a:t> ضریب اطمینان حاصل از مدل برابر </a:t>
            </a:r>
            <a:r>
              <a:rPr lang="fa-IR" sz="2400" dirty="0" smtClean="0">
                <a:cs typeface="B Nazanin" panose="00000400000000000000" pitchFamily="2" charset="-78"/>
              </a:rPr>
              <a:t>1/20 و </a:t>
            </a:r>
            <a:r>
              <a:rPr lang="fa-IR" sz="2400" dirty="0">
                <a:cs typeface="B Nazanin" panose="00000400000000000000" pitchFamily="2" charset="-78"/>
              </a:rPr>
              <a:t>ضریب اطمینان بدست آمده در مدل ایجاد شده نیز برابر </a:t>
            </a:r>
            <a:r>
              <a:rPr lang="fa-IR" sz="2400" dirty="0" smtClean="0">
                <a:cs typeface="B Nazanin" panose="00000400000000000000" pitchFamily="2" charset="-78"/>
              </a:rPr>
              <a:t>1/18بوده </a:t>
            </a:r>
            <a:r>
              <a:rPr lang="fa-IR" sz="2400" dirty="0">
                <a:cs typeface="B Nazanin" panose="00000400000000000000" pitchFamily="2" charset="-78"/>
              </a:rPr>
              <a:t>با توجه به نتایج حاصل میزان خطا در محاسبات برابر </a:t>
            </a:r>
            <a:r>
              <a:rPr lang="fa-IR" sz="2400" dirty="0" smtClean="0">
                <a:cs typeface="B Nazanin" panose="00000400000000000000" pitchFamily="2" charset="-78"/>
              </a:rPr>
              <a:t>1/67 </a:t>
            </a:r>
            <a:r>
              <a:rPr lang="fa-IR" sz="2400" dirty="0">
                <a:cs typeface="B Nazanin" panose="00000400000000000000" pitchFamily="2" charset="-78"/>
              </a:rPr>
              <a:t>% </a:t>
            </a:r>
            <a:r>
              <a:rPr lang="fa-IR" sz="2400" dirty="0" err="1">
                <a:cs typeface="B Nazanin" panose="00000400000000000000" pitchFamily="2" charset="-78"/>
              </a:rPr>
              <a:t>می‌باشد</a:t>
            </a:r>
            <a:r>
              <a:rPr lang="fa-IR" sz="2400" dirty="0">
                <a:cs typeface="B Nazanin" panose="00000400000000000000" pitchFamily="2" charset="-78"/>
              </a:rPr>
              <a:t> که به احتمال قوی به علت متفاوت بود سایز </a:t>
            </a:r>
            <a:r>
              <a:rPr lang="fa-IR" sz="2400" dirty="0" err="1">
                <a:cs typeface="B Nazanin" panose="00000400000000000000" pitchFamily="2" charset="-78"/>
              </a:rPr>
              <a:t>مش</a:t>
            </a:r>
            <a:r>
              <a:rPr lang="fa-IR" sz="2400" dirty="0">
                <a:cs typeface="B Nazanin" panose="00000400000000000000" pitchFamily="2" charset="-78"/>
              </a:rPr>
              <a:t> بندی ها بوده و نتیجه قابل قبولی </a:t>
            </a:r>
            <a:r>
              <a:rPr lang="fa-IR" sz="2400" dirty="0" err="1">
                <a:cs typeface="B Nazanin" panose="00000400000000000000" pitchFamily="2" charset="-78"/>
              </a:rPr>
              <a:t>می‌باشد</a:t>
            </a:r>
            <a:r>
              <a:rPr lang="fa-IR" sz="2400" dirty="0">
                <a:cs typeface="B Nazanin" panose="00000400000000000000" pitchFamily="2" charset="-78"/>
              </a:rPr>
              <a:t>.</a:t>
            </a:r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576" y="876452"/>
            <a:ext cx="6566314" cy="35518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ounded Rectangle 5"/>
          <p:cNvSpPr/>
          <p:nvPr/>
        </p:nvSpPr>
        <p:spPr>
          <a:xfrm>
            <a:off x="7473396" y="0"/>
            <a:ext cx="1527050" cy="61082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Nazanin" panose="00000400000000000000" pitchFamily="2" charset="-78"/>
              </a:rPr>
              <a:t>مدل سازی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92245" y="38646"/>
            <a:ext cx="3359509" cy="76352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 rtl="1" fontAlgn="base"/>
            <a:r>
              <a:rPr lang="fa-IR" sz="2400" b="1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cs typeface="B Nazanin" panose="00000400000000000000" pitchFamily="2" charset="-78"/>
              </a:rPr>
              <a:t>صحت سنجی</a:t>
            </a:r>
            <a:endParaRPr lang="en-US" sz="2400" b="1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cs typeface="B Nazanin" panose="00000400000000000000" pitchFamily="2" charset="-78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49" y="4428336"/>
            <a:ext cx="4102100" cy="325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Amir-pc\Desktop\sehat sanji\nim x\laghzesh.EM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6" y="961748"/>
            <a:ext cx="4827282" cy="367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Amir-pc\Desktop\sehat sanji\nim x\nama3.em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320" y="957655"/>
            <a:ext cx="4428446" cy="368396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val 8"/>
          <p:cNvSpPr/>
          <p:nvPr/>
        </p:nvSpPr>
        <p:spPr>
          <a:xfrm>
            <a:off x="34384" y="6179614"/>
            <a:ext cx="1059785" cy="4496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13/30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332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404460" y="222195"/>
            <a:ext cx="2577926" cy="610820"/>
          </a:xfrm>
          <a:prstGeom prst="roundRect">
            <a:avLst/>
          </a:prstGeom>
          <a:solidFill>
            <a:srgbClr val="F200CF"/>
          </a:solidFill>
          <a:ln>
            <a:solidFill>
              <a:srgbClr val="D0962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r" defTabSz="14224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fa-IR" dirty="0">
                <a:cs typeface="B Koodak" panose="00000700000000000000" pitchFamily="2" charset="-78"/>
              </a:rPr>
              <a:t>نتایج بدست آمده از نرم افزار</a:t>
            </a:r>
            <a:endParaRPr lang="en-US" dirty="0">
              <a:cs typeface="B Koodak" panose="00000700000000000000" pitchFamily="2" charset="-78"/>
            </a:endParaRPr>
          </a:p>
        </p:txBody>
      </p:sp>
      <p:pic>
        <p:nvPicPr>
          <p:cNvPr id="8" name="Picture 7" descr="D:\nahaee\5xdis.em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7" y="1447045"/>
            <a:ext cx="5182820" cy="427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D:\nahaee\11\5xdis.em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85" y="1769502"/>
            <a:ext cx="5039265" cy="3970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D:\nahaee\9\5xdisberm9.em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638" y="2102241"/>
            <a:ext cx="5030113" cy="4121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D:\nahaee\7\5xdisberm7.em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208" y="2270590"/>
            <a:ext cx="5191970" cy="404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D:\nahaee\5\5xdisberm5.em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233" y="2521744"/>
            <a:ext cx="4837272" cy="387027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ounded Rectangle 15"/>
          <p:cNvSpPr/>
          <p:nvPr/>
        </p:nvSpPr>
        <p:spPr>
          <a:xfrm>
            <a:off x="2441354" y="403546"/>
            <a:ext cx="2781244" cy="55966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برم برداری ها</a:t>
            </a:r>
            <a:endParaRPr lang="en-US" sz="28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9" name="Oval 8"/>
          <p:cNvSpPr/>
          <p:nvPr/>
        </p:nvSpPr>
        <p:spPr>
          <a:xfrm>
            <a:off x="-1" y="6078537"/>
            <a:ext cx="1059785" cy="4496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14/30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4366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86835" y="374900"/>
            <a:ext cx="2781244" cy="55966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نتایج برم برداری ها</a:t>
            </a:r>
            <a:endParaRPr lang="en-US" sz="28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404460" y="222195"/>
            <a:ext cx="2577926" cy="610820"/>
          </a:xfrm>
          <a:prstGeom prst="roundRect">
            <a:avLst/>
          </a:prstGeom>
          <a:solidFill>
            <a:srgbClr val="F200CF"/>
          </a:solidFill>
          <a:ln>
            <a:solidFill>
              <a:srgbClr val="D0962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r" defTabSz="14224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fa-IR" dirty="0">
                <a:cs typeface="B Koodak" panose="00000700000000000000" pitchFamily="2" charset="-78"/>
              </a:rPr>
              <a:t>نتایج بدست آمده از نرم افزار</a:t>
            </a:r>
            <a:endParaRPr lang="en-US" dirty="0">
              <a:cs typeface="B Koodak" panose="00000700000000000000" pitchFamily="2" charset="-78"/>
            </a:endParaRPr>
          </a:p>
        </p:txBody>
      </p:sp>
      <p:pic>
        <p:nvPicPr>
          <p:cNvPr id="6" name="Picture 5" descr="D:\nahaee\5\1histberm5.em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86" y="1138425"/>
            <a:ext cx="6719020" cy="25959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Chart 6"/>
          <p:cNvGraphicFramePr/>
          <p:nvPr>
            <p:extLst/>
          </p:nvPr>
        </p:nvGraphicFramePr>
        <p:xfrm>
          <a:off x="907080" y="1138426"/>
          <a:ext cx="7024431" cy="4886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Oval 7"/>
          <p:cNvSpPr/>
          <p:nvPr/>
        </p:nvSpPr>
        <p:spPr>
          <a:xfrm>
            <a:off x="-1" y="6078537"/>
            <a:ext cx="1059785" cy="4496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15/30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9953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04460" y="222195"/>
            <a:ext cx="2577926" cy="610820"/>
          </a:xfrm>
          <a:prstGeom prst="roundRect">
            <a:avLst/>
          </a:prstGeom>
          <a:solidFill>
            <a:srgbClr val="F200CF"/>
          </a:solidFill>
          <a:ln>
            <a:solidFill>
              <a:srgbClr val="D0962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r" defTabSz="14224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fa-IR" dirty="0">
                <a:cs typeface="B Koodak" panose="00000700000000000000" pitchFamily="2" charset="-78"/>
              </a:rPr>
              <a:t>نتایج بدست آمده از نرم افزار</a:t>
            </a:r>
            <a:endParaRPr lang="en-US" dirty="0">
              <a:cs typeface="B Koodak" panose="000007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86835" y="374900"/>
            <a:ext cx="2781244" cy="55966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نتایج برم برداری ها</a:t>
            </a:r>
            <a:endParaRPr lang="en-US" sz="28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graphicFrame>
        <p:nvGraphicFramePr>
          <p:cNvPr id="6" name="Chart 5"/>
          <p:cNvGraphicFramePr/>
          <p:nvPr>
            <p:extLst/>
          </p:nvPr>
        </p:nvGraphicFramePr>
        <p:xfrm>
          <a:off x="907081" y="1596540"/>
          <a:ext cx="7177134" cy="4886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Oval 6"/>
          <p:cNvSpPr/>
          <p:nvPr/>
        </p:nvSpPr>
        <p:spPr>
          <a:xfrm>
            <a:off x="-1" y="6078537"/>
            <a:ext cx="1059785" cy="4496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16/30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3180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04460" y="222195"/>
            <a:ext cx="2577926" cy="610820"/>
          </a:xfrm>
          <a:prstGeom prst="roundRect">
            <a:avLst/>
          </a:prstGeom>
          <a:solidFill>
            <a:srgbClr val="F200CF"/>
          </a:solidFill>
          <a:ln>
            <a:solidFill>
              <a:srgbClr val="D0962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r" defTabSz="14224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fa-IR" dirty="0">
                <a:cs typeface="B Koodak" panose="00000700000000000000" pitchFamily="2" charset="-78"/>
              </a:rPr>
              <a:t>نتایج بدست آمده از نرم افزار</a:t>
            </a:r>
            <a:endParaRPr lang="en-US" dirty="0">
              <a:cs typeface="B Koodak" panose="000007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86835" y="374900"/>
            <a:ext cx="2781244" cy="55966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آب گیری مخزن</a:t>
            </a:r>
            <a:endParaRPr lang="en-US" sz="28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11" name="Picture 10" descr="D:\nahaee\ab0\vectorunbalred.emf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2" t="20386" r="2617" b="16804"/>
          <a:stretch/>
        </p:blipFill>
        <p:spPr bwMode="auto">
          <a:xfrm>
            <a:off x="758500" y="1141744"/>
            <a:ext cx="3278671" cy="24409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D:\nahaee\ab2\vectorunbalred.em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19829" r="2307" b="18120"/>
          <a:stretch/>
        </p:blipFill>
        <p:spPr bwMode="auto">
          <a:xfrm>
            <a:off x="4776565" y="1125635"/>
            <a:ext cx="3255789" cy="24409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D:\nahaee\ab4\vectorunbalred.emf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3" t="20000" r="2307" b="14188"/>
          <a:stretch/>
        </p:blipFill>
        <p:spPr bwMode="auto">
          <a:xfrm>
            <a:off x="754375" y="3734410"/>
            <a:ext cx="3278671" cy="27486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D:\nahaee\ab6\vectorunbalred.emf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4" t="19829" r="1795" b="16582"/>
          <a:stretch/>
        </p:blipFill>
        <p:spPr bwMode="auto">
          <a:xfrm>
            <a:off x="4776565" y="3734410"/>
            <a:ext cx="3255789" cy="27486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l 6"/>
          <p:cNvSpPr/>
          <p:nvPr/>
        </p:nvSpPr>
        <p:spPr>
          <a:xfrm>
            <a:off x="3044951" y="1443835"/>
            <a:ext cx="916230" cy="3054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/>
              <a:t>صفر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709871" y="1309459"/>
            <a:ext cx="1221640" cy="4397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/>
              <a:t>دو متری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434131" y="3884747"/>
            <a:ext cx="1527050" cy="4604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/>
              <a:t>چهار متری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557165" y="3820562"/>
            <a:ext cx="1374346" cy="4860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/>
              <a:t>شش متری</a:t>
            </a:r>
            <a:endParaRPr lang="en-US" dirty="0"/>
          </a:p>
        </p:txBody>
      </p:sp>
      <p:pic>
        <p:nvPicPr>
          <p:cNvPr id="19" name="Picture 18" descr="D:\nahaee\ab6\5xdispla.em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54" y="1102424"/>
            <a:ext cx="7277978" cy="537641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val 14"/>
          <p:cNvSpPr/>
          <p:nvPr/>
        </p:nvSpPr>
        <p:spPr>
          <a:xfrm>
            <a:off x="-1" y="6078537"/>
            <a:ext cx="1059785" cy="4496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17/30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963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04460" y="222195"/>
            <a:ext cx="2577926" cy="610820"/>
          </a:xfrm>
          <a:prstGeom prst="roundRect">
            <a:avLst/>
          </a:prstGeom>
          <a:solidFill>
            <a:srgbClr val="F200CF"/>
          </a:solidFill>
          <a:ln>
            <a:solidFill>
              <a:srgbClr val="D0962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r" defTabSz="14224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fa-IR" dirty="0">
                <a:cs typeface="B Koodak" panose="00000700000000000000" pitchFamily="2" charset="-78"/>
              </a:rPr>
              <a:t>نتایج بدست آمده از نرم افزار</a:t>
            </a:r>
            <a:endParaRPr lang="en-US" dirty="0">
              <a:cs typeface="B Koodak" panose="000007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86835" y="374900"/>
            <a:ext cx="2781244" cy="55966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نتایج آب گیری مخزن</a:t>
            </a:r>
            <a:endParaRPr lang="en-US" sz="28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graphicFrame>
        <p:nvGraphicFramePr>
          <p:cNvPr id="6" name="Chart 5"/>
          <p:cNvGraphicFramePr/>
          <p:nvPr>
            <p:extLst/>
          </p:nvPr>
        </p:nvGraphicFramePr>
        <p:xfrm>
          <a:off x="1212490" y="1443835"/>
          <a:ext cx="6587190" cy="4402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/>
          <p:nvPr>
            <p:extLst/>
          </p:nvPr>
        </p:nvGraphicFramePr>
        <p:xfrm>
          <a:off x="1212490" y="1443835"/>
          <a:ext cx="6719019" cy="4428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Oval 7"/>
          <p:cNvSpPr/>
          <p:nvPr/>
        </p:nvSpPr>
        <p:spPr>
          <a:xfrm>
            <a:off x="-1" y="6078537"/>
            <a:ext cx="1059785" cy="4496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18/30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4161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/>
          <p:cNvSpPr/>
          <p:nvPr/>
        </p:nvSpPr>
        <p:spPr>
          <a:xfrm>
            <a:off x="7320690" y="69490"/>
            <a:ext cx="1679755" cy="763525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indent="-285750" algn="r" defTabSz="14224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a-IR" b="1" dirty="0" err="1">
                <a:cs typeface="B Nazanin" panose="00000400000000000000" pitchFamily="2" charset="-78"/>
              </a:rPr>
              <a:t>پایه‌های</a:t>
            </a:r>
            <a:r>
              <a:rPr lang="fa-IR" b="1" dirty="0">
                <a:cs typeface="B Nazanin" panose="00000400000000000000" pitchFamily="2" charset="-78"/>
              </a:rPr>
              <a:t> نظری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gray">
          <a:xfrm>
            <a:off x="2739741" y="1966491"/>
            <a:ext cx="504825" cy="576262"/>
          </a:xfrm>
          <a:prstGeom prst="chevron">
            <a:avLst>
              <a:gd name="adj" fmla="val 52514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gray">
          <a:xfrm>
            <a:off x="5721863" y="1979191"/>
            <a:ext cx="504825" cy="576262"/>
          </a:xfrm>
          <a:prstGeom prst="chevron">
            <a:avLst>
              <a:gd name="adj" fmla="val 5251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gray">
          <a:xfrm>
            <a:off x="6404460" y="1140046"/>
            <a:ext cx="2160587" cy="2160588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gray">
          <a:xfrm>
            <a:off x="6404460" y="1140046"/>
            <a:ext cx="2160587" cy="2160588"/>
          </a:xfrm>
          <a:prstGeom prst="ellipse">
            <a:avLst/>
          </a:prstGeom>
          <a:gradFill rotWithShape="1">
            <a:gsLst>
              <a:gs pos="0">
                <a:schemeClr val="hlink">
                  <a:alpha val="32001"/>
                </a:schemeClr>
              </a:gs>
              <a:gs pos="100000">
                <a:schemeClr val="hlink">
                  <a:gamma/>
                  <a:shade val="0"/>
                  <a:invGamma/>
                  <a:alpha val="89999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gray">
          <a:xfrm>
            <a:off x="6545747" y="1281334"/>
            <a:ext cx="1878013" cy="1878012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gray">
          <a:xfrm>
            <a:off x="6577497" y="1292446"/>
            <a:ext cx="1878013" cy="1878013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gray">
          <a:xfrm>
            <a:off x="6684132" y="1421978"/>
            <a:ext cx="1690688" cy="1690688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4" name="Oval 10"/>
          <p:cNvSpPr>
            <a:spLocks noChangeArrowheads="1"/>
          </p:cNvSpPr>
          <p:nvPr/>
        </p:nvSpPr>
        <p:spPr bwMode="gray">
          <a:xfrm>
            <a:off x="401453" y="1140046"/>
            <a:ext cx="2160588" cy="2160588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tint val="0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gray">
          <a:xfrm>
            <a:off x="401453" y="1140046"/>
            <a:ext cx="2160588" cy="2160588"/>
          </a:xfrm>
          <a:prstGeom prst="ellipse">
            <a:avLst/>
          </a:prstGeom>
          <a:gradFill rotWithShape="1">
            <a:gsLst>
              <a:gs pos="0">
                <a:schemeClr val="folHlink">
                  <a:alpha val="32001"/>
                </a:schemeClr>
              </a:gs>
              <a:gs pos="100000">
                <a:schemeClr val="folHlink">
                  <a:gamma/>
                  <a:shade val="0"/>
                  <a:invGamma/>
                  <a:alpha val="89999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" name="Oval 12"/>
          <p:cNvSpPr>
            <a:spLocks noChangeArrowheads="1"/>
          </p:cNvSpPr>
          <p:nvPr/>
        </p:nvSpPr>
        <p:spPr bwMode="gray">
          <a:xfrm>
            <a:off x="542741" y="1281334"/>
            <a:ext cx="1878012" cy="1878012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54118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" name="Oval 13"/>
          <p:cNvSpPr>
            <a:spLocks noChangeArrowheads="1"/>
          </p:cNvSpPr>
          <p:nvPr/>
        </p:nvSpPr>
        <p:spPr bwMode="gray">
          <a:xfrm>
            <a:off x="544328" y="1284509"/>
            <a:ext cx="1878013" cy="1878012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63529"/>
                  <a:invGamma/>
                </a:schemeClr>
              </a:gs>
              <a:gs pos="100000">
                <a:schemeClr val="folHlink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" name="Oval 14"/>
          <p:cNvSpPr>
            <a:spLocks noChangeArrowheads="1"/>
          </p:cNvSpPr>
          <p:nvPr/>
        </p:nvSpPr>
        <p:spPr bwMode="gray">
          <a:xfrm>
            <a:off x="673188" y="1421978"/>
            <a:ext cx="1690688" cy="1690688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19" name="Group 15"/>
          <p:cNvGrpSpPr>
            <a:grpSpLocks/>
          </p:cNvGrpSpPr>
          <p:nvPr/>
        </p:nvGrpSpPr>
        <p:grpSpPr bwMode="auto">
          <a:xfrm>
            <a:off x="700176" y="1447378"/>
            <a:ext cx="1636712" cy="1636713"/>
            <a:chOff x="4166" y="1706"/>
            <a:chExt cx="1252" cy="1252"/>
          </a:xfrm>
        </p:grpSpPr>
        <p:sp>
          <p:nvSpPr>
            <p:cNvPr id="20" name="Oval 16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</p:grpSp>
      <p:sp>
        <p:nvSpPr>
          <p:cNvPr id="24" name="Oval 20"/>
          <p:cNvSpPr>
            <a:spLocks noChangeArrowheads="1"/>
          </p:cNvSpPr>
          <p:nvPr/>
        </p:nvSpPr>
        <p:spPr bwMode="gray">
          <a:xfrm>
            <a:off x="3526078" y="1140046"/>
            <a:ext cx="2160588" cy="2160588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" name="Oval 21"/>
          <p:cNvSpPr>
            <a:spLocks noChangeArrowheads="1"/>
          </p:cNvSpPr>
          <p:nvPr/>
        </p:nvSpPr>
        <p:spPr bwMode="gray">
          <a:xfrm>
            <a:off x="3470616" y="1167978"/>
            <a:ext cx="2160588" cy="2160588"/>
          </a:xfrm>
          <a:prstGeom prst="ellipse">
            <a:avLst/>
          </a:prstGeom>
          <a:gradFill rotWithShape="1">
            <a:gsLst>
              <a:gs pos="0">
                <a:schemeClr val="accent1">
                  <a:alpha val="32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" name="Oval 22"/>
          <p:cNvSpPr>
            <a:spLocks noChangeArrowheads="1"/>
          </p:cNvSpPr>
          <p:nvPr/>
        </p:nvSpPr>
        <p:spPr bwMode="gray">
          <a:xfrm>
            <a:off x="3655925" y="1289950"/>
            <a:ext cx="1878012" cy="1878012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54118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7" name="Oval 23"/>
          <p:cNvSpPr>
            <a:spLocks noChangeArrowheads="1"/>
          </p:cNvSpPr>
          <p:nvPr/>
        </p:nvSpPr>
        <p:spPr bwMode="gray">
          <a:xfrm>
            <a:off x="3576181" y="1249434"/>
            <a:ext cx="1878013" cy="1878012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63529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" name="Oval 24"/>
          <p:cNvSpPr>
            <a:spLocks noChangeArrowheads="1"/>
          </p:cNvSpPr>
          <p:nvPr/>
        </p:nvSpPr>
        <p:spPr bwMode="gray">
          <a:xfrm>
            <a:off x="3728322" y="1402928"/>
            <a:ext cx="1690688" cy="1690688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29" name="Group 25"/>
          <p:cNvGrpSpPr>
            <a:grpSpLocks/>
          </p:cNvGrpSpPr>
          <p:nvPr/>
        </p:nvGrpSpPr>
        <p:grpSpPr bwMode="auto">
          <a:xfrm>
            <a:off x="3758369" y="1447378"/>
            <a:ext cx="1636712" cy="1636713"/>
            <a:chOff x="4166" y="1706"/>
            <a:chExt cx="1252" cy="1252"/>
          </a:xfrm>
        </p:grpSpPr>
        <p:sp>
          <p:nvSpPr>
            <p:cNvPr id="30" name="Oval 26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</p:grpSp>
      <p:grpSp>
        <p:nvGrpSpPr>
          <p:cNvPr id="34" name="Group 30"/>
          <p:cNvGrpSpPr>
            <a:grpSpLocks/>
          </p:cNvGrpSpPr>
          <p:nvPr/>
        </p:nvGrpSpPr>
        <p:grpSpPr bwMode="auto">
          <a:xfrm>
            <a:off x="6714295" y="1441028"/>
            <a:ext cx="1636712" cy="1636713"/>
            <a:chOff x="4166" y="1706"/>
            <a:chExt cx="1252" cy="1252"/>
          </a:xfrm>
        </p:grpSpPr>
        <p:sp>
          <p:nvSpPr>
            <p:cNvPr id="35" name="Oval 31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36" name="Oval 32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</p:grpSp>
      <p:sp>
        <p:nvSpPr>
          <p:cNvPr id="42" name="Text Box 38"/>
          <p:cNvSpPr txBox="1">
            <a:spLocks noChangeArrowheads="1"/>
          </p:cNvSpPr>
          <p:nvPr/>
        </p:nvSpPr>
        <p:spPr bwMode="gray">
          <a:xfrm>
            <a:off x="579783" y="2052216"/>
            <a:ext cx="18838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fa-IR" sz="2400" dirty="0">
                <a:solidFill>
                  <a:schemeClr val="tx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  <a:t>روش تعادل حدی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43" name="Text Box 39"/>
          <p:cNvSpPr txBox="1">
            <a:spLocks noChangeArrowheads="1"/>
          </p:cNvSpPr>
          <p:nvPr/>
        </p:nvSpPr>
        <p:spPr bwMode="gray">
          <a:xfrm>
            <a:off x="3710070" y="2037440"/>
            <a:ext cx="18261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fa-IR" sz="2400" dirty="0">
                <a:cs typeface="B Nazanin" panose="00000400000000000000" pitchFamily="2" charset="-78"/>
              </a:rPr>
              <a:t>روش آنالیز حدی</a:t>
            </a:r>
            <a:r>
              <a:rPr lang="en-US" sz="2400" dirty="0">
                <a:cs typeface="B Nazanin" panose="00000400000000000000" pitchFamily="2" charset="-78"/>
              </a:rPr>
              <a:t> </a:t>
            </a:r>
            <a:endParaRPr lang="en-US" sz="2400" dirty="0">
              <a:solidFill>
                <a:srgbClr val="000000"/>
              </a:solidFill>
              <a:cs typeface="B Nazanin" panose="00000400000000000000" pitchFamily="2" charset="-78"/>
            </a:endParaRPr>
          </a:p>
        </p:txBody>
      </p:sp>
      <p:sp>
        <p:nvSpPr>
          <p:cNvPr id="44" name="Text Box 40"/>
          <p:cNvSpPr txBox="1">
            <a:spLocks noChangeArrowheads="1"/>
          </p:cNvSpPr>
          <p:nvPr/>
        </p:nvSpPr>
        <p:spPr bwMode="gray">
          <a:xfrm>
            <a:off x="6658793" y="2045866"/>
            <a:ext cx="17604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fa-IR" sz="2400" dirty="0" err="1">
                <a:cs typeface="B Nazanin" panose="00000400000000000000" pitchFamily="2" charset="-78"/>
              </a:rPr>
              <a:t>روش‌های</a:t>
            </a:r>
            <a:r>
              <a:rPr lang="fa-IR" sz="2400" dirty="0">
                <a:cs typeface="B Nazanin" panose="00000400000000000000" pitchFamily="2" charset="-78"/>
              </a:rPr>
              <a:t> عددی </a:t>
            </a:r>
            <a:endParaRPr lang="en-US" sz="2400" dirty="0">
              <a:solidFill>
                <a:srgbClr val="000000"/>
              </a:solidFill>
              <a:cs typeface="B Nazanin" panose="00000400000000000000" pitchFamily="2" charset="-78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26982" y="606145"/>
            <a:ext cx="6493708" cy="4681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b="1" i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روش‌های</a:t>
            </a:r>
            <a:r>
              <a:rPr lang="fa-IR" sz="24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 تحلیل پایداری </a:t>
            </a:r>
            <a:r>
              <a:rPr lang="fa-IR" sz="2400" b="1" i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شیب‌ها</a:t>
            </a:r>
            <a:endParaRPr lang="en-US" sz="24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209844" y="2818180"/>
                <a:ext cx="2352197" cy="4020898"/>
              </a:xfrm>
              <a:prstGeom prst="snipRoundRect">
                <a:avLst/>
              </a:prstGeom>
              <a:gradFill flip="none" rotWithShape="1">
                <a:gsLst>
                  <a:gs pos="0">
                    <a:srgbClr val="993366">
                      <a:shade val="30000"/>
                      <a:satMod val="115000"/>
                    </a:srgbClr>
                  </a:gs>
                  <a:gs pos="50000">
                    <a:srgbClr val="993366">
                      <a:shade val="67500"/>
                      <a:satMod val="115000"/>
                    </a:srgbClr>
                  </a:gs>
                  <a:gs pos="100000">
                    <a:srgbClr val="993366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i="1" dirty="0" smtClean="0">
                  <a:cs typeface="B Nazanin" panose="00000400000000000000" pitchFamily="2" charset="-78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a-IR" sz="1800">
                          <a:latin typeface="Cambria Math" panose="02040503050406030204" pitchFamily="18" charset="0"/>
                        </a:rPr>
                        <m:t>τ</m:t>
                      </m:r>
                      <m:r>
                        <a:rPr lang="en-US" sz="18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𝐹𝑆</m:t>
                          </m:r>
                        </m:den>
                      </m:f>
                    </m:oMath>
                  </m:oMathPara>
                </a14:m>
                <a:endParaRPr lang="en-US" sz="1800" i="1" dirty="0" smtClean="0">
                  <a:cs typeface="B Nazanin" panose="00000400000000000000" pitchFamily="2" charset="-78"/>
                </a:endParaRPr>
              </a:p>
              <a:p>
                <a:pPr algn="ctr"/>
                <a:endParaRPr lang="en-US" sz="1800" i="1" dirty="0" smtClean="0">
                  <a:cs typeface="B Nazanin" panose="00000400000000000000" pitchFamily="2" charset="-78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𝑡𝑎𝑛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∅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sz="1800" dirty="0" smtClean="0">
                  <a:cs typeface="B Nazanin" panose="00000400000000000000" pitchFamily="2" charset="-78"/>
                </a:endParaRPr>
              </a:p>
              <a:p>
                <a:pPr marL="0" indent="0" algn="ctr">
                  <a:buNone/>
                </a:pPr>
                <a:r>
                  <a:rPr lang="fa-IR" sz="1800" dirty="0">
                    <a:cs typeface="B Nazanin" panose="00000400000000000000" pitchFamily="2" charset="-78"/>
                  </a:rPr>
                  <a:t>چسبندگی موجود</a:t>
                </a:r>
                <a:r>
                  <a:rPr lang="en-US" sz="1800" dirty="0">
                    <a:cs typeface="B Nazanin" panose="00000400000000000000" pitchFamily="2" charset="-78"/>
                  </a:rPr>
                  <a:t> </a:t>
                </a:r>
                <a:r>
                  <a:rPr lang="fa-IR" sz="1800" dirty="0">
                    <a:cs typeface="B Nazanin" panose="00000400000000000000" pitchFamily="2" charset="-78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fa-IR" sz="1800" dirty="0">
                    <a:cs typeface="B Nazanin" panose="00000400000000000000" pitchFamily="2" charset="-78"/>
                  </a:rPr>
                  <a:t> اصطکاک موجود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∅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fa-IR" sz="1800" dirty="0" smtClean="0">
                  <a:cs typeface="B Nazanin" panose="00000400000000000000" pitchFamily="2" charset="-78"/>
                </a:endParaRPr>
              </a:p>
              <a:p>
                <a:pPr algn="ctr"/>
                <a:endParaRPr lang="en-US" sz="1800" dirty="0" smtClean="0">
                  <a:cs typeface="B Nazanin" panose="00000400000000000000" pitchFamily="2" charset="-78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a-IR" sz="1800" i="1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𝑡𝑎𝑛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∅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1800" dirty="0" smtClean="0">
                  <a:cs typeface="B Nazanin" panose="00000400000000000000" pitchFamily="2" charset="-78"/>
                </a:endParaRPr>
              </a:p>
              <a:p>
                <a:pPr marL="0" indent="0" algn="ctr">
                  <a:buNone/>
                </a:pPr>
                <a:r>
                  <a:rPr lang="fa-IR" sz="1800" dirty="0">
                    <a:cs typeface="B Nazanin" panose="00000400000000000000" pitchFamily="2" charset="-78"/>
                  </a:rPr>
                  <a:t>چسبندگی </a:t>
                </a:r>
                <a:r>
                  <a:rPr lang="fa-IR" sz="1800" dirty="0" smtClean="0">
                    <a:cs typeface="B Nazanin" panose="00000400000000000000" pitchFamily="2" charset="-78"/>
                  </a:rPr>
                  <a:t>مورد نیاز</a:t>
                </a:r>
                <a:r>
                  <a:rPr lang="en-US" sz="1800" dirty="0" smtClean="0">
                    <a:cs typeface="B Nazanin" panose="00000400000000000000" pitchFamily="2" charset="-78"/>
                  </a:rPr>
                  <a:t> </a:t>
                </a:r>
                <a:r>
                  <a:rPr lang="fa-IR" sz="1800" dirty="0" smtClean="0">
                    <a:cs typeface="B Nazanin" panose="00000400000000000000" pitchFamily="2" charset="-78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endParaRPr lang="fa-IR" sz="1800" dirty="0" smtClean="0">
                  <a:cs typeface="B Nazanin" panose="00000400000000000000" pitchFamily="2" charset="-78"/>
                </a:endParaRPr>
              </a:p>
              <a:p>
                <a:pPr marL="0" indent="0" algn="ctr">
                  <a:buNone/>
                </a:pPr>
                <a:r>
                  <a:rPr lang="fa-IR" sz="1800" dirty="0" smtClean="0">
                    <a:cs typeface="B Nazanin" panose="00000400000000000000" pitchFamily="2" charset="-78"/>
                  </a:rPr>
                  <a:t> </a:t>
                </a:r>
                <a:r>
                  <a:rPr lang="fa-IR" sz="1800" dirty="0">
                    <a:cs typeface="B Nazanin" panose="00000400000000000000" pitchFamily="2" charset="-78"/>
                  </a:rPr>
                  <a:t>اصطکاک مورد </a:t>
                </a:r>
                <a:r>
                  <a:rPr lang="fa-IR" sz="1800" dirty="0" smtClean="0">
                    <a:cs typeface="B Nazanin" panose="00000400000000000000" pitchFamily="2" charset="-78"/>
                  </a:rPr>
                  <a:t>نیاز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∅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endParaRPr lang="fa-IR" sz="1800" dirty="0" smtClean="0">
                  <a:cs typeface="B Nazanin" panose="00000400000000000000" pitchFamily="2" charset="-78"/>
                </a:endParaRPr>
              </a:p>
              <a:p>
                <a:pPr marL="0" indent="0" algn="ctr">
                  <a:buNone/>
                </a:pPr>
                <a:endParaRPr lang="fa-IR" sz="1800" dirty="0">
                  <a:cs typeface="B Nazanin" panose="00000400000000000000" pitchFamily="2" charset="-78"/>
                </a:endParaRPr>
              </a:p>
            </p:txBody>
          </p:sp>
        </mc:Choice>
        <mc:Fallback xmlns="">
          <p:sp>
            <p:nvSpPr>
              <p:cNvPr id="52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9844" y="2818180"/>
                <a:ext cx="2352197" cy="4020898"/>
              </a:xfrm>
              <a:prstGeom prst="snipRound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Snip and Round Single Corner Rectangle 53"/>
              <p:cNvSpPr/>
              <p:nvPr/>
            </p:nvSpPr>
            <p:spPr>
              <a:xfrm>
                <a:off x="3246642" y="2724589"/>
                <a:ext cx="2429855" cy="4133411"/>
              </a:xfrm>
              <a:prstGeom prst="snipRound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den>
                    </m:f>
                  </m:oMath>
                </a14:m>
                <a:r>
                  <a:rPr lang="fa-IR" dirty="0">
                    <a:cs typeface="B Nazanin" panose="00000400000000000000" pitchFamily="2" charset="-78"/>
                  </a:rPr>
                  <a:t> </a:t>
                </a:r>
                <a:endParaRPr lang="fa-IR" i="1" dirty="0" smtClean="0">
                  <a:latin typeface="Cambria Math" panose="02040503050406030204" pitchFamily="18" charset="0"/>
                  <a:cs typeface="B Nazanin" panose="00000400000000000000" pitchFamily="2" charset="-78"/>
                </a:endParaRPr>
              </a:p>
              <a:p>
                <a:pPr algn="r" rtl="1"/>
                <a:endParaRPr lang="fa-IR" sz="1400" i="1" dirty="0" smtClean="0">
                  <a:latin typeface="Cambria Math" panose="02040503050406030204" pitchFamily="18" charset="0"/>
                  <a:cs typeface="B Nazanin" panose="00000400000000000000" pitchFamily="2" charset="-78"/>
                </a:endParaRPr>
              </a:p>
              <a:p>
                <a:pPr algn="r" rtl="1"/>
                <a:endParaRPr lang="fa-IR" sz="1400" i="1" dirty="0">
                  <a:latin typeface="Cambria Math" panose="02040503050406030204" pitchFamily="18" charset="0"/>
                  <a:cs typeface="B Nazanin" panose="00000400000000000000" pitchFamily="2" charset="-78"/>
                </a:endParaRPr>
              </a:p>
              <a:p>
                <a:pPr algn="r" rtl="1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acc>
                          <m:accPr>
                            <m:chr m:val="̈"/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sub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</a:t>
                </a:r>
                <a:r>
                  <a:rPr lang="fa-IR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: وضعیت </a:t>
                </a:r>
                <a:r>
                  <a:rPr lang="fa-IR" dirty="0" err="1">
                    <a:solidFill>
                      <a:schemeClr val="bg1"/>
                    </a:solidFill>
                    <a:cs typeface="B Nazanin" panose="00000400000000000000" pitchFamily="2" charset="-78"/>
                  </a:rPr>
                  <a:t>تنش‌ها</a:t>
                </a:r>
                <a:r>
                  <a:rPr lang="fa-IR" dirty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</a:t>
                </a:r>
                <a:endParaRPr lang="fa-IR" dirty="0" smtClean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algn="r" rtl="1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acc>
                          <m:accPr>
                            <m:chr m:val="̈"/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sub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fa-IR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: </a:t>
                </a:r>
                <a:r>
                  <a:rPr lang="fa-IR" dirty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بیانگر سطح </a:t>
                </a:r>
                <a:r>
                  <a:rPr lang="fa-IR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تسلیم</a:t>
                </a:r>
              </a:p>
              <a:p>
                <a:pPr algn="r" rtl="1"/>
                <a:endParaRPr lang="fa-IR" dirty="0" smtClean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algn="r" rt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acc>
                          <m:accPr>
                            <m:chr m:val="̈"/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sub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a-IR" dirty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</a:t>
                </a:r>
                <a:r>
                  <a:rPr lang="fa-IR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:نشان </a:t>
                </a:r>
                <a:r>
                  <a:rPr lang="fa-IR" dirty="0" err="1">
                    <a:solidFill>
                      <a:schemeClr val="bg1"/>
                    </a:solidFill>
                    <a:cs typeface="B Nazanin" panose="00000400000000000000" pitchFamily="2" charset="-78"/>
                  </a:rPr>
                  <a:t>دهندۀ</a:t>
                </a:r>
                <a:r>
                  <a:rPr lang="fa-IR" dirty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</a:t>
                </a:r>
                <a:r>
                  <a:rPr lang="fa-IR" dirty="0" err="1">
                    <a:solidFill>
                      <a:schemeClr val="bg1"/>
                    </a:solidFill>
                    <a:cs typeface="B Nazanin" panose="00000400000000000000" pitchFamily="2" charset="-78"/>
                  </a:rPr>
                  <a:t>تانسور</a:t>
                </a:r>
                <a:r>
                  <a:rPr lang="fa-IR" dirty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</a:t>
                </a:r>
                <a:r>
                  <a:rPr lang="fa-IR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تنش</a:t>
                </a:r>
              </a:p>
              <a:p>
                <a:pPr algn="r" rtl="1"/>
                <a:endParaRPr lang="fa-IR" dirty="0" smtClean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algn="r" rt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F</m:t>
                    </m:r>
                  </m:oMath>
                </a14:m>
                <a:r>
                  <a:rPr lang="fa-IR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:سطح تسلیم</a:t>
                </a:r>
              </a:p>
              <a:p>
                <a:pPr algn="r" rt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G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</a:t>
                </a:r>
                <a:r>
                  <a:rPr lang="fa-IR" dirty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:</a:t>
                </a:r>
                <a:r>
                  <a:rPr lang="fa-IR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سطح پتانسیل</a:t>
                </a:r>
              </a:p>
            </p:txBody>
          </p:sp>
        </mc:Choice>
        <mc:Fallback xmlns="">
          <p:sp>
            <p:nvSpPr>
              <p:cNvPr id="54" name="Snip and Round Single Corner 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6642" y="2724589"/>
                <a:ext cx="2429855" cy="4133411"/>
              </a:xfrm>
              <a:prstGeom prst="snip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Snip and Round Single Corner Rectangle 54"/>
          <p:cNvSpPr/>
          <p:nvPr/>
        </p:nvSpPr>
        <p:spPr>
          <a:xfrm>
            <a:off x="6226688" y="2787361"/>
            <a:ext cx="2740512" cy="4082535"/>
          </a:xfrm>
          <a:prstGeom prst="snipRound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fa-IR" dirty="0">
                <a:solidFill>
                  <a:schemeClr val="tx1"/>
                </a:solidFill>
                <a:cs typeface="B Nazanin" panose="00000400000000000000" pitchFamily="2" charset="-78"/>
              </a:rPr>
              <a:t>اساس </a:t>
            </a:r>
            <a:r>
              <a:rPr lang="fa-IR" dirty="0" err="1">
                <a:solidFill>
                  <a:schemeClr val="tx1"/>
                </a:solidFill>
                <a:cs typeface="B Nazanin" panose="00000400000000000000" pitchFamily="2" charset="-78"/>
              </a:rPr>
              <a:t>روش‌های</a:t>
            </a:r>
            <a:r>
              <a:rPr lang="fa-IR" dirty="0">
                <a:solidFill>
                  <a:schemeClr val="tx1"/>
                </a:solidFill>
                <a:cs typeface="B Nazanin" panose="00000400000000000000" pitchFamily="2" charset="-78"/>
              </a:rPr>
              <a:t> عددی بر </a:t>
            </a:r>
            <a:r>
              <a:rPr lang="fa-IR" dirty="0" err="1">
                <a:solidFill>
                  <a:schemeClr val="tx1"/>
                </a:solidFill>
                <a:cs typeface="B Nazanin" panose="00000400000000000000" pitchFamily="2" charset="-78"/>
              </a:rPr>
              <a:t>پایۀ</a:t>
            </a:r>
            <a:r>
              <a:rPr lang="fa-IR" dirty="0">
                <a:solidFill>
                  <a:schemeClr val="tx1"/>
                </a:solidFill>
                <a:cs typeface="B Nazanin" panose="00000400000000000000" pitchFamily="2" charset="-78"/>
              </a:rPr>
              <a:t> تبدیل یک محیط با بینهایت </a:t>
            </a:r>
            <a:r>
              <a:rPr lang="fa-IR" dirty="0" err="1">
                <a:solidFill>
                  <a:schemeClr val="tx1"/>
                </a:solidFill>
                <a:cs typeface="B Nazanin" panose="00000400000000000000" pitchFamily="2" charset="-78"/>
              </a:rPr>
              <a:t>درجۀ</a:t>
            </a:r>
            <a:r>
              <a:rPr lang="fa-IR" dirty="0">
                <a:solidFill>
                  <a:schemeClr val="tx1"/>
                </a:solidFill>
                <a:cs typeface="B Nazanin" panose="00000400000000000000" pitchFamily="2" charset="-78"/>
              </a:rPr>
              <a:t> آزادی به محیط با تعداد درجه آزادی محدود در تعداد معینی از نقاط محیط استوار </a:t>
            </a:r>
            <a:r>
              <a:rPr lang="fa-IR" dirty="0" err="1">
                <a:solidFill>
                  <a:schemeClr val="tx1"/>
                </a:solidFill>
                <a:cs typeface="B Nazanin" panose="00000400000000000000" pitchFamily="2" charset="-78"/>
              </a:rPr>
              <a:t>می‌باشد</a:t>
            </a:r>
            <a:r>
              <a:rPr lang="fa-IR" dirty="0">
                <a:solidFill>
                  <a:schemeClr val="tx1"/>
                </a:solidFill>
                <a:cs typeface="B Nazanin" panose="00000400000000000000" pitchFamily="2" charset="-78"/>
              </a:rPr>
              <a:t>. با بررسی اثر نیرو و </a:t>
            </a:r>
            <a:r>
              <a:rPr lang="fa-IR" dirty="0" err="1">
                <a:solidFill>
                  <a:schemeClr val="tx1"/>
                </a:solidFill>
                <a:cs typeface="B Nazanin" panose="00000400000000000000" pitchFamily="2" charset="-78"/>
              </a:rPr>
              <a:t>بارگذاری</a:t>
            </a:r>
            <a:r>
              <a:rPr lang="fa-IR" dirty="0">
                <a:solidFill>
                  <a:schemeClr val="tx1"/>
                </a:solidFill>
                <a:cs typeface="B Nazanin" panose="00000400000000000000" pitchFamily="2" charset="-78"/>
              </a:rPr>
              <a:t> در این نقاط و تعیین میزان تغییر شکل آنها با استفاده از </a:t>
            </a:r>
            <a:r>
              <a:rPr lang="fa-IR" dirty="0" err="1">
                <a:solidFill>
                  <a:schemeClr val="tx1"/>
                </a:solidFill>
                <a:cs typeface="B Nazanin" panose="00000400000000000000" pitchFamily="2" charset="-78"/>
              </a:rPr>
              <a:t>میانیابی</a:t>
            </a:r>
            <a:r>
              <a:rPr lang="fa-IR" dirty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dirty="0" err="1">
                <a:solidFill>
                  <a:schemeClr val="tx1"/>
                </a:solidFill>
                <a:cs typeface="B Nazanin" panose="00000400000000000000" pitchFamily="2" charset="-78"/>
              </a:rPr>
              <a:t>می‌توان</a:t>
            </a:r>
            <a:r>
              <a:rPr lang="fa-IR" dirty="0">
                <a:solidFill>
                  <a:schemeClr val="tx1"/>
                </a:solidFill>
                <a:cs typeface="B Nazanin" panose="00000400000000000000" pitchFamily="2" charset="-78"/>
              </a:rPr>
              <a:t> تغییر شکل سایر نقاط را نیز بدست آورد. موقعیت، تعداد و ارتباط نقاط فوق </a:t>
            </a:r>
            <a:r>
              <a:rPr lang="fa-IR" dirty="0" err="1">
                <a:solidFill>
                  <a:schemeClr val="tx1"/>
                </a:solidFill>
                <a:cs typeface="B Nazanin" panose="00000400000000000000" pitchFamily="2" charset="-78"/>
              </a:rPr>
              <a:t>الذکر</a:t>
            </a:r>
            <a:r>
              <a:rPr lang="fa-IR" dirty="0">
                <a:solidFill>
                  <a:schemeClr val="tx1"/>
                </a:solidFill>
                <a:cs typeface="B Nazanin" panose="00000400000000000000" pitchFamily="2" charset="-78"/>
              </a:rPr>
              <a:t> توسط </a:t>
            </a:r>
            <a:r>
              <a:rPr lang="fa-IR" dirty="0" err="1">
                <a:solidFill>
                  <a:schemeClr val="tx1"/>
                </a:solidFill>
                <a:cs typeface="B Nazanin" panose="00000400000000000000" pitchFamily="2" charset="-78"/>
              </a:rPr>
              <a:t>المان</a:t>
            </a:r>
            <a:r>
              <a:rPr lang="fa-IR" dirty="0">
                <a:solidFill>
                  <a:schemeClr val="tx1"/>
                </a:solidFill>
                <a:cs typeface="B Nazanin" panose="00000400000000000000" pitchFamily="2" charset="-78"/>
              </a:rPr>
              <a:t> بندی محیط مشخص </a:t>
            </a:r>
            <a:r>
              <a:rPr lang="fa-IR" dirty="0" err="1">
                <a:solidFill>
                  <a:schemeClr val="tx1"/>
                </a:solidFill>
                <a:cs typeface="B Nazanin" panose="00000400000000000000" pitchFamily="2" charset="-78"/>
              </a:rPr>
              <a:t>می‌گردد</a:t>
            </a:r>
            <a:r>
              <a:rPr lang="fa-IR" dirty="0">
                <a:solidFill>
                  <a:schemeClr val="tx1"/>
                </a:solidFill>
                <a:cs typeface="B Nazanin" panose="00000400000000000000" pitchFamily="2" charset="-78"/>
              </a:rPr>
              <a:t>. </a:t>
            </a:r>
            <a:endParaRPr lang="en-US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54213" y="6186112"/>
            <a:ext cx="1059785" cy="4496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1/30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1455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04460" y="222195"/>
            <a:ext cx="2577926" cy="610820"/>
          </a:xfrm>
          <a:prstGeom prst="roundRect">
            <a:avLst/>
          </a:prstGeom>
          <a:solidFill>
            <a:srgbClr val="F200CF"/>
          </a:solidFill>
          <a:ln>
            <a:solidFill>
              <a:srgbClr val="D0962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r" defTabSz="14224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fa-IR" dirty="0">
                <a:cs typeface="B Koodak" panose="00000700000000000000" pitchFamily="2" charset="-78"/>
              </a:rPr>
              <a:t>نتایج بدست آمده از نرم افزار</a:t>
            </a:r>
            <a:endParaRPr lang="en-US" dirty="0">
              <a:cs typeface="B Koodak" panose="000007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76015" y="374900"/>
            <a:ext cx="3392064" cy="55966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نتایج تحلیل شبه </a:t>
            </a:r>
            <a:r>
              <a:rPr lang="fa-IR" sz="2800" dirty="0" err="1" smtClean="0">
                <a:solidFill>
                  <a:schemeClr val="tx1"/>
                </a:solidFill>
                <a:cs typeface="B Nazanin" panose="00000400000000000000" pitchFamily="2" charset="-78"/>
              </a:rPr>
              <a:t>استاتیکی</a:t>
            </a:r>
            <a:endParaRPr lang="en-US" sz="28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7" name="Picture 6" descr="D:\nahaee\shebh estatiki ab 6m\5xdis.em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490" y="1443835"/>
            <a:ext cx="6566315" cy="45811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Chart 7"/>
          <p:cNvGraphicFramePr/>
          <p:nvPr>
            <p:extLst/>
          </p:nvPr>
        </p:nvGraphicFramePr>
        <p:xfrm>
          <a:off x="1212491" y="1443835"/>
          <a:ext cx="6566314" cy="458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Oval 5"/>
          <p:cNvSpPr/>
          <p:nvPr/>
        </p:nvSpPr>
        <p:spPr>
          <a:xfrm>
            <a:off x="-1" y="6078537"/>
            <a:ext cx="1059785" cy="4496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19/30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6521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04460" y="222195"/>
            <a:ext cx="2577926" cy="610820"/>
          </a:xfrm>
          <a:prstGeom prst="roundRect">
            <a:avLst/>
          </a:prstGeom>
          <a:solidFill>
            <a:srgbClr val="F200CF"/>
          </a:solidFill>
          <a:ln>
            <a:solidFill>
              <a:srgbClr val="D0962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r" defTabSz="14224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fa-IR" dirty="0">
                <a:cs typeface="B Koodak" panose="00000700000000000000" pitchFamily="2" charset="-78"/>
              </a:rPr>
              <a:t>نتایج بدست آمده از نرم افزار</a:t>
            </a:r>
            <a:endParaRPr lang="en-US" dirty="0">
              <a:cs typeface="B Koodak" panose="000007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1670" y="491487"/>
            <a:ext cx="5529934" cy="55966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نتایج تحلیل شمع با فواصل دو متری (</a:t>
            </a:r>
            <a:r>
              <a:rPr lang="fa-IR" sz="2800" dirty="0" err="1" smtClean="0">
                <a:solidFill>
                  <a:schemeClr val="tx1"/>
                </a:solidFill>
                <a:cs typeface="B Nazanin" panose="00000400000000000000" pitchFamily="2" charset="-78"/>
              </a:rPr>
              <a:t>استاتیکی</a:t>
            </a:r>
            <a:r>
              <a:rPr lang="fa-IR" sz="2800" dirty="0" smtClean="0">
                <a:solidFill>
                  <a:schemeClr val="tx1"/>
                </a:solidFill>
                <a:cs typeface="B Nazanin" panose="00000400000000000000" pitchFamily="2" charset="-78"/>
              </a:rPr>
              <a:t>)</a:t>
            </a:r>
            <a:endParaRPr lang="en-US" sz="28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6" name="Picture 5" descr="D:\nahaee\pile 2\ab6\5p2Xdisplaab6.em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900" y="1648777"/>
            <a:ext cx="6108200" cy="452891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Chart 6"/>
          <p:cNvGraphicFramePr/>
          <p:nvPr>
            <p:extLst/>
          </p:nvPr>
        </p:nvGraphicFramePr>
        <p:xfrm>
          <a:off x="1517900" y="1666858"/>
          <a:ext cx="6108200" cy="4528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/>
          <p:nvPr>
            <p:extLst/>
          </p:nvPr>
        </p:nvGraphicFramePr>
        <p:xfrm>
          <a:off x="1517900" y="1648777"/>
          <a:ext cx="6108199" cy="4528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/>
          <p:nvPr>
            <p:extLst/>
          </p:nvPr>
        </p:nvGraphicFramePr>
        <p:xfrm>
          <a:off x="1517900" y="1648777"/>
          <a:ext cx="6108200" cy="4528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Oval 7"/>
          <p:cNvSpPr/>
          <p:nvPr/>
        </p:nvSpPr>
        <p:spPr>
          <a:xfrm>
            <a:off x="0" y="5952844"/>
            <a:ext cx="1059785" cy="4496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20/30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2846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10" grpId="0">
        <p:bldAsOne/>
      </p:bldGraphic>
      <p:bldGraphic spid="11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04460" y="222195"/>
            <a:ext cx="2577926" cy="610820"/>
          </a:xfrm>
          <a:prstGeom prst="roundRect">
            <a:avLst/>
          </a:prstGeom>
          <a:solidFill>
            <a:srgbClr val="F200CF"/>
          </a:solidFill>
          <a:ln>
            <a:solidFill>
              <a:srgbClr val="D0962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r" defTabSz="14224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fa-IR" dirty="0">
                <a:cs typeface="B Koodak" panose="00000700000000000000" pitchFamily="2" charset="-78"/>
              </a:rPr>
              <a:t>نتایج بدست آمده از نرم افزار</a:t>
            </a:r>
            <a:endParaRPr lang="en-US" dirty="0">
              <a:cs typeface="B Koodak" panose="000007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96260" y="527605"/>
            <a:ext cx="5988049" cy="55966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نتایج تحلیل شمع با فواصل دو متری (شبه </a:t>
            </a:r>
            <a:r>
              <a:rPr lang="fa-IR" sz="2800" dirty="0" err="1" smtClean="0">
                <a:solidFill>
                  <a:schemeClr val="tx1"/>
                </a:solidFill>
                <a:cs typeface="B Nazanin" panose="00000400000000000000" pitchFamily="2" charset="-78"/>
              </a:rPr>
              <a:t>استاتیکی</a:t>
            </a:r>
            <a:r>
              <a:rPr lang="fa-IR" sz="2800" dirty="0" smtClean="0">
                <a:solidFill>
                  <a:schemeClr val="tx1"/>
                </a:solidFill>
                <a:cs typeface="B Nazanin" panose="00000400000000000000" pitchFamily="2" charset="-78"/>
              </a:rPr>
              <a:t>)</a:t>
            </a:r>
            <a:endParaRPr lang="en-US" sz="28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6" name="Picture 5" descr="D:\nahaee\pile 2\shebh estatiki ab 6m\5p2xdisplacshebh6.em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605" y="1596540"/>
            <a:ext cx="5650085" cy="42757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Chart 6"/>
          <p:cNvGraphicFramePr/>
          <p:nvPr>
            <p:extLst/>
          </p:nvPr>
        </p:nvGraphicFramePr>
        <p:xfrm>
          <a:off x="1670605" y="1596058"/>
          <a:ext cx="5650085" cy="4275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/>
          <p:nvPr>
            <p:extLst/>
          </p:nvPr>
        </p:nvGraphicFramePr>
        <p:xfrm>
          <a:off x="1665115" y="1596540"/>
          <a:ext cx="5650085" cy="458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/>
          <p:nvPr>
            <p:extLst/>
          </p:nvPr>
        </p:nvGraphicFramePr>
        <p:xfrm>
          <a:off x="1637955" y="1596540"/>
          <a:ext cx="5650085" cy="458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Oval 9"/>
          <p:cNvSpPr/>
          <p:nvPr/>
        </p:nvSpPr>
        <p:spPr>
          <a:xfrm>
            <a:off x="-1" y="6078537"/>
            <a:ext cx="1059785" cy="4496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21/30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3033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  <p:bldGraphic spid="9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04460" y="222195"/>
            <a:ext cx="2577926" cy="610820"/>
          </a:xfrm>
          <a:prstGeom prst="roundRect">
            <a:avLst/>
          </a:prstGeom>
          <a:solidFill>
            <a:srgbClr val="F200CF"/>
          </a:solidFill>
          <a:ln>
            <a:solidFill>
              <a:srgbClr val="D0962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r" defTabSz="14224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fa-IR" dirty="0">
                <a:cs typeface="B Koodak" panose="00000700000000000000" pitchFamily="2" charset="-78"/>
              </a:rPr>
              <a:t>نتایج بدست آمده از نرم افزار</a:t>
            </a:r>
            <a:endParaRPr lang="en-US" dirty="0">
              <a:cs typeface="B Koodak" panose="000007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96260" y="527605"/>
            <a:ext cx="5988049" cy="55966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نتایج تحلیل شمع با فواصل سه متری (</a:t>
            </a:r>
            <a:r>
              <a:rPr lang="fa-IR" sz="2800" dirty="0" err="1" smtClean="0">
                <a:solidFill>
                  <a:schemeClr val="tx1"/>
                </a:solidFill>
                <a:cs typeface="B Nazanin" panose="00000400000000000000" pitchFamily="2" charset="-78"/>
              </a:rPr>
              <a:t>استاتیکی</a:t>
            </a:r>
            <a:r>
              <a:rPr lang="fa-IR" sz="2800" dirty="0" smtClean="0">
                <a:solidFill>
                  <a:schemeClr val="tx1"/>
                </a:solidFill>
                <a:cs typeface="B Nazanin" panose="00000400000000000000" pitchFamily="2" charset="-78"/>
              </a:rPr>
              <a:t>)</a:t>
            </a:r>
            <a:endParaRPr lang="en-US" sz="28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10" name="Picture 9" descr="D:\nahaee\pile3\ab6\5p3xdisplacab6.em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311" y="1560512"/>
            <a:ext cx="5650084" cy="431176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Chart 10"/>
          <p:cNvGraphicFramePr/>
          <p:nvPr>
            <p:extLst/>
          </p:nvPr>
        </p:nvGraphicFramePr>
        <p:xfrm>
          <a:off x="1670605" y="1560512"/>
          <a:ext cx="5945255" cy="4428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/>
          <p:nvPr>
            <p:extLst/>
          </p:nvPr>
        </p:nvGraphicFramePr>
        <p:xfrm>
          <a:off x="1670605" y="1560512"/>
          <a:ext cx="5928428" cy="4428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/>
          <p:nvPr>
            <p:extLst/>
          </p:nvPr>
        </p:nvGraphicFramePr>
        <p:xfrm>
          <a:off x="1670605" y="1560512"/>
          <a:ext cx="5955494" cy="4464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Oval 7"/>
          <p:cNvSpPr/>
          <p:nvPr/>
        </p:nvSpPr>
        <p:spPr>
          <a:xfrm>
            <a:off x="-1" y="6078537"/>
            <a:ext cx="1059785" cy="4496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22/30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9044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2" grpId="0">
        <p:bldAsOne/>
      </p:bldGraphic>
      <p:bldGraphic spid="13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04460" y="222195"/>
            <a:ext cx="2577926" cy="610820"/>
          </a:xfrm>
          <a:prstGeom prst="roundRect">
            <a:avLst/>
          </a:prstGeom>
          <a:solidFill>
            <a:srgbClr val="F200CF"/>
          </a:solidFill>
          <a:ln>
            <a:solidFill>
              <a:srgbClr val="D0962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r" defTabSz="14224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fa-IR" dirty="0">
                <a:cs typeface="B Koodak" panose="00000700000000000000" pitchFamily="2" charset="-78"/>
              </a:rPr>
              <a:t>نتایج بدست آمده از نرم افزار</a:t>
            </a:r>
            <a:endParaRPr lang="en-US" dirty="0">
              <a:cs typeface="B Koodak" panose="000007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5551" y="374900"/>
            <a:ext cx="6108200" cy="55966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نتایج تحلیل شمع با فواصل سه متری (شبه </a:t>
            </a:r>
            <a:r>
              <a:rPr lang="fa-IR" sz="2800" dirty="0" err="1" smtClean="0">
                <a:solidFill>
                  <a:schemeClr val="tx1"/>
                </a:solidFill>
                <a:cs typeface="B Nazanin" panose="00000400000000000000" pitchFamily="2" charset="-78"/>
              </a:rPr>
              <a:t>استاتیکی</a:t>
            </a:r>
            <a:r>
              <a:rPr lang="fa-IR" sz="2800" dirty="0" smtClean="0">
                <a:solidFill>
                  <a:schemeClr val="tx1"/>
                </a:solidFill>
                <a:cs typeface="B Nazanin" panose="00000400000000000000" pitchFamily="2" charset="-78"/>
              </a:rPr>
              <a:t>)</a:t>
            </a:r>
            <a:endParaRPr lang="en-US" sz="28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6" name="Picture 5" descr="D:\nahaee\pile3\shebh estatiki ab 6m\5p3xdisshebh6.em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606" y="1749245"/>
            <a:ext cx="5955494" cy="44284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Chart 6"/>
          <p:cNvGraphicFramePr/>
          <p:nvPr>
            <p:extLst/>
          </p:nvPr>
        </p:nvGraphicFramePr>
        <p:xfrm>
          <a:off x="1365195" y="1647700"/>
          <a:ext cx="6413609" cy="4529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/>
          <p:nvPr>
            <p:extLst/>
          </p:nvPr>
        </p:nvGraphicFramePr>
        <p:xfrm>
          <a:off x="1365195" y="1596540"/>
          <a:ext cx="6413610" cy="458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/>
          <p:nvPr>
            <p:extLst/>
          </p:nvPr>
        </p:nvGraphicFramePr>
        <p:xfrm>
          <a:off x="1365195" y="1596540"/>
          <a:ext cx="6413610" cy="458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Oval 9"/>
          <p:cNvSpPr/>
          <p:nvPr/>
        </p:nvSpPr>
        <p:spPr>
          <a:xfrm>
            <a:off x="-1" y="6078537"/>
            <a:ext cx="1059785" cy="4496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23/30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7999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  <p:bldGraphic spid="9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04460" y="222195"/>
            <a:ext cx="2577926" cy="610820"/>
          </a:xfrm>
          <a:prstGeom prst="roundRect">
            <a:avLst/>
          </a:prstGeom>
          <a:solidFill>
            <a:srgbClr val="F200CF"/>
          </a:solidFill>
          <a:ln>
            <a:solidFill>
              <a:srgbClr val="D0962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r" defTabSz="14224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fa-IR" dirty="0">
                <a:cs typeface="B Koodak" panose="00000700000000000000" pitchFamily="2" charset="-78"/>
              </a:rPr>
              <a:t>نتایج بدست آمده از نرم افزار</a:t>
            </a:r>
            <a:endParaRPr lang="en-US" dirty="0">
              <a:cs typeface="B Koodak" panose="000007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5551" y="374900"/>
            <a:ext cx="6108200" cy="55966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نتایج تحلیل شمع با فواصل چهار متری (</a:t>
            </a:r>
            <a:r>
              <a:rPr lang="fa-IR" sz="2800" dirty="0" err="1" smtClean="0">
                <a:solidFill>
                  <a:schemeClr val="tx1"/>
                </a:solidFill>
                <a:cs typeface="B Nazanin" panose="00000400000000000000" pitchFamily="2" charset="-78"/>
              </a:rPr>
              <a:t>استاتیکی</a:t>
            </a:r>
            <a:r>
              <a:rPr lang="fa-IR" sz="2800" dirty="0" smtClean="0">
                <a:solidFill>
                  <a:schemeClr val="tx1"/>
                </a:solidFill>
                <a:cs typeface="B Nazanin" panose="00000400000000000000" pitchFamily="2" charset="-78"/>
              </a:rPr>
              <a:t>)</a:t>
            </a:r>
            <a:endParaRPr lang="en-US" sz="28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6" name="Picture 5" descr="D:\nahaee\Pile4\ab6\5p4xdisplacb6.em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606" y="1464945"/>
            <a:ext cx="5650084" cy="425463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Chart 6"/>
          <p:cNvGraphicFramePr/>
          <p:nvPr>
            <p:extLst/>
          </p:nvPr>
        </p:nvGraphicFramePr>
        <p:xfrm>
          <a:off x="1706245" y="1464945"/>
          <a:ext cx="5614445" cy="4254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/>
          <p:nvPr>
            <p:extLst/>
          </p:nvPr>
        </p:nvGraphicFramePr>
        <p:xfrm>
          <a:off x="1670606" y="1464945"/>
          <a:ext cx="5650083" cy="4254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/>
          <p:nvPr>
            <p:extLst/>
          </p:nvPr>
        </p:nvGraphicFramePr>
        <p:xfrm>
          <a:off x="1670606" y="1464945"/>
          <a:ext cx="5697934" cy="4254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Oval 9"/>
          <p:cNvSpPr/>
          <p:nvPr/>
        </p:nvSpPr>
        <p:spPr>
          <a:xfrm>
            <a:off x="-1" y="6078537"/>
            <a:ext cx="1059785" cy="4496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24/30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6438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  <p:bldGraphic spid="9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nahaee\Pile4\shebh estatiki ab 6m\5p4xdisplacsh6.em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310" y="1749245"/>
            <a:ext cx="5148990" cy="40892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ounded Rectangle 4"/>
          <p:cNvSpPr/>
          <p:nvPr/>
        </p:nvSpPr>
        <p:spPr>
          <a:xfrm>
            <a:off x="6517243" y="69490"/>
            <a:ext cx="2577926" cy="610820"/>
          </a:xfrm>
          <a:prstGeom prst="roundRect">
            <a:avLst/>
          </a:prstGeom>
          <a:solidFill>
            <a:srgbClr val="F200CF"/>
          </a:solidFill>
          <a:ln>
            <a:solidFill>
              <a:srgbClr val="D0962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r" defTabSz="14224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fa-IR" dirty="0">
                <a:cs typeface="B Koodak" panose="00000700000000000000" pitchFamily="2" charset="-78"/>
              </a:rPr>
              <a:t>نتایج بدست آمده از نرم افزار</a:t>
            </a:r>
            <a:endParaRPr lang="en-US" dirty="0">
              <a:cs typeface="B Koodak" panose="00000700000000000000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078" y="312922"/>
            <a:ext cx="6353751" cy="55966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نتایج تحلیل شمع با فواصل چهار متری (شبه </a:t>
            </a:r>
            <a:r>
              <a:rPr lang="fa-IR" sz="2800" dirty="0" err="1" smtClean="0">
                <a:solidFill>
                  <a:schemeClr val="tx1"/>
                </a:solidFill>
                <a:cs typeface="B Nazanin" panose="00000400000000000000" pitchFamily="2" charset="-78"/>
              </a:rPr>
              <a:t>استاتیکی</a:t>
            </a:r>
            <a:r>
              <a:rPr lang="fa-IR" sz="2800" dirty="0" smtClean="0">
                <a:solidFill>
                  <a:schemeClr val="tx1"/>
                </a:solidFill>
                <a:cs typeface="B Nazanin" panose="00000400000000000000" pitchFamily="2" charset="-78"/>
              </a:rPr>
              <a:t>)</a:t>
            </a:r>
            <a:endParaRPr lang="en-US" sz="28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1649115" y="1717991"/>
          <a:ext cx="5497380" cy="4275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/>
          <p:nvPr>
            <p:extLst/>
          </p:nvPr>
        </p:nvGraphicFramePr>
        <p:xfrm>
          <a:off x="1670605" y="1749245"/>
          <a:ext cx="5473145" cy="4275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/>
          <p:nvPr>
            <p:extLst/>
          </p:nvPr>
        </p:nvGraphicFramePr>
        <p:xfrm>
          <a:off x="1591945" y="1647701"/>
          <a:ext cx="5728745" cy="4377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Oval 9"/>
          <p:cNvSpPr/>
          <p:nvPr/>
        </p:nvSpPr>
        <p:spPr>
          <a:xfrm>
            <a:off x="-1" y="6078537"/>
            <a:ext cx="1059785" cy="4496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25/30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9318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  <p:bldGraphic spid="9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04460" y="222195"/>
            <a:ext cx="2577926" cy="610820"/>
          </a:xfrm>
          <a:prstGeom prst="roundRect">
            <a:avLst/>
          </a:prstGeom>
          <a:solidFill>
            <a:srgbClr val="F200CF"/>
          </a:solidFill>
          <a:ln>
            <a:solidFill>
              <a:srgbClr val="D0962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r" defTabSz="14224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fa-IR" dirty="0">
                <a:cs typeface="B Koodak" panose="00000700000000000000" pitchFamily="2" charset="-78"/>
              </a:rPr>
              <a:t>نتایج بدست آمده از نرم افزار</a:t>
            </a:r>
            <a:endParaRPr lang="en-US" dirty="0">
              <a:cs typeface="B Koodak" panose="000007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5551" y="374900"/>
            <a:ext cx="6006204" cy="55966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نتایج تحلیل </a:t>
            </a:r>
            <a:r>
              <a:rPr lang="fa-IR" sz="2800" dirty="0" err="1" smtClean="0">
                <a:solidFill>
                  <a:schemeClr val="tx1"/>
                </a:solidFill>
                <a:cs typeface="B Nazanin" panose="00000400000000000000" pitchFamily="2" charset="-78"/>
              </a:rPr>
              <a:t>شات</a:t>
            </a:r>
            <a:r>
              <a:rPr lang="fa-IR" sz="2800" dirty="0" smtClean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sz="2800" dirty="0" err="1" smtClean="0">
                <a:solidFill>
                  <a:schemeClr val="tx1"/>
                </a:solidFill>
                <a:cs typeface="B Nazanin" panose="00000400000000000000" pitchFamily="2" charset="-78"/>
              </a:rPr>
              <a:t>کریت</a:t>
            </a:r>
            <a:r>
              <a:rPr lang="fa-IR" sz="2800" dirty="0" smtClean="0">
                <a:solidFill>
                  <a:schemeClr val="tx1"/>
                </a:solidFill>
                <a:cs typeface="B Nazanin" panose="00000400000000000000" pitchFamily="2" charset="-78"/>
              </a:rPr>
              <a:t> (</a:t>
            </a:r>
            <a:r>
              <a:rPr lang="fa-IR" sz="2800" dirty="0" err="1" smtClean="0">
                <a:solidFill>
                  <a:schemeClr val="tx1"/>
                </a:solidFill>
                <a:cs typeface="B Nazanin" panose="00000400000000000000" pitchFamily="2" charset="-78"/>
              </a:rPr>
              <a:t>استاتیکی</a:t>
            </a:r>
            <a:r>
              <a:rPr lang="fa-IR" sz="2800" dirty="0" smtClean="0">
                <a:solidFill>
                  <a:schemeClr val="tx1"/>
                </a:solidFill>
                <a:cs typeface="B Nazanin" panose="00000400000000000000" pitchFamily="2" charset="-78"/>
              </a:rPr>
              <a:t>)</a:t>
            </a:r>
            <a:endParaRPr lang="en-US" sz="28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6" name="Picture 5" descr="C:\Users\Amir-pc\Desktop\5shxdisplacshb611.b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605" y="1596540"/>
            <a:ext cx="5803900" cy="435165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Chart 6"/>
          <p:cNvGraphicFramePr/>
          <p:nvPr>
            <p:extLst/>
          </p:nvPr>
        </p:nvGraphicFramePr>
        <p:xfrm>
          <a:off x="1676399" y="1596540"/>
          <a:ext cx="5798105" cy="4351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/>
          <p:nvPr>
            <p:extLst/>
          </p:nvPr>
        </p:nvGraphicFramePr>
        <p:xfrm>
          <a:off x="1670606" y="1596540"/>
          <a:ext cx="5803900" cy="4351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Oval 8"/>
          <p:cNvSpPr/>
          <p:nvPr/>
        </p:nvSpPr>
        <p:spPr>
          <a:xfrm>
            <a:off x="-1" y="6078537"/>
            <a:ext cx="1059785" cy="4496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26/30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6463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5551" y="374900"/>
            <a:ext cx="6006204" cy="55966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نتایج تحلیل </a:t>
            </a:r>
            <a:r>
              <a:rPr lang="fa-IR" sz="2800" dirty="0" err="1" smtClean="0">
                <a:solidFill>
                  <a:schemeClr val="tx1"/>
                </a:solidFill>
                <a:cs typeface="B Nazanin" panose="00000400000000000000" pitchFamily="2" charset="-78"/>
              </a:rPr>
              <a:t>شات</a:t>
            </a:r>
            <a:r>
              <a:rPr lang="fa-IR" sz="2800" dirty="0" smtClean="0">
                <a:solidFill>
                  <a:schemeClr val="tx1"/>
                </a:solidFill>
                <a:cs typeface="B Nazanin" panose="00000400000000000000" pitchFamily="2" charset="-78"/>
              </a:rPr>
              <a:t> </a:t>
            </a:r>
            <a:r>
              <a:rPr lang="fa-IR" sz="2800" dirty="0" err="1" smtClean="0">
                <a:solidFill>
                  <a:schemeClr val="tx1"/>
                </a:solidFill>
                <a:cs typeface="B Nazanin" panose="00000400000000000000" pitchFamily="2" charset="-78"/>
              </a:rPr>
              <a:t>کریت</a:t>
            </a:r>
            <a:r>
              <a:rPr lang="fa-IR" sz="2800" dirty="0" smtClean="0">
                <a:solidFill>
                  <a:schemeClr val="tx1"/>
                </a:solidFill>
                <a:cs typeface="B Nazanin" panose="00000400000000000000" pitchFamily="2" charset="-78"/>
              </a:rPr>
              <a:t> (شبه </a:t>
            </a:r>
            <a:r>
              <a:rPr lang="fa-IR" sz="2800" dirty="0" err="1" smtClean="0">
                <a:solidFill>
                  <a:schemeClr val="tx1"/>
                </a:solidFill>
                <a:cs typeface="B Nazanin" panose="00000400000000000000" pitchFamily="2" charset="-78"/>
              </a:rPr>
              <a:t>استاتیکی</a:t>
            </a:r>
            <a:r>
              <a:rPr lang="fa-IR" sz="2800" dirty="0" smtClean="0">
                <a:solidFill>
                  <a:schemeClr val="tx1"/>
                </a:solidFill>
                <a:cs typeface="B Nazanin" panose="00000400000000000000" pitchFamily="2" charset="-78"/>
              </a:rPr>
              <a:t>)</a:t>
            </a:r>
            <a:endParaRPr lang="en-US" sz="28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404460" y="222195"/>
            <a:ext cx="2577926" cy="610820"/>
          </a:xfrm>
          <a:prstGeom prst="roundRect">
            <a:avLst/>
          </a:prstGeom>
          <a:solidFill>
            <a:srgbClr val="F200CF"/>
          </a:solidFill>
          <a:ln>
            <a:solidFill>
              <a:srgbClr val="D0962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r" defTabSz="14224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fa-IR" dirty="0">
                <a:cs typeface="B Koodak" panose="00000700000000000000" pitchFamily="2" charset="-78"/>
              </a:rPr>
              <a:t>نتایج بدست آمده از نرم افزار</a:t>
            </a:r>
            <a:endParaRPr lang="en-US" dirty="0">
              <a:cs typeface="B Koodak" panose="00000700000000000000" pitchFamily="2" charset="-78"/>
            </a:endParaRPr>
          </a:p>
        </p:txBody>
      </p:sp>
      <p:pic>
        <p:nvPicPr>
          <p:cNvPr id="6" name="Picture 5" descr="D:\nahaee\shotceret\shebh estatiki ab 6m\5shxdisplebh6.em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310" y="1901950"/>
            <a:ext cx="5344675" cy="38176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Chart 6"/>
          <p:cNvGraphicFramePr/>
          <p:nvPr>
            <p:extLst/>
          </p:nvPr>
        </p:nvGraphicFramePr>
        <p:xfrm>
          <a:off x="1727285" y="1862094"/>
          <a:ext cx="5497380" cy="3857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/>
          <p:nvPr>
            <p:extLst/>
          </p:nvPr>
        </p:nvGraphicFramePr>
        <p:xfrm>
          <a:off x="1663700" y="1896745"/>
          <a:ext cx="5656990" cy="3822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Oval 8"/>
          <p:cNvSpPr/>
          <p:nvPr/>
        </p:nvSpPr>
        <p:spPr>
          <a:xfrm>
            <a:off x="76200" y="6172200"/>
            <a:ext cx="1059785" cy="4496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27/30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772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449263" y="1443835"/>
          <a:ext cx="8229600" cy="4529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6404460" y="222195"/>
            <a:ext cx="2577926" cy="610820"/>
          </a:xfrm>
          <a:prstGeom prst="roundRect">
            <a:avLst/>
          </a:prstGeom>
          <a:solidFill>
            <a:srgbClr val="F200CF"/>
          </a:solidFill>
          <a:ln>
            <a:solidFill>
              <a:srgbClr val="D0962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r" defTabSz="14224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fa-IR" dirty="0">
                <a:cs typeface="B Koodak" panose="00000700000000000000" pitchFamily="2" charset="-78"/>
              </a:rPr>
              <a:t>نتایج بدست آمده از نرم افزار</a:t>
            </a:r>
            <a:endParaRPr lang="en-US" dirty="0">
              <a:cs typeface="B Koodak" panose="000007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5551" y="374900"/>
            <a:ext cx="6006204" cy="55966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مقایسه</a:t>
            </a:r>
            <a:endParaRPr lang="en-US" sz="28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" y="6078537"/>
            <a:ext cx="1059785" cy="4496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28/30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3747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/>
          <p:cNvSpPr/>
          <p:nvPr/>
        </p:nvSpPr>
        <p:spPr>
          <a:xfrm>
            <a:off x="7320690" y="69490"/>
            <a:ext cx="1679755" cy="763525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indent="-285750" algn="r" defTabSz="14224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a-IR" b="1" dirty="0" err="1">
                <a:cs typeface="B Nazanin" panose="00000400000000000000" pitchFamily="2" charset="-78"/>
              </a:rPr>
              <a:t>پایه‌های</a:t>
            </a:r>
            <a:r>
              <a:rPr lang="fa-IR" b="1" dirty="0">
                <a:cs typeface="B Nazanin" panose="00000400000000000000" pitchFamily="2" charset="-78"/>
              </a:rPr>
              <a:t> نظری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8" name="Oval 7"/>
          <p:cNvSpPr/>
          <p:nvPr/>
        </p:nvSpPr>
        <p:spPr>
          <a:xfrm>
            <a:off x="1670605" y="125111"/>
            <a:ext cx="5344675" cy="8955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err="1">
                <a:solidFill>
                  <a:srgbClr val="002060"/>
                </a:solidFill>
                <a:cs typeface="B Nazanin" panose="00000400000000000000" pitchFamily="2" charset="-78"/>
              </a:rPr>
              <a:t>روش‌های</a:t>
            </a:r>
            <a:r>
              <a:rPr lang="fa-IR" dirty="0">
                <a:solidFill>
                  <a:srgbClr val="002060"/>
                </a:solidFill>
                <a:cs typeface="B Nazanin" panose="00000400000000000000" pitchFamily="2" charset="-78"/>
              </a:rPr>
              <a:t> مختلف تعادل حدی در تحلیل </a:t>
            </a:r>
            <a:r>
              <a:rPr lang="fa-IR" dirty="0" err="1" smtClean="0">
                <a:solidFill>
                  <a:srgbClr val="002060"/>
                </a:solidFill>
                <a:cs typeface="B Nazanin" panose="00000400000000000000" pitchFamily="2" charset="-78"/>
              </a:rPr>
              <a:t>شیب‌ها</a:t>
            </a:r>
            <a:r>
              <a:rPr lang="fa-IR" dirty="0" smtClean="0">
                <a:solidFill>
                  <a:srgbClr val="002060"/>
                </a:solidFill>
                <a:cs typeface="B Nazanin" panose="00000400000000000000" pitchFamily="2" charset="-78"/>
              </a:rPr>
              <a:t> </a:t>
            </a:r>
            <a:endParaRPr lang="en-US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Content Placeholder 10"/>
              <p:cNvGraphicFramePr>
                <a:graphicFrameLocks noGrp="1"/>
              </p:cNvGraphicFramePr>
              <p:nvPr>
                <p:ph idx="1"/>
                <p:extLst/>
              </p:nvPr>
            </p:nvGraphicFramePr>
            <p:xfrm>
              <a:off x="448965" y="1020658"/>
              <a:ext cx="8398776" cy="5390386"/>
            </p:xfrm>
            <a:graphic>
              <a:graphicData uri="http://schemas.openxmlformats.org/drawingml/2006/table">
                <a:tbl>
                  <a:tblPr rtl="1" firstRow="1" firstCol="1" bandRow="1">
                    <a:tableStyleId>{5C22544A-7EE6-4342-B048-85BDC9FD1C3A}</a:tableStyleId>
                  </a:tblPr>
                  <a:tblGrid>
                    <a:gridCol w="1123021"/>
                    <a:gridCol w="1053568"/>
                    <a:gridCol w="3410533"/>
                    <a:gridCol w="2811654"/>
                  </a:tblGrid>
                  <a:tr h="88685"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سطح گسیختگی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روش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فرضیات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مرجع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</a:tr>
                  <a:tr h="727223"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خط مستقیم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شیب بینهایت</a:t>
                          </a:r>
                          <a:b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</a:b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کولمان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شیب ثابت با وسعت نا محدود و صفحه گسیختگی مار بر پنجه شیب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تیلور (</a:t>
                          </a:r>
                          <a:r>
                            <a:rPr lang="en-US" sz="1600">
                              <a:effectLst/>
                              <a:cs typeface="B Nazanin" panose="00000400000000000000" pitchFamily="2" charset="-78"/>
                            </a:rPr>
                            <a:t>Teylor,1948</a:t>
                          </a: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)</a:t>
                          </a:r>
                          <a:endParaRPr lang="en-US" sz="1600">
                            <a:effectLst/>
                            <a:cs typeface="B Nazanin" panose="00000400000000000000" pitchFamily="2" charset="-78"/>
                          </a:endParaRPr>
                        </a:p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کولمان (</a:t>
                          </a:r>
                          <a:r>
                            <a:rPr lang="en-US" sz="1600">
                              <a:effectLst/>
                              <a:cs typeface="B Nazanin" panose="00000400000000000000" pitchFamily="2" charset="-78"/>
                            </a:rPr>
                            <a:t>Culman,1866</a:t>
                          </a: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)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</a:tr>
                  <a:tr h="701161"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خطوط مستقیم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 err="1">
                              <a:effectLst/>
                              <a:cs typeface="B Nazanin" panose="00000400000000000000" pitchFamily="2" charset="-78"/>
                            </a:rPr>
                            <a:t>گوه</a:t>
                          </a: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 یا </a:t>
                          </a:r>
                          <a:r>
                            <a:rPr lang="fa-IR" sz="1600" dirty="0" err="1">
                              <a:effectLst/>
                              <a:cs typeface="B Nazanin" panose="00000400000000000000" pitchFamily="2" charset="-78"/>
                            </a:rPr>
                            <a:t>گوه‌ها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بلوک یا بلوک‌های لغزان با نیروی جانبی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مرگنستون(</a:t>
                          </a:r>
                          <a:r>
                            <a:rPr lang="en-US" sz="1600">
                              <a:effectLst/>
                              <a:cs typeface="B Nazanin" panose="00000400000000000000" pitchFamily="2" charset="-78"/>
                            </a:rPr>
                            <a:t>Moregenstern,1968</a:t>
                          </a: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)</a:t>
                          </a:r>
                          <a:endParaRPr lang="en-US" sz="1600">
                            <a:effectLst/>
                            <a:cs typeface="B Nazanin" panose="00000400000000000000" pitchFamily="2" charset="-78"/>
                          </a:endParaRPr>
                        </a:p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هوک و بری(</a:t>
                          </a:r>
                          <a:r>
                            <a:rPr lang="en-US" sz="1600">
                              <a:effectLst/>
                              <a:cs typeface="B Nazanin" panose="00000400000000000000" pitchFamily="2" charset="-78"/>
                            </a:rPr>
                            <a:t>Hoke and Bray,1977</a:t>
                          </a: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)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</a:tr>
                  <a:tr h="378015">
                    <a:tc rowSpan="5"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 </a:t>
                          </a:r>
                          <a:endParaRPr lang="en-US" sz="1600" dirty="0">
                            <a:effectLst/>
                            <a:cs typeface="B Nazanin" panose="00000400000000000000" pitchFamily="2" charset="-78"/>
                          </a:endParaRPr>
                        </a:p>
                        <a:p>
                          <a:pPr marL="0" marR="0" algn="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 </a:t>
                          </a:r>
                          <a:endParaRPr lang="en-US" sz="1600" dirty="0">
                            <a:effectLst/>
                            <a:cs typeface="B Nazanin" panose="00000400000000000000" pitchFamily="2" charset="-78"/>
                          </a:endParaRPr>
                        </a:p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 </a:t>
                          </a:r>
                          <a:endParaRPr lang="en-US" sz="1600" dirty="0">
                            <a:effectLst/>
                            <a:cs typeface="B Nazanin" panose="00000400000000000000" pitchFamily="2" charset="-78"/>
                          </a:endParaRPr>
                        </a:p>
                        <a:p>
                          <a:pPr marL="0" marR="0" algn="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 </a:t>
                          </a:r>
                          <a:endParaRPr lang="en-US" sz="1600" dirty="0">
                            <a:effectLst/>
                            <a:cs typeface="B Nazanin" panose="00000400000000000000" pitchFamily="2" charset="-78"/>
                          </a:endParaRPr>
                        </a:p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قوس دایره ای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 err="1">
                              <a:effectLst/>
                              <a:cs typeface="B Nazanin" panose="00000400000000000000" pitchFamily="2" charset="-78"/>
                            </a:rPr>
                            <a:t>باریکه‌ها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نیروهای جانبی روی هر وجهی مساویند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فلنیوس(</a:t>
                          </a:r>
                          <a:r>
                            <a:rPr lang="en-US" sz="1600">
                              <a:effectLst/>
                              <a:cs typeface="B Nazanin" panose="00000400000000000000" pitchFamily="2" charset="-78"/>
                            </a:rPr>
                            <a:t>Fellnius,1936</a:t>
                          </a: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)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</a:tr>
                  <a:tr h="541887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دایره اصطکاک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برآیند موثر بر قوس گسیختگی </a:t>
                          </a:r>
                          <a:r>
                            <a:rPr lang="fa-IR" sz="1600" dirty="0" err="1">
                              <a:effectLst/>
                              <a:cs typeface="B Nazanin" panose="00000400000000000000" pitchFamily="2" charset="-78"/>
                            </a:rPr>
                            <a:t>مماس</a:t>
                          </a: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 بر یک دایره به </a:t>
                          </a:r>
                          <a:r>
                            <a:rPr lang="fa-IR" sz="1600" dirty="0" smtClean="0">
                              <a:effectLst/>
                              <a:cs typeface="B Nazanin" panose="00000400000000000000" pitchFamily="2" charset="-78"/>
                            </a:rPr>
                            <a:t>شعاع</a:t>
                          </a:r>
                          <a:r>
                            <a:rPr lang="fa-IR" sz="1600" baseline="0" dirty="0">
                              <a:effectLst/>
                              <a:cs typeface="B Nazanin" panose="00000400000000000000" pitchFamily="2" charset="-78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>
                                  <a:effectLst/>
                                  <a:latin typeface="Cambria Math" panose="02040503050406030204" pitchFamily="18" charset="0"/>
                                </a:rPr>
                                <m:t>𝑅𝑠𝑖𝑛</m:t>
                              </m:r>
                              <m:r>
                                <a:rPr lang="en-US" sz="1600" smtClean="0">
                                  <a:effectLst/>
                                  <a:latin typeface="Cambria Math" panose="02040503050406030204" pitchFamily="18" charset="0"/>
                                </a:rPr>
                                <m:t>∅</m:t>
                              </m:r>
                            </m:oMath>
                          </a14:m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تیلور(</a:t>
                          </a:r>
                          <a:r>
                            <a:rPr lang="en-US" sz="1600">
                              <a:effectLst/>
                              <a:cs typeface="B Nazanin" panose="00000400000000000000" pitchFamily="2" charset="-78"/>
                            </a:rPr>
                            <a:t>Teylor,1948</a:t>
                          </a: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)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</a:tr>
                  <a:tr h="37801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 err="1">
                              <a:effectLst/>
                              <a:cs typeface="B Nazanin" panose="00000400000000000000" pitchFamily="2" charset="-78"/>
                            </a:rPr>
                            <a:t>بیشاپ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کل نیروهای موثر بر وجوه جانبی باریکه ساده </a:t>
                          </a:r>
                          <a:r>
                            <a:rPr lang="fa-IR" sz="1600" dirty="0" smtClean="0">
                              <a:effectLst/>
                              <a:cs typeface="B Nazanin" panose="00000400000000000000" pitchFamily="2" charset="-78"/>
                            </a:rPr>
                            <a:t>میشوند</a:t>
                          </a: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.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بیشاپ(</a:t>
                          </a:r>
                          <a:r>
                            <a:rPr lang="en-US" sz="1600">
                              <a:effectLst/>
                              <a:cs typeface="B Nazanin" panose="00000400000000000000" pitchFamily="2" charset="-78"/>
                            </a:rPr>
                            <a:t>Bishop,1955</a:t>
                          </a: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)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</a:tr>
                  <a:tr h="37801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 err="1">
                              <a:effectLst/>
                              <a:cs typeface="B Nazanin" panose="00000400000000000000" pitchFamily="2" charset="-78"/>
                            </a:rPr>
                            <a:t>بیشاپ</a:t>
                          </a: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 اصلاحی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سیستم نیروهای موثر بر وجوه جانبی باریکه در نظر گرفته </a:t>
                          </a:r>
                          <a:r>
                            <a:rPr lang="fa-IR" sz="1600" dirty="0" smtClean="0">
                              <a:effectLst/>
                              <a:cs typeface="B Nazanin" panose="00000400000000000000" pitchFamily="2" charset="-78"/>
                            </a:rPr>
                            <a:t>می شوند</a:t>
                          </a: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.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بیشاپ(</a:t>
                          </a:r>
                          <a:r>
                            <a:rPr lang="en-US" sz="1600">
                              <a:effectLst/>
                              <a:cs typeface="B Nazanin" panose="00000400000000000000" pitchFamily="2" charset="-78"/>
                            </a:rPr>
                            <a:t>Bishop,1955</a:t>
                          </a: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)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</a:tr>
                  <a:tr h="37801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 err="1">
                              <a:effectLst/>
                              <a:cs typeface="B Nazanin" panose="00000400000000000000" pitchFamily="2" charset="-78"/>
                            </a:rPr>
                            <a:t>اسپنسر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نیروها بین باریکه ای موازی گرفته </a:t>
                          </a:r>
                          <a:r>
                            <a:rPr lang="fa-IR" sz="1600" dirty="0" err="1">
                              <a:effectLst/>
                              <a:cs typeface="B Nazanin" panose="00000400000000000000" pitchFamily="2" charset="-78"/>
                            </a:rPr>
                            <a:t>می‌شود</a:t>
                          </a: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.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اسپنسر(</a:t>
                          </a:r>
                          <a:r>
                            <a:rPr lang="en-US" sz="1600">
                              <a:effectLst/>
                              <a:cs typeface="B Nazanin" panose="00000400000000000000" pitchFamily="2" charset="-78"/>
                            </a:rPr>
                            <a:t>Spencer,1967,1981</a:t>
                          </a: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)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</a:tr>
                  <a:tr h="723429">
                    <a:tc rowSpan="2"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 </a:t>
                          </a:r>
                          <a:endParaRPr lang="en-US" sz="1600">
                            <a:effectLst/>
                            <a:cs typeface="B Nazanin" panose="00000400000000000000" pitchFamily="2" charset="-78"/>
                          </a:endParaRPr>
                        </a:p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نامنظم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مرگنستون و</a:t>
                          </a:r>
                          <a:endParaRPr lang="en-US" sz="1600">
                            <a:effectLst/>
                            <a:cs typeface="B Nazanin" panose="00000400000000000000" pitchFamily="2" charset="-78"/>
                          </a:endParaRPr>
                        </a:p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پرایس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مبتنی بر کل نیروی </a:t>
                          </a:r>
                          <a:r>
                            <a:rPr lang="fa-IR" sz="1600" dirty="0" err="1">
                              <a:effectLst/>
                              <a:cs typeface="B Nazanin" panose="00000400000000000000" pitchFamily="2" charset="-78"/>
                            </a:rPr>
                            <a:t>بیشاپ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مرگنستون و پرایس</a:t>
                          </a:r>
                          <a:endParaRPr lang="en-US" sz="1600">
                            <a:effectLst/>
                            <a:cs typeface="B Nazanin" panose="00000400000000000000" pitchFamily="2" charset="-78"/>
                          </a:endParaRPr>
                        </a:p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(</a:t>
                          </a:r>
                          <a:r>
                            <a:rPr lang="en-US" sz="1600">
                              <a:effectLst/>
                              <a:cs typeface="B Nazanin" panose="00000400000000000000" pitchFamily="2" charset="-78"/>
                            </a:rPr>
                            <a:t>Moregenstern, 1965 </a:t>
                          </a: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&amp; </a:t>
                          </a:r>
                          <a:r>
                            <a:rPr lang="en-US" sz="1600">
                              <a:effectLst/>
                              <a:cs typeface="B Nazanin" panose="00000400000000000000" pitchFamily="2" charset="-78"/>
                            </a:rPr>
                            <a:t>Price</a:t>
                          </a: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)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</a:tr>
                  <a:tr h="37801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جانبو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نیروها بین باریکه در نظر گرفته </a:t>
                          </a:r>
                          <a:r>
                            <a:rPr lang="fa-IR" sz="1600" dirty="0" err="1">
                              <a:effectLst/>
                              <a:cs typeface="B Nazanin" panose="00000400000000000000" pitchFamily="2" charset="-78"/>
                            </a:rPr>
                            <a:t>می‌شود</a:t>
                          </a: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.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 err="1">
                              <a:effectLst/>
                              <a:cs typeface="B Nazanin" panose="00000400000000000000" pitchFamily="2" charset="-78"/>
                            </a:rPr>
                            <a:t>جانبو</a:t>
                          </a: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( </a:t>
                          </a:r>
                          <a:r>
                            <a:rPr lang="en-US" sz="1600" dirty="0">
                              <a:effectLst/>
                              <a:cs typeface="B Nazanin" panose="00000400000000000000" pitchFamily="2" charset="-78"/>
                            </a:rPr>
                            <a:t>Janbu,1954,1973</a:t>
                          </a: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)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Content Placeholder 10"/>
              <p:cNvGraphicFramePr>
                <a:graphicFrameLocks noGrp="1"/>
              </p:cNvGraphicFramePr>
              <p:nvPr>
                <p:ph idx="1"/>
                <p:extLst/>
              </p:nvPr>
            </p:nvGraphicFramePr>
            <p:xfrm>
              <a:off x="448965" y="1020658"/>
              <a:ext cx="8398776" cy="5390386"/>
            </p:xfrm>
            <a:graphic>
              <a:graphicData uri="http://schemas.openxmlformats.org/drawingml/2006/table">
                <a:tbl>
                  <a:tblPr rtl="1" firstRow="1" firstCol="1" bandRow="1">
                    <a:tableStyleId>{5C22544A-7EE6-4342-B048-85BDC9FD1C3A}</a:tableStyleId>
                  </a:tblPr>
                  <a:tblGrid>
                    <a:gridCol w="1123021"/>
                    <a:gridCol w="1053568"/>
                    <a:gridCol w="3410533"/>
                    <a:gridCol w="2811654"/>
                  </a:tblGrid>
                  <a:tr h="521843"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سطح گسیختگی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روش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فرضیات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مرجع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</a:tr>
                  <a:tr h="727223"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خط مستقیم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شیب بینهایت</a:t>
                          </a:r>
                          <a:b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</a:b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کولمان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شیب ثابت با وسعت نا محدود و صفحه گسیختگی مار بر پنجه شیب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تیلور (</a:t>
                          </a:r>
                          <a:r>
                            <a:rPr lang="en-US" sz="1600">
                              <a:effectLst/>
                              <a:cs typeface="B Nazanin" panose="00000400000000000000" pitchFamily="2" charset="-78"/>
                            </a:rPr>
                            <a:t>Teylor,1948</a:t>
                          </a: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)</a:t>
                          </a:r>
                          <a:endParaRPr lang="en-US" sz="1600">
                            <a:effectLst/>
                            <a:cs typeface="B Nazanin" panose="00000400000000000000" pitchFamily="2" charset="-78"/>
                          </a:endParaRPr>
                        </a:p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کولمان (</a:t>
                          </a:r>
                          <a:r>
                            <a:rPr lang="en-US" sz="1600">
                              <a:effectLst/>
                              <a:cs typeface="B Nazanin" panose="00000400000000000000" pitchFamily="2" charset="-78"/>
                            </a:rPr>
                            <a:t>Culman,1866</a:t>
                          </a: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)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</a:tr>
                  <a:tr h="782765"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خطوط مستقیم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 err="1">
                              <a:effectLst/>
                              <a:cs typeface="B Nazanin" panose="00000400000000000000" pitchFamily="2" charset="-78"/>
                            </a:rPr>
                            <a:t>گوه</a:t>
                          </a: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 یا </a:t>
                          </a:r>
                          <a:r>
                            <a:rPr lang="fa-IR" sz="1600" dirty="0" err="1">
                              <a:effectLst/>
                              <a:cs typeface="B Nazanin" panose="00000400000000000000" pitchFamily="2" charset="-78"/>
                            </a:rPr>
                            <a:t>گوه‌ها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بلوک یا بلوک‌های لغزان با نیروی جانبی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مرگنستون(</a:t>
                          </a:r>
                          <a:r>
                            <a:rPr lang="en-US" sz="1600">
                              <a:effectLst/>
                              <a:cs typeface="B Nazanin" panose="00000400000000000000" pitchFamily="2" charset="-78"/>
                            </a:rPr>
                            <a:t>Moregenstern,1968</a:t>
                          </a: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)</a:t>
                          </a:r>
                          <a:endParaRPr lang="en-US" sz="1600">
                            <a:effectLst/>
                            <a:cs typeface="B Nazanin" panose="00000400000000000000" pitchFamily="2" charset="-78"/>
                          </a:endParaRPr>
                        </a:p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هوک و بری(</a:t>
                          </a:r>
                          <a:r>
                            <a:rPr lang="en-US" sz="1600">
                              <a:effectLst/>
                              <a:cs typeface="B Nazanin" panose="00000400000000000000" pitchFamily="2" charset="-78"/>
                            </a:rPr>
                            <a:t>Hoke and Bray,1977</a:t>
                          </a: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)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</a:tr>
                  <a:tr h="378015">
                    <a:tc rowSpan="5"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 </a:t>
                          </a:r>
                          <a:endParaRPr lang="en-US" sz="1600" dirty="0">
                            <a:effectLst/>
                            <a:cs typeface="B Nazanin" panose="00000400000000000000" pitchFamily="2" charset="-78"/>
                          </a:endParaRPr>
                        </a:p>
                        <a:p>
                          <a:pPr marL="0" marR="0" algn="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 </a:t>
                          </a:r>
                          <a:endParaRPr lang="en-US" sz="1600" dirty="0">
                            <a:effectLst/>
                            <a:cs typeface="B Nazanin" panose="00000400000000000000" pitchFamily="2" charset="-78"/>
                          </a:endParaRPr>
                        </a:p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 </a:t>
                          </a:r>
                          <a:endParaRPr lang="en-US" sz="1600" dirty="0">
                            <a:effectLst/>
                            <a:cs typeface="B Nazanin" panose="00000400000000000000" pitchFamily="2" charset="-78"/>
                          </a:endParaRPr>
                        </a:p>
                        <a:p>
                          <a:pPr marL="0" marR="0" algn="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 </a:t>
                          </a:r>
                          <a:endParaRPr lang="en-US" sz="1600" dirty="0">
                            <a:effectLst/>
                            <a:cs typeface="B Nazanin" panose="00000400000000000000" pitchFamily="2" charset="-78"/>
                          </a:endParaRPr>
                        </a:p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قوس دایره ای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 err="1">
                              <a:effectLst/>
                              <a:cs typeface="B Nazanin" panose="00000400000000000000" pitchFamily="2" charset="-78"/>
                            </a:rPr>
                            <a:t>باریکه‌ها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نیروهای جانبی روی هر وجهی مساویند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فلنیوس(</a:t>
                          </a:r>
                          <a:r>
                            <a:rPr lang="en-US" sz="1600">
                              <a:effectLst/>
                              <a:cs typeface="B Nazanin" panose="00000400000000000000" pitchFamily="2" charset="-78"/>
                            </a:rPr>
                            <a:t>Fellnius,1936</a:t>
                          </a: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)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</a:tr>
                  <a:tr h="541887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دایره اصطکاک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4181" marR="34181" marT="0" marB="0">
                        <a:blipFill rotWithShape="0">
                          <a:blip r:embed="rId2"/>
                          <a:stretch>
                            <a:fillRect l="-63929" t="-452809" r="-83214" b="-4528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تیلور(</a:t>
                          </a:r>
                          <a:r>
                            <a:rPr lang="en-US" sz="1600">
                              <a:effectLst/>
                              <a:cs typeface="B Nazanin" panose="00000400000000000000" pitchFamily="2" charset="-78"/>
                            </a:rPr>
                            <a:t>Teylor,1948</a:t>
                          </a: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)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</a:tr>
                  <a:tr h="37801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 err="1">
                              <a:effectLst/>
                              <a:cs typeface="B Nazanin" panose="00000400000000000000" pitchFamily="2" charset="-78"/>
                            </a:rPr>
                            <a:t>بیشاپ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کل نیروهای موثر بر وجوه جانبی باریکه ساده </a:t>
                          </a:r>
                          <a:r>
                            <a:rPr lang="fa-IR" sz="1600" dirty="0" smtClean="0">
                              <a:effectLst/>
                              <a:cs typeface="B Nazanin" panose="00000400000000000000" pitchFamily="2" charset="-78"/>
                            </a:rPr>
                            <a:t>میشوند</a:t>
                          </a: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.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بیشاپ(</a:t>
                          </a:r>
                          <a:r>
                            <a:rPr lang="en-US" sz="1600">
                              <a:effectLst/>
                              <a:cs typeface="B Nazanin" panose="00000400000000000000" pitchFamily="2" charset="-78"/>
                            </a:rPr>
                            <a:t>Bishop,1955</a:t>
                          </a: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)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</a:tr>
                  <a:tr h="521843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 err="1">
                              <a:effectLst/>
                              <a:cs typeface="B Nazanin" panose="00000400000000000000" pitchFamily="2" charset="-78"/>
                            </a:rPr>
                            <a:t>بیشاپ</a:t>
                          </a: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 اصلاحی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سیستم نیروهای موثر بر وجوه جانبی باریکه در نظر گرفته </a:t>
                          </a:r>
                          <a:r>
                            <a:rPr lang="fa-IR" sz="1600" dirty="0" smtClean="0">
                              <a:effectLst/>
                              <a:cs typeface="B Nazanin" panose="00000400000000000000" pitchFamily="2" charset="-78"/>
                            </a:rPr>
                            <a:t>می شوند</a:t>
                          </a: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.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بیشاپ(</a:t>
                          </a:r>
                          <a:r>
                            <a:rPr lang="en-US" sz="1600">
                              <a:effectLst/>
                              <a:cs typeface="B Nazanin" panose="00000400000000000000" pitchFamily="2" charset="-78"/>
                            </a:rPr>
                            <a:t>Bishop,1955</a:t>
                          </a: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)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</a:tr>
                  <a:tr h="37801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 err="1">
                              <a:effectLst/>
                              <a:cs typeface="B Nazanin" panose="00000400000000000000" pitchFamily="2" charset="-78"/>
                            </a:rPr>
                            <a:t>اسپنسر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نیروها بین باریکه ای موازی گرفته </a:t>
                          </a:r>
                          <a:r>
                            <a:rPr lang="fa-IR" sz="1600" dirty="0" err="1">
                              <a:effectLst/>
                              <a:cs typeface="B Nazanin" panose="00000400000000000000" pitchFamily="2" charset="-78"/>
                            </a:rPr>
                            <a:t>می‌شود</a:t>
                          </a: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.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اسپنسر(</a:t>
                          </a:r>
                          <a:r>
                            <a:rPr lang="en-US" sz="1600">
                              <a:effectLst/>
                              <a:cs typeface="B Nazanin" panose="00000400000000000000" pitchFamily="2" charset="-78"/>
                            </a:rPr>
                            <a:t>Spencer,1967,1981</a:t>
                          </a: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)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</a:tr>
                  <a:tr h="782765">
                    <a:tc rowSpan="2"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 </a:t>
                          </a:r>
                          <a:endParaRPr lang="en-US" sz="1600">
                            <a:effectLst/>
                            <a:cs typeface="B Nazanin" panose="00000400000000000000" pitchFamily="2" charset="-78"/>
                          </a:endParaRPr>
                        </a:p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نامنظم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مرگنستون و</a:t>
                          </a:r>
                          <a:endParaRPr lang="en-US" sz="1600">
                            <a:effectLst/>
                            <a:cs typeface="B Nazanin" panose="00000400000000000000" pitchFamily="2" charset="-78"/>
                          </a:endParaRPr>
                        </a:p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پرایس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مبتنی بر کل نیروی </a:t>
                          </a:r>
                          <a:r>
                            <a:rPr lang="fa-IR" sz="1600" dirty="0" err="1">
                              <a:effectLst/>
                              <a:cs typeface="B Nazanin" panose="00000400000000000000" pitchFamily="2" charset="-78"/>
                            </a:rPr>
                            <a:t>بیشاپ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مرگنستون و پرایس</a:t>
                          </a:r>
                          <a:endParaRPr lang="en-US" sz="1600">
                            <a:effectLst/>
                            <a:cs typeface="B Nazanin" panose="00000400000000000000" pitchFamily="2" charset="-78"/>
                          </a:endParaRPr>
                        </a:p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(</a:t>
                          </a:r>
                          <a:r>
                            <a:rPr lang="en-US" sz="1600">
                              <a:effectLst/>
                              <a:cs typeface="B Nazanin" panose="00000400000000000000" pitchFamily="2" charset="-78"/>
                            </a:rPr>
                            <a:t>Moregenstern, 1965 </a:t>
                          </a: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&amp; </a:t>
                          </a:r>
                          <a:r>
                            <a:rPr lang="en-US" sz="1600">
                              <a:effectLst/>
                              <a:cs typeface="B Nazanin" panose="00000400000000000000" pitchFamily="2" charset="-78"/>
                            </a:rPr>
                            <a:t>Price</a:t>
                          </a: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)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</a:tr>
                  <a:tr h="37801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>
                              <a:effectLst/>
                              <a:cs typeface="B Nazanin" panose="00000400000000000000" pitchFamily="2" charset="-78"/>
                            </a:rPr>
                            <a:t>جانبو</a:t>
                          </a:r>
                          <a:endParaRPr lang="en-US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نیروها بین باریکه در نظر گرفته </a:t>
                          </a:r>
                          <a:r>
                            <a:rPr lang="fa-IR" sz="1600" dirty="0" err="1">
                              <a:effectLst/>
                              <a:cs typeface="B Nazanin" panose="00000400000000000000" pitchFamily="2" charset="-78"/>
                            </a:rPr>
                            <a:t>می‌شود</a:t>
                          </a: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.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  <a:tc>
                      <a:txBody>
                        <a:bodyPr/>
                        <a:lstStyle/>
                        <a:p>
                          <a:pPr marL="0" marR="0" algn="ctr" rtl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fa-IR" sz="1600" dirty="0" err="1">
                              <a:effectLst/>
                              <a:cs typeface="B Nazanin" panose="00000400000000000000" pitchFamily="2" charset="-78"/>
                            </a:rPr>
                            <a:t>جانبو</a:t>
                          </a: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( </a:t>
                          </a:r>
                          <a:r>
                            <a:rPr lang="en-US" sz="1600" dirty="0">
                              <a:effectLst/>
                              <a:cs typeface="B Nazanin" panose="00000400000000000000" pitchFamily="2" charset="-78"/>
                            </a:rPr>
                            <a:t>Janbu,1954,1973</a:t>
                          </a:r>
                          <a:r>
                            <a:rPr lang="fa-IR" sz="1600" dirty="0">
                              <a:effectLst/>
                              <a:cs typeface="B Nazanin" panose="00000400000000000000" pitchFamily="2" charset="-78"/>
                            </a:rPr>
                            <a:t>)</a:t>
                          </a:r>
                          <a:endParaRPr lang="en-US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B Nazanin" panose="00000400000000000000" pitchFamily="2" charset="-78"/>
                          </a:endParaRPr>
                        </a:p>
                      </a:txBody>
                      <a:tcPr marL="34181" marR="34181" marT="0" marB="0"/>
                    </a:tc>
                  </a:tr>
                </a:tbl>
              </a:graphicData>
            </a:graphic>
          </p:graphicFrame>
        </mc:Fallback>
      </mc:AlternateContent>
      <p:sp>
        <p:nvSpPr>
          <p:cNvPr id="7" name="Oval 6"/>
          <p:cNvSpPr/>
          <p:nvPr/>
        </p:nvSpPr>
        <p:spPr>
          <a:xfrm>
            <a:off x="54213" y="6186112"/>
            <a:ext cx="1059785" cy="4496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2/30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7931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172200" y="152400"/>
            <a:ext cx="3038545" cy="840335"/>
          </a:xfrm>
          <a:prstGeom prst="ellipse">
            <a:avLst/>
          </a:prstGeom>
          <a:solidFill>
            <a:srgbClr val="B4009A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3200" dirty="0" smtClean="0">
                <a:cs typeface="B Nazanin" panose="00000400000000000000" pitchFamily="2" charset="-78"/>
              </a:rPr>
              <a:t>نتیجه گیری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3555" y="992735"/>
            <a:ext cx="9000445" cy="6234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rtl="1">
              <a:spcBef>
                <a:spcPts val="0"/>
              </a:spcBef>
              <a:spcAft>
                <a:spcPts val="800"/>
              </a:spcAft>
            </a:pPr>
            <a:r>
              <a:rPr lang="fa-IR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1) با </a:t>
            </a:r>
            <a:r>
              <a:rPr lang="fa-IR" sz="22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توجه به مراحل برم برداری بعد از خاک برداری برم چهارم ( نزدیک به جاده دسترسی) میزان ضریب اطمینان به مقدار قابل توجهی کاهش </a:t>
            </a:r>
            <a:r>
              <a:rPr lang="fa-IR" sz="2200" b="1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می‌یابد</a:t>
            </a:r>
            <a:r>
              <a:rPr lang="fa-IR" sz="22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که علت این امر از بین رفتن پاشنه لغزش و در نتیجه بالا رفتن </a:t>
            </a:r>
            <a:r>
              <a:rPr lang="fa-IR" sz="2200" b="1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نیرو‌های</a:t>
            </a:r>
            <a:r>
              <a:rPr lang="fa-IR" sz="22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محرک نسبت به مقاوم </a:t>
            </a:r>
            <a:r>
              <a:rPr lang="fa-IR" sz="2200" b="1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می‌باشد</a:t>
            </a:r>
            <a:r>
              <a:rPr lang="fa-IR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2200" b="1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R="0" lvl="0" algn="just" rtl="1">
              <a:spcBef>
                <a:spcPts val="0"/>
              </a:spcBef>
              <a:spcAft>
                <a:spcPts val="800"/>
              </a:spcAft>
            </a:pPr>
            <a:r>
              <a:rPr lang="fa-IR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2) افزودن </a:t>
            </a:r>
            <a:r>
              <a:rPr lang="fa-IR" sz="2200" b="1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شمع‌ها</a:t>
            </a:r>
            <a:r>
              <a:rPr lang="fa-IR" sz="22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با </a:t>
            </a:r>
            <a:r>
              <a:rPr lang="fa-IR" sz="2200" b="1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فصله</a:t>
            </a:r>
            <a:r>
              <a:rPr lang="fa-IR" sz="22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2 متری هم در تحلیل </a:t>
            </a:r>
            <a:r>
              <a:rPr lang="fa-IR" sz="2200" b="1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استاتیکی</a:t>
            </a:r>
            <a:r>
              <a:rPr lang="fa-IR" sz="22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و هم در تحلیل شبه </a:t>
            </a:r>
            <a:r>
              <a:rPr lang="fa-IR" sz="2200" b="1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استاتیکی</a:t>
            </a:r>
            <a:r>
              <a:rPr lang="fa-IR" sz="22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نتایج قابل قبولی از لحاظ ضریب اطمینان ارائه می دهد به نحوی که ضریب اطمینان بدست آمده از مقدار </a:t>
            </a:r>
            <a:r>
              <a:rPr lang="fa-IR" sz="2200" b="1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حداقلی</a:t>
            </a:r>
            <a:r>
              <a:rPr lang="fa-IR" sz="22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که در </a:t>
            </a:r>
            <a:r>
              <a:rPr lang="fa-IR" sz="2200" b="1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نشریۀ</a:t>
            </a:r>
            <a:r>
              <a:rPr lang="fa-IR" sz="22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دپارتمان ساختمان و ایمنی لس </a:t>
            </a:r>
            <a:r>
              <a:rPr lang="fa-IR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آنجلس (1/5&gt;ضریب اطمینان&gt;1/3) </a:t>
            </a:r>
            <a:r>
              <a:rPr lang="fa-IR" sz="22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برای تحلیل </a:t>
            </a:r>
            <a:r>
              <a:rPr lang="fa-IR" sz="2200" b="1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استاتیکی</a:t>
            </a:r>
            <a:r>
              <a:rPr lang="fa-IR" sz="22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و ( 1/1&gt;ضریب اطمینان) برای تحلیل شبه </a:t>
            </a:r>
            <a:r>
              <a:rPr lang="fa-IR" sz="2200" b="1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استاتیکی</a:t>
            </a:r>
            <a:r>
              <a:rPr lang="fa-IR" sz="22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ارائه شده، بالاتر </a:t>
            </a:r>
            <a:r>
              <a:rPr lang="fa-IR" sz="2200" b="1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می‌باشد</a:t>
            </a:r>
            <a:r>
              <a:rPr lang="fa-IR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</a:p>
          <a:p>
            <a:pPr marR="0" lvl="0" algn="just" rtl="1">
              <a:spcBef>
                <a:spcPts val="0"/>
              </a:spcBef>
              <a:spcAft>
                <a:spcPts val="800"/>
              </a:spcAft>
            </a:pPr>
            <a:r>
              <a:rPr lang="fa-IR" sz="2200" b="1" dirty="0"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3</a:t>
            </a:r>
            <a:r>
              <a:rPr lang="fa-IR" sz="22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) افزودن </a:t>
            </a:r>
            <a:r>
              <a:rPr lang="fa-IR" sz="2200" b="1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شمع‌ها</a:t>
            </a:r>
            <a:r>
              <a:rPr lang="fa-IR" sz="22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با </a:t>
            </a:r>
            <a:r>
              <a:rPr lang="fa-IR" sz="2200" b="1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فصله</a:t>
            </a:r>
            <a:r>
              <a:rPr lang="fa-IR" sz="22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3 متری هم در تحلیل </a:t>
            </a:r>
            <a:r>
              <a:rPr lang="fa-IR" sz="2200" b="1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استاتیکی</a:t>
            </a:r>
            <a:r>
              <a:rPr lang="fa-IR" sz="22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و هم در تحلیل شبه </a:t>
            </a:r>
            <a:r>
              <a:rPr lang="fa-IR" sz="2200" b="1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استاتیکی</a:t>
            </a:r>
            <a:r>
              <a:rPr lang="fa-IR" sz="22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نتایج قابل قبولی از لحاظ ضریب اطمینان ارائه می دهد.</a:t>
            </a:r>
            <a:endParaRPr lang="en-US" sz="2200" b="1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R="0" lvl="0" algn="just" rtl="1">
              <a:spcBef>
                <a:spcPts val="0"/>
              </a:spcBef>
              <a:spcAft>
                <a:spcPts val="800"/>
              </a:spcAft>
            </a:pPr>
            <a:r>
              <a:rPr lang="fa-IR" sz="22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4) افزودن </a:t>
            </a:r>
            <a:r>
              <a:rPr lang="fa-IR" sz="2200" b="1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شمع‌ها</a:t>
            </a:r>
            <a:r>
              <a:rPr lang="fa-IR" sz="22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با </a:t>
            </a:r>
            <a:r>
              <a:rPr lang="fa-IR" sz="2200" b="1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فصله</a:t>
            </a:r>
            <a:r>
              <a:rPr lang="fa-IR" sz="22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4 متری با این که مقادیر بالای 1 را ارائه دادند اما هم در تحلیل </a:t>
            </a:r>
            <a:r>
              <a:rPr lang="fa-IR" sz="2200" b="1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استاتیکی</a:t>
            </a:r>
            <a:r>
              <a:rPr lang="fa-IR" sz="22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و هم در تحلیل شبه </a:t>
            </a:r>
            <a:r>
              <a:rPr lang="fa-IR" sz="2200" b="1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استاتیکی</a:t>
            </a:r>
            <a:r>
              <a:rPr lang="fa-IR" sz="22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نتایج حاصل از مقادیر حداقل مورد تایید کمتر بوده و به عنوان گزینه جهت پایدار سازی </a:t>
            </a:r>
            <a:r>
              <a:rPr lang="fa-IR" sz="2200" b="1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نمی‌توان</a:t>
            </a:r>
            <a:r>
              <a:rPr lang="fa-IR" sz="22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از آنها استفاده نمود.</a:t>
            </a:r>
            <a:endParaRPr lang="en-US" sz="2200" b="1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/>
            <a:r>
              <a:rPr lang="fa-IR" sz="22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5) افزودن </a:t>
            </a:r>
            <a:r>
              <a:rPr lang="fa-IR" sz="2200" b="1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شات‌کریت</a:t>
            </a:r>
            <a:r>
              <a:rPr lang="fa-IR" sz="22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نیز باعث پایدار شدن سطح و بالا رفتن ضریب اطمینان در حد فراتر از معقول </a:t>
            </a:r>
            <a:r>
              <a:rPr lang="fa-IR" sz="2200" b="1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می‌شود</a:t>
            </a:r>
            <a:r>
              <a:rPr lang="fa-IR" sz="22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که این خود </a:t>
            </a:r>
            <a:r>
              <a:rPr lang="fa-IR" sz="2200" b="1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شات</a:t>
            </a:r>
            <a:r>
              <a:rPr lang="fa-IR" sz="22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200" b="1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کریت</a:t>
            </a:r>
            <a:r>
              <a:rPr lang="fa-IR" sz="22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را به عنوان یکی از گزینه های مطرح جهت پایدار سازی  اعلام </a:t>
            </a:r>
            <a:r>
              <a:rPr lang="fa-IR" sz="2200" b="1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می‌نماید</a:t>
            </a:r>
            <a:r>
              <a:rPr lang="fa-IR" sz="2200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2200" b="1" dirty="0">
              <a:cs typeface="B Nazanin" panose="00000400000000000000" pitchFamily="2" charset="-78"/>
            </a:endParaRPr>
          </a:p>
          <a:p>
            <a:pPr marR="0" lvl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6" name="Oval 5"/>
          <p:cNvSpPr/>
          <p:nvPr/>
        </p:nvSpPr>
        <p:spPr>
          <a:xfrm>
            <a:off x="76810" y="6324600"/>
            <a:ext cx="1059785" cy="4496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29/30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1907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335525" y="175820"/>
            <a:ext cx="3495745" cy="1068935"/>
          </a:xfrm>
          <a:prstGeom prst="ellipse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cs typeface="B Nazanin" panose="00000400000000000000" pitchFamily="2" charset="-78"/>
              </a:rPr>
              <a:t>پیشنهادات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3555" y="1443835"/>
            <a:ext cx="8856890" cy="5142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1) با 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مقایسه اجمالی بین </a:t>
            </a:r>
            <a:r>
              <a:rPr lang="fa-IR" sz="2400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سازه‌هایی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که جهت پایدار سازی ارائه گشته به وضوح مشخص </a:t>
            </a:r>
            <a:r>
              <a:rPr lang="fa-IR" sz="2400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می‌باشد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که در گزینه های موجود اعمال </a:t>
            </a:r>
            <a:r>
              <a:rPr lang="fa-IR" sz="2400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شات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کریت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هم از لحاظ نیروی انسانی مورد نیاز، هم از لحاظ اقتصادی و هم از لحاظ عملکردی نسبت </a:t>
            </a:r>
            <a:r>
              <a:rPr lang="fa-IR" sz="2400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به سایر </a:t>
            </a:r>
            <a:r>
              <a:rPr lang="fa-IR" sz="2400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گزینه‌ها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عملکرد قابل </a:t>
            </a:r>
            <a:r>
              <a:rPr lang="fa-IR" sz="2400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قبولتری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را ارائه </a:t>
            </a:r>
            <a:r>
              <a:rPr lang="fa-IR" sz="2400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می‌دهد</a:t>
            </a:r>
            <a:r>
              <a:rPr lang="fa-IR" sz="2400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R="0" lvl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2) با بررسی نتایج، 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استفاده از </a:t>
            </a:r>
            <a:r>
              <a:rPr lang="fa-IR" sz="2400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سایر </a:t>
            </a:r>
            <a:r>
              <a:rPr lang="fa-IR" sz="2400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سازه‌ها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که هزینه اجرای کمتری دارند برای مثال در ارتباط با این پروژه استفاده از </a:t>
            </a:r>
            <a:r>
              <a:rPr lang="fa-IR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گابیون</a:t>
            </a:r>
            <a:r>
              <a:rPr lang="fa-IR" sz="2400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پیشنهاد می گردد.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R="0" lvl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3) استفاده 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از </a:t>
            </a:r>
            <a:r>
              <a:rPr lang="fa-IR" sz="2400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میکرو‌پایل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نیز </a:t>
            </a:r>
            <a:r>
              <a:rPr lang="fa-IR" sz="2400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می‌تواند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به عنوان یک گزینه مطرح در رابطه با این پروژه مطرح گردد اما نیازمند مطالعات بیشتر و مقایسه با سایر </a:t>
            </a:r>
            <a:r>
              <a:rPr lang="fa-IR" sz="2400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روش‌ها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نیز </a:t>
            </a:r>
            <a:r>
              <a:rPr lang="fa-IR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می‌باشد</a:t>
            </a:r>
            <a:r>
              <a:rPr lang="fa-IR" sz="2400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</a:p>
          <a:p>
            <a:pPr marR="0" lvl="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4) با 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توجه به </a:t>
            </a:r>
            <a:r>
              <a:rPr lang="fa-IR" sz="2400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بازدید‌های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میدانی که در طول انجام این </a:t>
            </a:r>
            <a:r>
              <a:rPr lang="fa-IR" sz="2400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پایان‌نامه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از سایت سد، راه </a:t>
            </a:r>
            <a:r>
              <a:rPr lang="fa-IR" sz="2400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دسرسی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و </a:t>
            </a:r>
            <a:r>
              <a:rPr lang="fa-IR" sz="2400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پتانسیل‌های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لغزش در آن محدوده به عمل آمده است به وضوح مشخص </a:t>
            </a:r>
            <a:r>
              <a:rPr lang="fa-IR" sz="2400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می‌باشد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که در خصوص اطلاعات اولیۀ </a:t>
            </a:r>
            <a:r>
              <a:rPr lang="fa-IR" sz="2400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ژئوتکنیکی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کمبود‌های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عمده‌ای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وجود دارد، پیشنهاد‌ </a:t>
            </a:r>
            <a:r>
              <a:rPr lang="fa-IR" sz="2400" dirty="0" err="1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می‌شود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جهت بالا بردن کمیت و کیفیت این اطلاعات مطالعات بیشتری صورت </a:t>
            </a:r>
            <a:r>
              <a:rPr lang="fa-IR" sz="2400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گیرد.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" y="6078537"/>
            <a:ext cx="1059785" cy="4496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30/30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3805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3999" cy="6858000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bliqueTopRight"/>
            <a:lightRig rig="threePt" dir="t"/>
          </a:scene3d>
        </p:spPr>
        <p:txBody>
          <a:bodyPr>
            <a:noAutofit/>
          </a:bodyPr>
          <a:lstStyle/>
          <a:p>
            <a:pPr algn="ctr" rtl="1"/>
            <a:endParaRPr lang="en-US" u="sng" dirty="0">
              <a:solidFill>
                <a:schemeClr val="tx1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2"/>
            <a:ext cx="9144000" cy="684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82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5830" y="1388214"/>
          <a:ext cx="8934615" cy="50948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27810"/>
                <a:gridCol w="3206805"/>
              </a:tblGrid>
              <a:tr h="40200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dirty="0">
                          <a:effectLst/>
                          <a:cs typeface="B Nazanin" panose="00000400000000000000" pitchFamily="2" charset="-78"/>
                        </a:rPr>
                        <a:t>شرایط زمین </a:t>
                      </a:r>
                      <a:r>
                        <a:rPr lang="fa-IR" sz="1800" dirty="0" err="1">
                          <a:effectLst/>
                          <a:cs typeface="B Nazanin" panose="00000400000000000000" pitchFamily="2" charset="-78"/>
                        </a:rPr>
                        <a:t>شناسی</a:t>
                      </a:r>
                      <a:r>
                        <a:rPr lang="fa-IR" sz="1800" dirty="0">
                          <a:effectLst/>
                          <a:cs typeface="B Nazanin" panose="00000400000000000000" pitchFamily="2" charset="-78"/>
                        </a:rPr>
                        <a:t> منطقه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361" marR="68361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45845" algn="ctr"/>
                        </a:tabLst>
                      </a:pPr>
                      <a:r>
                        <a:rPr lang="fa-IR" sz="1800" dirty="0">
                          <a:effectLst/>
                          <a:cs typeface="B Nazanin" panose="00000400000000000000" pitchFamily="2" charset="-78"/>
                        </a:rPr>
                        <a:t>	</a:t>
                      </a:r>
                      <a:r>
                        <a:rPr lang="fa-IR" sz="1800" dirty="0" err="1">
                          <a:effectLst/>
                          <a:cs typeface="B Nazanin" panose="00000400000000000000" pitchFamily="2" charset="-78"/>
                        </a:rPr>
                        <a:t>روش‌های</a:t>
                      </a:r>
                      <a:r>
                        <a:rPr lang="fa-IR" sz="1800" dirty="0">
                          <a:effectLst/>
                          <a:cs typeface="B Nazanin" panose="00000400000000000000" pitchFamily="2" charset="-78"/>
                        </a:rPr>
                        <a:t> عمومی تحلیل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361" marR="68361" marT="0" marB="0"/>
                </a:tc>
              </a:tr>
              <a:tr h="705079">
                <a:tc>
                  <a:txBody>
                    <a:bodyPr/>
                    <a:lstStyle/>
                    <a:p>
                      <a:pPr marL="0" marR="0" algn="just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>
                          <a:effectLst/>
                          <a:cs typeface="B Nazanin" panose="00000400000000000000" pitchFamily="2" charset="-78"/>
                        </a:rPr>
                        <a:t>ماسه غیر چسبنده، خاک‌های برجا روی سنک کم عمق، رس‌های سخت شکاف‌دار و شیل‌های دریایی در مناطق هوازده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361" marR="6836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>
                          <a:effectLst/>
                          <a:cs typeface="B Nazanin" panose="00000400000000000000" pitchFamily="2" charset="-78"/>
                        </a:rPr>
                        <a:t>شیب بینهایت( عمق گسیختگی نسبت به طول آن کم است)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361" marR="68361" marT="0" marB="0"/>
                </a:tc>
              </a:tr>
              <a:tr h="975911">
                <a:tc>
                  <a:txBody>
                    <a:bodyPr/>
                    <a:lstStyle/>
                    <a:p>
                      <a:pPr marL="0" marR="0" algn="just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>
                          <a:effectLst/>
                          <a:cs typeface="B Nazanin" panose="00000400000000000000" pitchFamily="2" charset="-78"/>
                        </a:rPr>
                        <a:t>بلوک لغزان، سنگ یا خاک لایه لایه شیبدار، مصالح گسله یا سایش یافته، خاک چسبنده سالم و سفت تا سخت در شیب بسیار تند تا قائم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361" marR="6836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>
                          <a:effectLst/>
                          <a:cs typeface="B Nazanin" panose="00000400000000000000" pitchFamily="2" charset="-78"/>
                        </a:rPr>
                        <a:t>شیب محدود: گوه ساده ( سطح گسیختگی صفحه‌ای منفرد)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361" marR="68361" marT="0" marB="0"/>
                </a:tc>
              </a:tr>
              <a:tr h="1301215">
                <a:tc>
                  <a:txBody>
                    <a:bodyPr/>
                    <a:lstStyle/>
                    <a:p>
                      <a:pPr marL="0" marR="0" algn="just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>
                          <a:effectLst/>
                          <a:cs typeface="B Nazanin" panose="00000400000000000000" pitchFamily="2" charset="-78"/>
                        </a:rPr>
                        <a:t>بلوک‌های لغزان در توده سنگ، سنگ با درزه‌های نزدیک متقاطق، سنگ رسوبی لایه لایۀ هوازده، خاک‌های طبیعی لایه لایه و سد‌های خاکی زون بندی شده، خاک ریز‌های روی دامنه بر روی خاک‌های بر جا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361" marR="6836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>
                          <a:effectLst/>
                          <a:cs typeface="B Nazanin" panose="00000400000000000000" pitchFamily="2" charset="-78"/>
                        </a:rPr>
                        <a:t>شیب محدود: گوه‌‌ها، بلوک‌ها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361" marR="68361" marT="0" marB="0"/>
                </a:tc>
              </a:tr>
              <a:tr h="65060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>
                          <a:effectLst/>
                          <a:cs typeface="B Nazanin" panose="00000400000000000000" pitchFamily="2" charset="-78"/>
                        </a:rPr>
                        <a:t>خاک ریز‌ها و شیب‌های همگن و ایزوتروپ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361" marR="6836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dirty="0">
                          <a:effectLst/>
                          <a:cs typeface="B Nazanin" panose="00000400000000000000" pitchFamily="2" charset="-78"/>
                        </a:rPr>
                        <a:t>شیب محدود: قوس </a:t>
                      </a:r>
                      <a:r>
                        <a:rPr lang="fa-IR" sz="1800" dirty="0" err="1">
                          <a:effectLst/>
                          <a:cs typeface="B Nazanin" panose="00000400000000000000" pitchFamily="2" charset="-78"/>
                        </a:rPr>
                        <a:t>دایره‌ای</a:t>
                      </a:r>
                      <a:r>
                        <a:rPr lang="fa-IR" sz="1800" dirty="0">
                          <a:effectLst/>
                          <a:cs typeface="B Nazanin" panose="00000400000000000000" pitchFamily="2" charset="-78"/>
                        </a:rPr>
                        <a:t> (کل توده لغزان به صورت جسم آزاد تحلیل </a:t>
                      </a:r>
                      <a:r>
                        <a:rPr lang="fa-IR" sz="1800" dirty="0" err="1" smtClean="0">
                          <a:effectLst/>
                          <a:cs typeface="B Nazanin" panose="00000400000000000000" pitchFamily="2" charset="-78"/>
                        </a:rPr>
                        <a:t>می‌شود</a:t>
                      </a:r>
                      <a:r>
                        <a:rPr lang="fa-IR" sz="1800" dirty="0" smtClean="0">
                          <a:effectLst/>
                          <a:cs typeface="B Nazanin" panose="00000400000000000000" pitchFamily="2" charset="-78"/>
                        </a:rPr>
                        <a:t>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361" marR="68361" marT="0" marB="0"/>
                </a:tc>
              </a:tr>
              <a:tr h="1060073">
                <a:tc>
                  <a:txBody>
                    <a:bodyPr/>
                    <a:lstStyle/>
                    <a:p>
                      <a:pPr marL="0" marR="0" algn="just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dirty="0">
                          <a:effectLst/>
                          <a:cs typeface="B Nazanin" panose="00000400000000000000" pitchFamily="2" charset="-78"/>
                        </a:rPr>
                        <a:t>خاک ضخیم و بر جا ،</a:t>
                      </a:r>
                      <a:r>
                        <a:rPr lang="fa-IR" sz="1800" dirty="0" err="1">
                          <a:effectLst/>
                          <a:cs typeface="B Nazanin" panose="00000400000000000000" pitchFamily="2" charset="-78"/>
                        </a:rPr>
                        <a:t>شیل‌های</a:t>
                      </a:r>
                      <a:r>
                        <a:rPr lang="fa-IR" sz="1800" dirty="0">
                          <a:effectLst/>
                          <a:cs typeface="B Nazanin" panose="00000400000000000000" pitchFamily="2" charset="-78"/>
                        </a:rPr>
                        <a:t> رسی یا دریائی نرم، </a:t>
                      </a:r>
                      <a:r>
                        <a:rPr lang="fa-IR" sz="1800" dirty="0" err="1">
                          <a:effectLst/>
                          <a:cs typeface="B Nazanin" panose="00000400000000000000" pitchFamily="2" charset="-78"/>
                        </a:rPr>
                        <a:t>خاک‌های</a:t>
                      </a:r>
                      <a:r>
                        <a:rPr lang="fa-IR" sz="1800" dirty="0">
                          <a:effectLst/>
                          <a:cs typeface="B Nazanin" panose="00000400000000000000" pitchFamily="2" charset="-78"/>
                        </a:rPr>
                        <a:t> رسی چسبنده نرم تا سفت، </a:t>
                      </a:r>
                      <a:r>
                        <a:rPr lang="fa-IR" sz="1800" dirty="0" err="1">
                          <a:effectLst/>
                          <a:cs typeface="B Nazanin" panose="00000400000000000000" pitchFamily="2" charset="-78"/>
                        </a:rPr>
                        <a:t>خاک‌های</a:t>
                      </a:r>
                      <a:r>
                        <a:rPr lang="fa-IR" sz="1800" dirty="0">
                          <a:effectLst/>
                          <a:cs typeface="B Nazanin" panose="00000400000000000000" pitchFamily="2" charset="-78"/>
                        </a:rPr>
                        <a:t> لایه </a:t>
                      </a:r>
                      <a:r>
                        <a:rPr lang="fa-IR" sz="1800" dirty="0" err="1">
                          <a:effectLst/>
                          <a:cs typeface="B Nazanin" panose="00000400000000000000" pitchFamily="2" charset="-78"/>
                        </a:rPr>
                        <a:t>لایه</a:t>
                      </a:r>
                      <a:r>
                        <a:rPr lang="fa-IR" sz="1800" dirty="0">
                          <a:effectLst/>
                          <a:cs typeface="B Nazanin" panose="00000400000000000000" pitchFamily="2" charset="-78"/>
                        </a:rPr>
                        <a:t> طبیعی یا در </a:t>
                      </a:r>
                      <a:r>
                        <a:rPr lang="fa-IR" sz="1800" dirty="0" err="1">
                          <a:effectLst/>
                          <a:cs typeface="B Nazanin" panose="00000400000000000000" pitchFamily="2" charset="-78"/>
                        </a:rPr>
                        <a:t>سد‌ها</a:t>
                      </a:r>
                      <a:r>
                        <a:rPr lang="fa-IR" sz="1800" dirty="0">
                          <a:effectLst/>
                          <a:cs typeface="B Nazanin" panose="00000400000000000000" pitchFamily="2" charset="-78"/>
                        </a:rPr>
                        <a:t>، خاک </a:t>
                      </a:r>
                      <a:r>
                        <a:rPr lang="fa-IR" sz="1800" dirty="0" err="1">
                          <a:effectLst/>
                          <a:cs typeface="B Nazanin" panose="00000400000000000000" pitchFamily="2" charset="-78"/>
                        </a:rPr>
                        <a:t>ریز‌ها</a:t>
                      </a:r>
                      <a:r>
                        <a:rPr lang="fa-IR" sz="1800" dirty="0">
                          <a:effectLst/>
                          <a:cs typeface="B Nazanin" panose="00000400000000000000" pitchFamily="2" charset="-78"/>
                        </a:rPr>
                        <a:t> روی زمین نرم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361" marR="68361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dirty="0">
                          <a:effectLst/>
                          <a:cs typeface="B Nazanin" panose="00000400000000000000" pitchFamily="2" charset="-78"/>
                        </a:rPr>
                        <a:t>شیب محدود: قوس </a:t>
                      </a:r>
                      <a:r>
                        <a:rPr lang="fa-IR" sz="1800" dirty="0" err="1">
                          <a:effectLst/>
                          <a:cs typeface="B Nazanin" panose="00000400000000000000" pitchFamily="2" charset="-78"/>
                        </a:rPr>
                        <a:t>دایره‌ای</a:t>
                      </a:r>
                      <a:r>
                        <a:rPr lang="fa-IR" sz="1800" dirty="0">
                          <a:effectLst/>
                          <a:cs typeface="B Nazanin" panose="00000400000000000000" pitchFamily="2" charset="-78"/>
                        </a:rPr>
                        <a:t> (روش </a:t>
                      </a:r>
                      <a:r>
                        <a:rPr lang="fa-IR" sz="1800" dirty="0" err="1">
                          <a:effectLst/>
                          <a:cs typeface="B Nazanin" panose="00000400000000000000" pitchFamily="2" charset="-78"/>
                        </a:rPr>
                        <a:t>باریکه‌ها</a:t>
                      </a:r>
                      <a:r>
                        <a:rPr lang="fa-IR" sz="1800" dirty="0">
                          <a:effectLst/>
                          <a:cs typeface="B Nazanin" panose="00000400000000000000" pitchFamily="2" charset="-78"/>
                        </a:rPr>
                        <a:t>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361" marR="68361" marT="0" marB="0"/>
                </a:tc>
              </a:tr>
            </a:tbl>
          </a:graphicData>
        </a:graphic>
      </p:graphicFrame>
      <p:sp>
        <p:nvSpPr>
          <p:cNvPr id="5" name="Flowchart: Alternate Process 4"/>
          <p:cNvSpPr/>
          <p:nvPr/>
        </p:nvSpPr>
        <p:spPr>
          <a:xfrm>
            <a:off x="7320690" y="69490"/>
            <a:ext cx="1679755" cy="763525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indent="-285750" algn="r" defTabSz="14224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a-IR" b="1" dirty="0" err="1">
                <a:cs typeface="B Nazanin" panose="00000400000000000000" pitchFamily="2" charset="-78"/>
              </a:rPr>
              <a:t>پایه‌های</a:t>
            </a:r>
            <a:r>
              <a:rPr lang="fa-IR" b="1" dirty="0">
                <a:cs typeface="B Nazanin" panose="00000400000000000000" pitchFamily="2" charset="-78"/>
              </a:rPr>
              <a:t> نظری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6" name="Oval 5"/>
          <p:cNvSpPr/>
          <p:nvPr/>
        </p:nvSpPr>
        <p:spPr>
          <a:xfrm>
            <a:off x="65830" y="69490"/>
            <a:ext cx="7329839" cy="13187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err="1"/>
              <a:t>روش‌های</a:t>
            </a:r>
            <a:r>
              <a:rPr lang="fa-IR" dirty="0"/>
              <a:t> عمومی در تحلیل پایداری </a:t>
            </a:r>
            <a:r>
              <a:rPr lang="fa-IR" dirty="0" err="1"/>
              <a:t>شیب‌ها</a:t>
            </a:r>
            <a:r>
              <a:rPr lang="fa-IR" dirty="0"/>
              <a:t> و </a:t>
            </a:r>
            <a:r>
              <a:rPr lang="fa-IR" dirty="0" smtClean="0"/>
              <a:t>شرایط </a:t>
            </a:r>
            <a:r>
              <a:rPr lang="fa-IR" dirty="0"/>
              <a:t>زمین </a:t>
            </a:r>
            <a:r>
              <a:rPr lang="fa-IR" dirty="0" err="1"/>
              <a:t>شناسی</a:t>
            </a:r>
            <a:r>
              <a:rPr lang="fa-IR" dirty="0" smtClean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5830" y="6248400"/>
            <a:ext cx="1059785" cy="4496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3/30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1560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785" y="205846"/>
            <a:ext cx="6108200" cy="71108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Flac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3D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-3/00-261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5833" y="963368"/>
            <a:ext cx="4267504" cy="5825142"/>
          </a:xfrm>
        </p:spPr>
        <p:txBody>
          <a:bodyPr>
            <a:normAutofit lnSpcReduction="10000"/>
          </a:bodyPr>
          <a:lstStyle/>
          <a:p>
            <a:pPr marL="0" indent="0" algn="just" rtl="1">
              <a:buNone/>
            </a:pPr>
            <a:r>
              <a:rPr lang="fa-IR" sz="2100" dirty="0">
                <a:cs typeface="B Nazanin" panose="00000400000000000000" pitchFamily="2" charset="-78"/>
              </a:rPr>
              <a:t>نرم افزار </a:t>
            </a:r>
            <a:r>
              <a:rPr lang="en-US" sz="2100" dirty="0">
                <a:latin typeface="Times New Roman" panose="02020603050405020304" pitchFamily="18" charset="0"/>
                <a:cs typeface="B Nazanin" panose="00000400000000000000" pitchFamily="2" charset="-78"/>
              </a:rPr>
              <a:t>FLAC 3D</a:t>
            </a:r>
            <a:r>
              <a:rPr lang="fa-IR" sz="2100" dirty="0">
                <a:latin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2100" dirty="0">
                <a:cs typeface="B Nazanin" panose="00000400000000000000" pitchFamily="2" charset="-78"/>
              </a:rPr>
              <a:t>یک برنامه </a:t>
            </a:r>
            <a:r>
              <a:rPr lang="fa-IR" sz="2100" dirty="0" err="1">
                <a:cs typeface="B Nazanin" panose="00000400000000000000" pitchFamily="2" charset="-78"/>
              </a:rPr>
              <a:t>تفاضل</a:t>
            </a:r>
            <a:r>
              <a:rPr lang="fa-IR" sz="2100" dirty="0">
                <a:cs typeface="B Nazanin" panose="00000400000000000000" pitchFamily="2" charset="-78"/>
              </a:rPr>
              <a:t> محدود است که برای </a:t>
            </a:r>
            <a:r>
              <a:rPr lang="fa-IR" sz="2100" dirty="0" err="1">
                <a:cs typeface="B Nazanin" panose="00000400000000000000" pitchFamily="2" charset="-78"/>
              </a:rPr>
              <a:t>شبیه­سازی</a:t>
            </a:r>
            <a:r>
              <a:rPr lang="fa-IR" sz="2100" dirty="0">
                <a:cs typeface="B Nazanin" panose="00000400000000000000" pitchFamily="2" charset="-78"/>
              </a:rPr>
              <a:t> ­های مهندسی مورد استفاده قرار می­گیرد. این نرم­افزار قادر است رفتار </a:t>
            </a:r>
            <a:r>
              <a:rPr lang="fa-IR" sz="2100" dirty="0" err="1">
                <a:cs typeface="B Nazanin" panose="00000400000000000000" pitchFamily="2" charset="-78"/>
              </a:rPr>
              <a:t>سازه­هایی</a:t>
            </a:r>
            <a:r>
              <a:rPr lang="fa-IR" sz="2100" dirty="0">
                <a:cs typeface="B Nazanin" panose="00000400000000000000" pitchFamily="2" charset="-78"/>
              </a:rPr>
              <a:t> را که در آنها خاک، سنگ و یا سایر </a:t>
            </a:r>
            <a:r>
              <a:rPr lang="fa-IR" sz="2100" dirty="0" err="1">
                <a:cs typeface="B Nazanin" panose="00000400000000000000" pitchFamily="2" charset="-78"/>
              </a:rPr>
              <a:t>مصالحی</a:t>
            </a:r>
            <a:r>
              <a:rPr lang="fa-IR" sz="2100" dirty="0">
                <a:cs typeface="B Nazanin" panose="00000400000000000000" pitchFamily="2" charset="-78"/>
              </a:rPr>
              <a:t> که ممکن است بعد از حد تسلیم به حالت پلاستیک برسند، به صورت قابل قبولی </a:t>
            </a:r>
            <a:r>
              <a:rPr lang="fa-IR" sz="2100" dirty="0" err="1">
                <a:cs typeface="B Nazanin" panose="00000400000000000000" pitchFamily="2" charset="-78"/>
              </a:rPr>
              <a:t>شبیه­سازی</a:t>
            </a:r>
            <a:r>
              <a:rPr lang="fa-IR" sz="2100" dirty="0">
                <a:cs typeface="B Nazanin" panose="00000400000000000000" pitchFamily="2" charset="-78"/>
              </a:rPr>
              <a:t> کند. این نرم افزار در اصل برای مهندسین </a:t>
            </a:r>
            <a:r>
              <a:rPr lang="fa-IR" sz="2100" dirty="0" err="1">
                <a:cs typeface="B Nazanin" panose="00000400000000000000" pitchFamily="2" charset="-78"/>
              </a:rPr>
              <a:t>ژئوتکنیک</a:t>
            </a:r>
            <a:r>
              <a:rPr lang="fa-IR" sz="2100" dirty="0">
                <a:cs typeface="B Nazanin" panose="00000400000000000000" pitchFamily="2" charset="-78"/>
              </a:rPr>
              <a:t> و معدن طراحی شده است ولی با توجه به قابلیت­های گسترده­ای که در این نرم­افزار تعبیه شده است برای حل مسائل پیچیده مکانیکی در سایر رشته­های مهندسی نیز قابل به کارگیری است. این نرم افزار دارای مدل­های رفتاری متعددی می­باشد که بسته به نیاز کاربر شرایط </a:t>
            </a:r>
            <a:r>
              <a:rPr lang="fa-IR" sz="2100" dirty="0" err="1">
                <a:cs typeface="B Nazanin" panose="00000400000000000000" pitchFamily="2" charset="-78"/>
              </a:rPr>
              <a:t>مدلسازی</a:t>
            </a:r>
            <a:r>
              <a:rPr lang="fa-IR" sz="2100" dirty="0">
                <a:cs typeface="B Nazanin" panose="00000400000000000000" pitchFamily="2" charset="-78"/>
              </a:rPr>
              <a:t> را برای آن، تسهیل می­کند و امکان تحلیل­ </a:t>
            </a:r>
            <a:r>
              <a:rPr lang="fa-IR" sz="2100" dirty="0" err="1">
                <a:cs typeface="B Nazanin" panose="00000400000000000000" pitchFamily="2" charset="-78"/>
              </a:rPr>
              <a:t>غیرخطی</a:t>
            </a:r>
            <a:r>
              <a:rPr lang="fa-IR" sz="2100" dirty="0">
                <a:cs typeface="B Nazanin" panose="00000400000000000000" pitchFamily="2" charset="-78"/>
              </a:rPr>
              <a:t> را نیز میسر می­سازد.</a:t>
            </a:r>
            <a:r>
              <a:rPr lang="ar-SA" sz="2100" dirty="0">
                <a:cs typeface="B Nazanin" panose="00000400000000000000" pitchFamily="2" charset="-78"/>
              </a:rPr>
              <a:t> ساختارهای متعددی در این برنامه وجود دارند که مدل سازی موادی را که رفتارشان بسیار غیر خطی می‌باشد را ممکن می‌سازد. </a:t>
            </a:r>
            <a:endParaRPr lang="en-US" sz="2100" dirty="0">
              <a:cs typeface="B Nazanin" panose="000004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320690" y="92076"/>
            <a:ext cx="1671520" cy="610820"/>
          </a:xfrm>
          <a:prstGeom prst="roundRect">
            <a:avLst/>
          </a:prstGeom>
          <a:solidFill>
            <a:srgbClr val="FFC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Nazanin" panose="00000400000000000000" pitchFamily="2" charset="-78"/>
              </a:rPr>
              <a:t>معرفی نرم افزار</a:t>
            </a:r>
            <a:endParaRPr lang="en-US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6" name="Text Box 1"/>
          <p:cNvSpPr txBox="1"/>
          <p:nvPr/>
        </p:nvSpPr>
        <p:spPr>
          <a:xfrm>
            <a:off x="1322341" y="1948711"/>
            <a:ext cx="1803046" cy="796925"/>
          </a:xfrm>
          <a:prstGeom prst="rect">
            <a:avLst/>
          </a:prstGeom>
          <a:solidFill>
            <a:srgbClr val="FF0000"/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288290" algn="ctr" rtl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Lotus" panose="00000400000000000000" pitchFamily="2" charset="-78"/>
              </a:rPr>
              <a:t>معادلات</a:t>
            </a:r>
            <a:r>
              <a:rPr lang="fa-I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Lotus" panose="00000400000000000000" pitchFamily="2" charset="-78"/>
              </a:rPr>
              <a:t> تعادل</a:t>
            </a:r>
            <a:endParaRPr lang="en-US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marR="0" indent="288290" algn="ctr" rtl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Lotus" panose="00000400000000000000" pitchFamily="2" charset="-78"/>
              </a:rPr>
              <a:t>(</a:t>
            </a:r>
            <a:r>
              <a:rPr lang="fa-IR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Lotus" panose="00000400000000000000" pitchFamily="2" charset="-78"/>
              </a:rPr>
              <a:t>معادلات</a:t>
            </a:r>
            <a:r>
              <a:rPr lang="fa-I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Lotus" panose="00000400000000000000" pitchFamily="2" charset="-78"/>
              </a:rPr>
              <a:t> حرکت)</a:t>
            </a:r>
            <a:endParaRPr lang="en-US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7" name="Text Box 2"/>
          <p:cNvSpPr txBox="1"/>
          <p:nvPr/>
        </p:nvSpPr>
        <p:spPr>
          <a:xfrm>
            <a:off x="1208121" y="3484663"/>
            <a:ext cx="1997710" cy="825500"/>
          </a:xfrm>
          <a:prstGeom prst="rect">
            <a:avLst/>
          </a:prstGeom>
          <a:solidFill>
            <a:srgbClr val="FF0000"/>
          </a:solidFill>
          <a:ln w="63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288290" algn="ctr" rtl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Lotus" panose="00000400000000000000" pitchFamily="2" charset="-78"/>
              </a:rPr>
              <a:t>روابط تنش- کرنش</a:t>
            </a:r>
            <a:endParaRPr lang="en-US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marR="0" indent="288290" algn="ctr" rtl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Lotus" panose="00000400000000000000" pitchFamily="2" charset="-78"/>
              </a:rPr>
              <a:t>(</a:t>
            </a:r>
            <a:r>
              <a:rPr lang="fa-IR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Lotus" panose="00000400000000000000" pitchFamily="2" charset="-78"/>
              </a:rPr>
              <a:t>معادلات</a:t>
            </a:r>
            <a:r>
              <a:rPr lang="fa-I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Lotus" panose="00000400000000000000" pitchFamily="2" charset="-78"/>
              </a:rPr>
              <a:t> حرکت)</a:t>
            </a:r>
            <a:endParaRPr lang="en-US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marR="0" indent="288290" algn="ctr" rtl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Lotus" panose="00000400000000000000" pitchFamily="2" charset="-78"/>
              </a:rPr>
              <a:t> </a:t>
            </a:r>
            <a:endParaRPr lang="en-US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indent="288290" algn="ctr" rtl="1">
              <a:lnSpc>
                <a:spcPct val="120000"/>
              </a:lnSpc>
              <a:spcAft>
                <a:spcPts val="1000"/>
              </a:spcAft>
            </a:pP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 </a:t>
            </a:r>
            <a:r>
              <a:rPr lang="fa-IR" sz="1400" dirty="0">
                <a:cs typeface="B Nazanin" panose="00000400000000000000" pitchFamily="2" charset="-78"/>
              </a:rPr>
              <a:t>مراحل انجام محاسبات 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8" name="Curved Left Arrow 7"/>
          <p:cNvSpPr/>
          <p:nvPr/>
        </p:nvSpPr>
        <p:spPr>
          <a:xfrm flipV="1">
            <a:off x="3727747" y="2076981"/>
            <a:ext cx="285115" cy="668655"/>
          </a:xfrm>
          <a:prstGeom prst="curvedLeftArrow">
            <a:avLst/>
          </a:prstGeom>
          <a:solidFill>
            <a:srgbClr val="7030A0"/>
          </a:solidFill>
          <a:ln>
            <a:solidFill>
              <a:srgbClr val="5324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Curved Left Arrow 8"/>
          <p:cNvSpPr/>
          <p:nvPr/>
        </p:nvSpPr>
        <p:spPr>
          <a:xfrm flipV="1">
            <a:off x="3733642" y="3563086"/>
            <a:ext cx="285115" cy="668655"/>
          </a:xfrm>
          <a:prstGeom prst="curvedLeftArrow">
            <a:avLst/>
          </a:prstGeom>
          <a:solidFill>
            <a:srgbClr val="7030A0"/>
          </a:solidFill>
          <a:ln>
            <a:solidFill>
              <a:srgbClr val="5324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Curved Left Arrow 9"/>
          <p:cNvSpPr/>
          <p:nvPr/>
        </p:nvSpPr>
        <p:spPr>
          <a:xfrm rot="10800000" flipV="1">
            <a:off x="417288" y="2076980"/>
            <a:ext cx="285115" cy="668655"/>
          </a:xfrm>
          <a:prstGeom prst="curvedLeftArrow">
            <a:avLst/>
          </a:prstGeom>
          <a:solidFill>
            <a:srgbClr val="7030A0"/>
          </a:solidFill>
          <a:ln>
            <a:solidFill>
              <a:srgbClr val="5324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Curved Left Arrow 10"/>
          <p:cNvSpPr/>
          <p:nvPr/>
        </p:nvSpPr>
        <p:spPr>
          <a:xfrm rot="10800000" flipV="1">
            <a:off x="485251" y="3563086"/>
            <a:ext cx="285115" cy="668655"/>
          </a:xfrm>
          <a:prstGeom prst="curvedLeftArrow">
            <a:avLst/>
          </a:prstGeom>
          <a:solidFill>
            <a:srgbClr val="7030A0"/>
          </a:solidFill>
          <a:ln>
            <a:solidFill>
              <a:srgbClr val="5324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-1886106" y="-23144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-1886106" y="-18572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1886106" y="-14000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88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88925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Mitra" panose="00000400000000000000" pitchFamily="2" charset="-78"/>
              </a:rPr>
              <a:t>نیروها و تنش­های جدید                                      سرعت وجابجایی­های جدید</a:t>
            </a:r>
            <a:endParaRPr kumimoji="0" 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2889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-1886106" y="-942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-45534" y="2804375"/>
            <a:ext cx="18688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b="1" dirty="0">
                <a:latin typeface="Times New Roman" panose="02020603050405020304" pitchFamily="18" charset="0"/>
                <a:ea typeface="Calibri" panose="020F0502020204030204" pitchFamily="34" charset="0"/>
                <a:cs typeface="B Mitra" panose="00000400000000000000" pitchFamily="2" charset="-78"/>
              </a:rPr>
              <a:t>سرعت </a:t>
            </a:r>
            <a:r>
              <a:rPr lang="fa-IR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B Mitra" panose="00000400000000000000" pitchFamily="2" charset="-78"/>
              </a:rPr>
              <a:t>وجابجایی­های</a:t>
            </a:r>
            <a:r>
              <a:rPr lang="fa-IR" b="1" dirty="0" smtClean="0">
                <a:latin typeface="Times New Roman" panose="02020603050405020304" pitchFamily="18" charset="0"/>
                <a:ea typeface="Calibri" panose="020F0502020204030204" pitchFamily="34" charset="0"/>
                <a:cs typeface="B Mitra" panose="00000400000000000000" pitchFamily="2" charset="-78"/>
              </a:rPr>
              <a:t> </a:t>
            </a:r>
            <a:r>
              <a:rPr lang="fa-IR" b="1" dirty="0">
                <a:latin typeface="Times New Roman" panose="02020603050405020304" pitchFamily="18" charset="0"/>
                <a:ea typeface="Calibri" panose="020F0502020204030204" pitchFamily="34" charset="0"/>
                <a:cs typeface="B Mitra" panose="00000400000000000000" pitchFamily="2" charset="-78"/>
              </a:rPr>
              <a:t>جدید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208816" y="2806071"/>
            <a:ext cx="1608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b="1" dirty="0">
                <a:latin typeface="Times New Roman" panose="02020603050405020304" pitchFamily="18" charset="0"/>
                <a:ea typeface="Calibri" panose="020F0502020204030204" pitchFamily="34" charset="0"/>
                <a:cs typeface="B Mitra" panose="00000400000000000000" pitchFamily="2" charset="-78"/>
              </a:rPr>
              <a:t>نیروها و </a:t>
            </a:r>
            <a:r>
              <a:rPr lang="fa-IR" b="1" dirty="0" err="1">
                <a:latin typeface="Times New Roman" panose="02020603050405020304" pitchFamily="18" charset="0"/>
                <a:ea typeface="Calibri" panose="020F0502020204030204" pitchFamily="34" charset="0"/>
                <a:cs typeface="B Mitra" panose="00000400000000000000" pitchFamily="2" charset="-78"/>
              </a:rPr>
              <a:t>تنش­های</a:t>
            </a:r>
            <a:r>
              <a:rPr lang="fa-IR" b="1" dirty="0">
                <a:latin typeface="Times New Roman" panose="02020603050405020304" pitchFamily="18" charset="0"/>
                <a:ea typeface="Calibri" panose="020F0502020204030204" pitchFamily="34" charset="0"/>
                <a:cs typeface="B Mitra" panose="00000400000000000000" pitchFamily="2" charset="-78"/>
              </a:rPr>
              <a:t> جدید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132283" y="6268013"/>
            <a:ext cx="1059785" cy="4496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4/30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8112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5720"/>
            <a:ext cx="9144000" cy="1679755"/>
          </a:xfrm>
        </p:spPr>
        <p:txBody>
          <a:bodyPr/>
          <a:lstStyle/>
          <a:p>
            <a:pPr marL="0" indent="0" algn="just" rtl="1">
              <a:buNone/>
            </a:pPr>
            <a:r>
              <a:rPr lang="fa-IR" sz="2000" dirty="0">
                <a:cs typeface="B Nazanin" panose="00000400000000000000" pitchFamily="2" charset="-78"/>
              </a:rPr>
              <a:t>مخزن سد </a:t>
            </a:r>
            <a:r>
              <a:rPr lang="fa-IR" sz="2000" dirty="0" err="1">
                <a:cs typeface="B Nazanin" panose="00000400000000000000" pitchFamily="2" charset="-78"/>
              </a:rPr>
              <a:t>ونيار</a:t>
            </a:r>
            <a:r>
              <a:rPr lang="fa-IR" sz="2000" dirty="0">
                <a:cs typeface="B Nazanin" panose="00000400000000000000" pitchFamily="2" charset="-78"/>
              </a:rPr>
              <a:t> در </a:t>
            </a:r>
            <a:r>
              <a:rPr lang="fa-IR" sz="2000" dirty="0" err="1">
                <a:cs typeface="B Nazanin" panose="00000400000000000000" pitchFamily="2" charset="-78"/>
              </a:rPr>
              <a:t>محدوده‌اي</a:t>
            </a:r>
            <a:r>
              <a:rPr lang="fa-IR" sz="2000" dirty="0">
                <a:cs typeface="B Nazanin" panose="00000400000000000000" pitchFamily="2" charset="-78"/>
              </a:rPr>
              <a:t> از رودخانه </a:t>
            </a:r>
            <a:r>
              <a:rPr lang="fa-IR" sz="2000" dirty="0" err="1">
                <a:cs typeface="B Nazanin" panose="00000400000000000000" pitchFamily="2" charset="-78"/>
              </a:rPr>
              <a:t>آجي‌چاي</a:t>
            </a:r>
            <a:r>
              <a:rPr lang="fa-IR" sz="2000" dirty="0">
                <a:cs typeface="B Nazanin" panose="00000400000000000000" pitchFamily="2" charset="-78"/>
              </a:rPr>
              <a:t> به طول حدود 23 </a:t>
            </a:r>
            <a:r>
              <a:rPr lang="fa-IR" sz="2000" dirty="0" err="1">
                <a:cs typeface="B Nazanin" panose="00000400000000000000" pitchFamily="2" charset="-78"/>
              </a:rPr>
              <a:t>كيلومتر</a:t>
            </a:r>
            <a:r>
              <a:rPr lang="fa-IR" sz="2000" dirty="0">
                <a:cs typeface="B Nazanin" panose="00000400000000000000" pitchFamily="2" charset="-78"/>
              </a:rPr>
              <a:t> در جهت مشرق گسترش خواهد </a:t>
            </a:r>
            <a:r>
              <a:rPr lang="fa-IR" sz="2000" dirty="0" err="1">
                <a:cs typeface="B Nazanin" panose="00000400000000000000" pitchFamily="2" charset="-78"/>
              </a:rPr>
              <a:t>يافت</a:t>
            </a:r>
            <a:r>
              <a:rPr lang="fa-IR" sz="2000" dirty="0">
                <a:cs typeface="B Nazanin" panose="00000400000000000000" pitchFamily="2" charset="-78"/>
              </a:rPr>
              <a:t>. </a:t>
            </a:r>
            <a:r>
              <a:rPr lang="fa-IR" sz="2000" dirty="0" err="1">
                <a:cs typeface="B Nazanin" panose="00000400000000000000" pitchFamily="2" charset="-78"/>
              </a:rPr>
              <a:t>انتهاي</a:t>
            </a:r>
            <a:r>
              <a:rPr lang="fa-IR" sz="2000" dirty="0">
                <a:cs typeface="B Nazanin" panose="00000400000000000000" pitchFamily="2" charset="-78"/>
              </a:rPr>
              <a:t> مخزن تا جنوب </a:t>
            </a:r>
            <a:r>
              <a:rPr lang="fa-IR" sz="2000" dirty="0" err="1">
                <a:cs typeface="B Nazanin" panose="00000400000000000000" pitchFamily="2" charset="-78"/>
              </a:rPr>
              <a:t>شهرك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r>
              <a:rPr lang="fa-IR" sz="2000" dirty="0" err="1">
                <a:cs typeface="B Nazanin" panose="00000400000000000000" pitchFamily="2" charset="-78"/>
              </a:rPr>
              <a:t>پايين</a:t>
            </a:r>
            <a:r>
              <a:rPr lang="fa-IR" sz="2000" dirty="0">
                <a:cs typeface="B Nazanin" panose="00000400000000000000" pitchFamily="2" charset="-78"/>
              </a:rPr>
              <a:t> خواجه </a:t>
            </a:r>
            <a:r>
              <a:rPr lang="fa-IR" sz="2000" dirty="0" err="1">
                <a:cs typeface="B Nazanin" panose="00000400000000000000" pitchFamily="2" charset="-78"/>
              </a:rPr>
              <a:t>مي‌رسد</a:t>
            </a:r>
            <a:r>
              <a:rPr lang="fa-IR" sz="2000" dirty="0">
                <a:cs typeface="B Nazanin" panose="00000400000000000000" pitchFamily="2" charset="-78"/>
              </a:rPr>
              <a:t> و در </a:t>
            </a:r>
            <a:r>
              <a:rPr lang="fa-IR" sz="2000" dirty="0" err="1">
                <a:cs typeface="B Nazanin" panose="00000400000000000000" pitchFamily="2" charset="-78"/>
              </a:rPr>
              <a:t>شاخه‌هاي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r>
              <a:rPr lang="fa-IR" sz="2000" dirty="0" err="1">
                <a:cs typeface="B Nazanin" panose="00000400000000000000" pitchFamily="2" charset="-78"/>
              </a:rPr>
              <a:t>جانبي</a:t>
            </a:r>
            <a:r>
              <a:rPr lang="fa-IR" sz="2000" dirty="0">
                <a:cs typeface="B Nazanin" panose="00000400000000000000" pitchFamily="2" charset="-78"/>
              </a:rPr>
              <a:t> رودخانه </a:t>
            </a:r>
            <a:r>
              <a:rPr lang="fa-IR" sz="2000" dirty="0" err="1">
                <a:cs typeface="B Nazanin" panose="00000400000000000000" pitchFamily="2" charset="-78"/>
              </a:rPr>
              <a:t>حداكثر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r>
              <a:rPr lang="fa-IR" sz="2000" dirty="0" err="1">
                <a:cs typeface="B Nazanin" panose="00000400000000000000" pitchFamily="2" charset="-78"/>
              </a:rPr>
              <a:t>پيشروي</a:t>
            </a:r>
            <a:r>
              <a:rPr lang="fa-IR" sz="2000" dirty="0">
                <a:cs typeface="B Nazanin" panose="00000400000000000000" pitchFamily="2" charset="-78"/>
              </a:rPr>
              <a:t> آن در بخش </a:t>
            </a:r>
            <a:r>
              <a:rPr lang="fa-IR" sz="2000" dirty="0" err="1">
                <a:cs typeface="B Nazanin" panose="00000400000000000000" pitchFamily="2" charset="-78"/>
              </a:rPr>
              <a:t>جنوبي</a:t>
            </a:r>
            <a:r>
              <a:rPr lang="fa-IR" sz="2000" dirty="0">
                <a:cs typeface="B Nazanin" panose="00000400000000000000" pitchFamily="2" charset="-78"/>
              </a:rPr>
              <a:t> در </a:t>
            </a:r>
            <a:r>
              <a:rPr lang="fa-IR" sz="2000" dirty="0" err="1">
                <a:cs typeface="B Nazanin" panose="00000400000000000000" pitchFamily="2" charset="-78"/>
              </a:rPr>
              <a:t>سعيد‌آبادچاي</a:t>
            </a:r>
            <a:r>
              <a:rPr lang="fa-IR" sz="2000" dirty="0">
                <a:cs typeface="B Nazanin" panose="00000400000000000000" pitchFamily="2" charset="-78"/>
              </a:rPr>
              <a:t> تا عرض </a:t>
            </a:r>
            <a:r>
              <a:rPr lang="fa-IR" sz="2000" dirty="0" err="1">
                <a:cs typeface="B Nazanin" panose="00000400000000000000" pitchFamily="2" charset="-78"/>
              </a:rPr>
              <a:t>جغرافيايي</a:t>
            </a:r>
            <a:r>
              <a:rPr lang="fa-IR" sz="2000" dirty="0">
                <a:cs typeface="B Nazanin" panose="00000400000000000000" pitchFamily="2" charset="-78"/>
              </a:rPr>
              <a:t> َ6 ْ38 و از جناح </a:t>
            </a:r>
            <a:r>
              <a:rPr lang="fa-IR" sz="2000" dirty="0" err="1">
                <a:cs typeface="B Nazanin" panose="00000400000000000000" pitchFamily="2" charset="-78"/>
              </a:rPr>
              <a:t>شمالي</a:t>
            </a:r>
            <a:r>
              <a:rPr lang="fa-IR" sz="2000" dirty="0">
                <a:cs typeface="B Nazanin" panose="00000400000000000000" pitchFamily="2" charset="-78"/>
              </a:rPr>
              <a:t> در </a:t>
            </a:r>
            <a:r>
              <a:rPr lang="fa-IR" sz="2000" dirty="0" err="1">
                <a:cs typeface="B Nazanin" panose="00000400000000000000" pitchFamily="2" charset="-78"/>
              </a:rPr>
              <a:t>باش‌چاي</a:t>
            </a:r>
            <a:r>
              <a:rPr lang="fa-IR" sz="2000" dirty="0">
                <a:cs typeface="B Nazanin" panose="00000400000000000000" pitchFamily="2" charset="-78"/>
              </a:rPr>
              <a:t> تا عرض </a:t>
            </a:r>
            <a:r>
              <a:rPr lang="fa-IR" sz="2000" dirty="0" err="1">
                <a:cs typeface="B Nazanin" panose="00000400000000000000" pitchFamily="2" charset="-78"/>
              </a:rPr>
              <a:t>جغرافيايي</a:t>
            </a:r>
            <a:r>
              <a:rPr lang="fa-IR" sz="2000" dirty="0">
                <a:cs typeface="B Nazanin" panose="00000400000000000000" pitchFamily="2" charset="-78"/>
              </a:rPr>
              <a:t> َ10 ْ38 خواهد </a:t>
            </a:r>
            <a:r>
              <a:rPr lang="fa-IR" sz="2000" dirty="0" err="1">
                <a:cs typeface="B Nazanin" panose="00000400000000000000" pitchFamily="2" charset="-78"/>
              </a:rPr>
              <a:t>بود.محدوده</a:t>
            </a:r>
            <a:r>
              <a:rPr lang="fa-IR" sz="2000" dirty="0">
                <a:cs typeface="B Nazanin" panose="00000400000000000000" pitchFamily="2" charset="-78"/>
              </a:rPr>
              <a:t> مخزن </a:t>
            </a:r>
            <a:r>
              <a:rPr lang="fa-IR" sz="2000" dirty="0" err="1">
                <a:cs typeface="B Nazanin" panose="00000400000000000000" pitchFamily="2" charset="-78"/>
              </a:rPr>
              <a:t>بين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r>
              <a:rPr lang="fa-IR" sz="2000" dirty="0" err="1">
                <a:cs typeface="B Nazanin" panose="00000400000000000000" pitchFamily="2" charset="-78"/>
              </a:rPr>
              <a:t>طولهاي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r>
              <a:rPr lang="fa-IR" sz="2000" dirty="0" err="1">
                <a:cs typeface="B Nazanin" panose="00000400000000000000" pitchFamily="2" charset="-78"/>
              </a:rPr>
              <a:t>جغرافيايي</a:t>
            </a:r>
            <a:r>
              <a:rPr lang="fa-IR" sz="2000" dirty="0">
                <a:cs typeface="B Nazanin" panose="00000400000000000000" pitchFamily="2" charset="-78"/>
              </a:rPr>
              <a:t> ً30 َ22 ْ46 تا  َ38 ْ46 و </a:t>
            </a:r>
            <a:r>
              <a:rPr lang="fa-IR" sz="2000" dirty="0" err="1">
                <a:cs typeface="B Nazanin" panose="00000400000000000000" pitchFamily="2" charset="-78"/>
              </a:rPr>
              <a:t>عرض‌هاي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r>
              <a:rPr lang="fa-IR" sz="2000" dirty="0" err="1">
                <a:cs typeface="B Nazanin" panose="00000400000000000000" pitchFamily="2" charset="-78"/>
              </a:rPr>
              <a:t>جغرافيايي</a:t>
            </a:r>
            <a:r>
              <a:rPr lang="fa-IR" sz="2000" dirty="0">
                <a:cs typeface="B Nazanin" panose="00000400000000000000" pitchFamily="2" charset="-78"/>
              </a:rPr>
              <a:t> َ 6  ْ38  تا  َ10 ْ38  قرار </a:t>
            </a:r>
            <a:r>
              <a:rPr lang="fa-IR" sz="2000" dirty="0" err="1">
                <a:cs typeface="B Nazanin" panose="00000400000000000000" pitchFamily="2" charset="-78"/>
              </a:rPr>
              <a:t>مي‌گيرد</a:t>
            </a:r>
            <a:r>
              <a:rPr lang="fa-IR" sz="2000" dirty="0">
                <a:cs typeface="B Nazanin" panose="00000400000000000000" pitchFamily="2" charset="-78"/>
              </a:rPr>
              <a:t>. </a:t>
            </a:r>
            <a:endParaRPr lang="en-US" sz="2000" dirty="0">
              <a:cs typeface="B Nazanin" panose="000004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15280" y="92075"/>
            <a:ext cx="1976930" cy="740939"/>
          </a:xfrm>
          <a:prstGeom prst="roundRect">
            <a:avLst/>
          </a:prstGeom>
          <a:solidFill>
            <a:srgbClr val="FFC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Nazanin" panose="00000400000000000000" pitchFamily="2" charset="-78"/>
              </a:rPr>
              <a:t>سد </a:t>
            </a:r>
            <a:r>
              <a:rPr lang="fa-IR" dirty="0" err="1" smtClean="0">
                <a:solidFill>
                  <a:schemeClr val="tx1"/>
                </a:solidFill>
                <a:cs typeface="B Nazanin" panose="00000400000000000000" pitchFamily="2" charset="-78"/>
              </a:rPr>
              <a:t>ونیار</a:t>
            </a:r>
            <a:endParaRPr lang="en-US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10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5" y="2594396"/>
            <a:ext cx="7940660" cy="4123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-5443" y="6096000"/>
            <a:ext cx="1059785" cy="4496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cs typeface="B Nazanin" panose="00000400000000000000" pitchFamily="2" charset="-78"/>
              </a:rPr>
              <a:t>5/30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8276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6345" y="1062036"/>
            <a:ext cx="3045865" cy="607160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Nazanin" panose="00000400000000000000" pitchFamily="2" charset="-78"/>
              </a:rPr>
              <a:t>بازدید های میدانی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015280" y="92075"/>
            <a:ext cx="1976930" cy="740939"/>
          </a:xfrm>
          <a:prstGeom prst="roundRect">
            <a:avLst/>
          </a:prstGeom>
          <a:solidFill>
            <a:srgbClr val="FFC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Nazanin" panose="00000400000000000000" pitchFamily="2" charset="-78"/>
              </a:rPr>
              <a:t>سد </a:t>
            </a:r>
            <a:r>
              <a:rPr lang="fa-IR" dirty="0" err="1" smtClean="0">
                <a:solidFill>
                  <a:schemeClr val="tx1"/>
                </a:solidFill>
                <a:cs typeface="B Nazanin" panose="00000400000000000000" pitchFamily="2" charset="-78"/>
              </a:rPr>
              <a:t>ونیار</a:t>
            </a:r>
            <a:endParaRPr lang="en-US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86835" y="147673"/>
            <a:ext cx="3970330" cy="838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rtl="1"/>
            <a:r>
              <a:rPr lang="fa-IR" sz="2400" b="1" dirty="0">
                <a:solidFill>
                  <a:srgbClr val="0070C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cs typeface="B Nazanin" panose="00000400000000000000" pitchFamily="2" charset="-78"/>
              </a:rPr>
              <a:t>تعیین محل </a:t>
            </a:r>
            <a:r>
              <a:rPr lang="fa-IR" sz="2400" b="1" dirty="0" err="1">
                <a:solidFill>
                  <a:srgbClr val="0070C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cs typeface="B Nazanin" panose="00000400000000000000" pitchFamily="2" charset="-78"/>
              </a:rPr>
              <a:t>پتانسیل‌های</a:t>
            </a:r>
            <a:r>
              <a:rPr lang="fa-IR" sz="2400" b="1" dirty="0">
                <a:solidFill>
                  <a:srgbClr val="0070C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cs typeface="B Nazanin" panose="00000400000000000000" pitchFamily="2" charset="-78"/>
              </a:rPr>
              <a:t> لغزش</a:t>
            </a:r>
            <a:endParaRPr lang="en-US" sz="2400" b="1" dirty="0">
              <a:solidFill>
                <a:srgbClr val="0070C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cs typeface="B Nazanin" panose="00000400000000000000" pitchFamily="2" charset="-78"/>
            </a:endParaRPr>
          </a:p>
          <a:p>
            <a:pPr algn="ctr" rtl="1"/>
            <a:endParaRPr lang="en-US" dirty="0"/>
          </a:p>
        </p:txBody>
      </p:sp>
      <p:pic>
        <p:nvPicPr>
          <p:cNvPr id="13" name="Picture 12" descr="I:\File E\pic\Mobile pic khordad 93\Camera\IMG_20131118_11261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9" y="4254983"/>
            <a:ext cx="3553967" cy="238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I:\File E\pic\Mobile pic khordad 93\Camera\IMG_20131118_1009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679" y="4345230"/>
            <a:ext cx="3203241" cy="22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79" y="1745511"/>
            <a:ext cx="3202085" cy="25234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9" y="1403057"/>
            <a:ext cx="3553967" cy="266547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1" y="6078537"/>
            <a:ext cx="1059785" cy="4496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6/30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8705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410" y="1291130"/>
            <a:ext cx="4114799" cy="607160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v"/>
            </a:pPr>
            <a:r>
              <a:rPr lang="fa-IR" dirty="0" smtClean="0">
                <a:cs typeface="B Nazanin" panose="00000400000000000000" pitchFamily="2" charset="-78"/>
              </a:rPr>
              <a:t>بررسی نقشه های </a:t>
            </a:r>
            <a:r>
              <a:rPr lang="fa-IR" dirty="0" err="1" smtClean="0">
                <a:cs typeface="B Nazanin" panose="00000400000000000000" pitchFamily="2" charset="-78"/>
              </a:rPr>
              <a:t>توپوگرافی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15280" y="92075"/>
            <a:ext cx="1976930" cy="740939"/>
          </a:xfrm>
          <a:prstGeom prst="roundRect">
            <a:avLst/>
          </a:prstGeom>
          <a:solidFill>
            <a:srgbClr val="FFC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Nazanin" panose="00000400000000000000" pitchFamily="2" charset="-78"/>
              </a:rPr>
              <a:t>سد </a:t>
            </a:r>
            <a:r>
              <a:rPr lang="fa-IR" dirty="0" err="1" smtClean="0">
                <a:solidFill>
                  <a:schemeClr val="tx1"/>
                </a:solidFill>
                <a:cs typeface="B Nazanin" panose="00000400000000000000" pitchFamily="2" charset="-78"/>
              </a:rPr>
              <a:t>ونیار</a:t>
            </a:r>
            <a:endParaRPr lang="en-US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86835" y="147673"/>
            <a:ext cx="3970330" cy="838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rtl="1"/>
            <a:r>
              <a:rPr lang="fa-IR" sz="2400" b="1" dirty="0">
                <a:solidFill>
                  <a:srgbClr val="0070C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cs typeface="B Nazanin" panose="00000400000000000000" pitchFamily="2" charset="-78"/>
              </a:rPr>
              <a:t>تعیین محل </a:t>
            </a:r>
            <a:r>
              <a:rPr lang="fa-IR" sz="2400" b="1" dirty="0" err="1">
                <a:solidFill>
                  <a:srgbClr val="0070C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cs typeface="B Nazanin" panose="00000400000000000000" pitchFamily="2" charset="-78"/>
              </a:rPr>
              <a:t>پتانسیل‌های</a:t>
            </a:r>
            <a:r>
              <a:rPr lang="fa-IR" sz="2400" b="1" dirty="0">
                <a:solidFill>
                  <a:srgbClr val="0070C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cs typeface="B Nazanin" panose="00000400000000000000" pitchFamily="2" charset="-78"/>
              </a:rPr>
              <a:t> لغزش</a:t>
            </a:r>
            <a:endParaRPr lang="en-US" sz="2400" b="1" dirty="0">
              <a:solidFill>
                <a:srgbClr val="0070C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cs typeface="B Nazanin" panose="00000400000000000000" pitchFamily="2" charset="-78"/>
            </a:endParaRPr>
          </a:p>
          <a:p>
            <a:pPr algn="ctr" rtl="1"/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50" y="2144510"/>
            <a:ext cx="5955495" cy="4154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6251755" y="2512770"/>
            <a:ext cx="2892245" cy="204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r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پتانسیل های </a:t>
            </a:r>
            <a:r>
              <a:rPr lang="fa-IR" sz="2400" b="1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لغزش </a:t>
            </a:r>
            <a:r>
              <a:rPr lang="fa-IR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در:</a:t>
            </a:r>
          </a:p>
          <a:p>
            <a:pPr marR="0" lvl="0" algn="r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4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1)راه </a:t>
            </a:r>
            <a:r>
              <a:rPr lang="fa-IR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دسترسی به تاج سد </a:t>
            </a:r>
          </a:p>
          <a:p>
            <a:pPr marR="0" lvl="0" algn="r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z="24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2)پشت </a:t>
            </a:r>
            <a:r>
              <a:rPr lang="fa-IR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برج آب </a:t>
            </a:r>
            <a:r>
              <a:rPr lang="fa-IR" sz="24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گیری</a:t>
            </a:r>
            <a:endParaRPr lang="en-US" sz="2400" b="1" u="sng" dirty="0">
              <a:latin typeface="Times New Roman" panose="02020603050405020304" pitchFamily="18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r" rtl="1"/>
            <a:r>
              <a:rPr lang="fa-IR" sz="24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3)بالای سرریز</a:t>
            </a:r>
            <a:endParaRPr lang="en-US" sz="2400" b="1" u="sng" dirty="0">
              <a:cs typeface="B Nazanin" panose="00000400000000000000" pitchFamily="2" charset="-78"/>
            </a:endParaRPr>
          </a:p>
        </p:txBody>
      </p:sp>
      <p:sp>
        <p:nvSpPr>
          <p:cNvPr id="9" name="Oval 8"/>
          <p:cNvSpPr/>
          <p:nvPr/>
        </p:nvSpPr>
        <p:spPr>
          <a:xfrm>
            <a:off x="-1" y="6078537"/>
            <a:ext cx="1059785" cy="4496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7/30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226182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473395" y="0"/>
            <a:ext cx="1527050" cy="61082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Nazanin" panose="00000400000000000000" pitchFamily="2" charset="-78"/>
              </a:rPr>
              <a:t>مدل سازی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52791" y="985720"/>
            <a:ext cx="1434698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212490" y="610820"/>
            <a:ext cx="877516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4874455" y="945581"/>
          <a:ext cx="4125990" cy="3359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Bitmap Image" r:id="rId3" imgW="8969517" imgH="6393734" progId="Paint.Picture">
                  <p:embed/>
                </p:oleObj>
              </mc:Choice>
              <mc:Fallback>
                <p:oleObj name="Bitmap Image" r:id="rId3" imgW="8969517" imgH="639373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4455" y="945581"/>
                        <a:ext cx="4125990" cy="33595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985720"/>
            <a:ext cx="127694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0" y="985720"/>
          <a:ext cx="4401819" cy="3313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Bitmap Image" r:id="rId5" imgW="8885690" imgH="6325148" progId="Paint.Picture">
                  <p:embed/>
                </p:oleObj>
              </mc:Choice>
              <mc:Fallback>
                <p:oleObj name="Bitmap Image" r:id="rId5" imgW="8885690" imgH="63251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5720"/>
                        <a:ext cx="4401819" cy="33137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 descr="E:\nahaee\maghta.emf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5" y="833015"/>
            <a:ext cx="7516383" cy="5690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Straight Arrow Connector 15"/>
          <p:cNvCxnSpPr/>
          <p:nvPr/>
        </p:nvCxnSpPr>
        <p:spPr>
          <a:xfrm>
            <a:off x="3488734" y="5175601"/>
            <a:ext cx="3923220" cy="76352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4512566" y="5557364"/>
            <a:ext cx="1433779" cy="314916"/>
          </a:xfrm>
          <a:prstGeom prst="roundRect">
            <a:avLst/>
          </a:prstGeom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>
                <a:solidFill>
                  <a:srgbClr val="0070C0"/>
                </a:solidFill>
                <a:cs typeface="B Nazanin" panose="00000400000000000000" pitchFamily="2" charset="-78"/>
              </a:rPr>
              <a:t>85 متر</a:t>
            </a:r>
            <a:endParaRPr lang="en-US" sz="2400" dirty="0">
              <a:solidFill>
                <a:srgbClr val="0070C0"/>
              </a:solidFill>
              <a:cs typeface="B Nazanin" panose="00000400000000000000" pitchFamily="2" charset="-78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3350360" y="2207360"/>
            <a:ext cx="0" cy="290139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2281425" y="3408556"/>
            <a:ext cx="1068935" cy="3054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>
                <a:solidFill>
                  <a:srgbClr val="0070C0"/>
                </a:solidFill>
                <a:cs typeface="B Nazanin" panose="00000400000000000000" pitchFamily="2" charset="-78"/>
              </a:rPr>
              <a:t>61 متر </a:t>
            </a:r>
            <a:endParaRPr lang="en-US" sz="2400" dirty="0">
              <a:solidFill>
                <a:srgbClr val="0070C0"/>
              </a:solidFill>
              <a:cs typeface="B Nazanin" panose="00000400000000000000" pitchFamily="2" charset="-78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7626100" y="5557364"/>
            <a:ext cx="458115" cy="38176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 rot="19263415">
            <a:off x="7615033" y="5799299"/>
            <a:ext cx="985783" cy="6108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>
                <a:solidFill>
                  <a:srgbClr val="0070C0"/>
                </a:solidFill>
                <a:cs typeface="B Nazanin" panose="00000400000000000000" pitchFamily="2" charset="-78"/>
              </a:rPr>
              <a:t>20 متر </a:t>
            </a:r>
            <a:endParaRPr lang="en-US" sz="2400" dirty="0">
              <a:solidFill>
                <a:srgbClr val="0070C0"/>
              </a:solidFill>
              <a:cs typeface="B Nazanin" panose="00000400000000000000" pitchFamily="2" charset="-78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432" y="6104709"/>
            <a:ext cx="1059785" cy="44969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cs typeface="B Nazanin" panose="00000400000000000000" pitchFamily="2" charset="-78"/>
              </a:rPr>
              <a:t>8/30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6669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4207</TotalTime>
  <Words>2001</Words>
  <Application>Microsoft Office PowerPoint</Application>
  <PresentationFormat>On-screen Show (4:3)</PresentationFormat>
  <Paragraphs>350</Paragraphs>
  <Slides>32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Arial</vt:lpstr>
      <vt:lpstr>B Koodak</vt:lpstr>
      <vt:lpstr>B Lotus</vt:lpstr>
      <vt:lpstr>B Mitra</vt:lpstr>
      <vt:lpstr>B Nazanin</vt:lpstr>
      <vt:lpstr>B Titr</vt:lpstr>
      <vt:lpstr>Calibri</vt:lpstr>
      <vt:lpstr>Cambria Math</vt:lpstr>
      <vt:lpstr>Courier New</vt:lpstr>
      <vt:lpstr>IranNastaliq</vt:lpstr>
      <vt:lpstr>Lucida Sans Unicode</vt:lpstr>
      <vt:lpstr>Times New Roman</vt:lpstr>
      <vt:lpstr>Verdana</vt:lpstr>
      <vt:lpstr>Wingdings</vt:lpstr>
      <vt:lpstr>Wingdings 2</vt:lpstr>
      <vt:lpstr>Wingdings 3</vt:lpstr>
      <vt:lpstr>Concourse</vt:lpstr>
      <vt:lpstr>Bitmap Image</vt:lpstr>
      <vt:lpstr>              امیرحسین احباب  خرداد 95     </vt:lpstr>
      <vt:lpstr>PowerPoint Presentation</vt:lpstr>
      <vt:lpstr>PowerPoint Presentation</vt:lpstr>
      <vt:lpstr>PowerPoint Presentation</vt:lpstr>
      <vt:lpstr>Flac 3D-3/00-261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جهت صحت سنجی نرم افزار Flac 3D از مدل استفاده شده در یک تز دکتری در دانشگاه پلی تکنیک هنگ‌کنگ که توسط دکتر چنگ و همکارمدل سازی شده بهره خواهیم جست.</vt:lpstr>
      <vt:lpstr>نتایج حاصل در تز ضریب اطمینان حاصل از مدل برابر 1/20 و ضریب اطمینان بدست آمده در مدل ایجاد شده نیز برابر 1/18بوده با توجه به نتایج حاصل میزان خطا در محاسبات برابر 1/67 % می‌باشد که به احتمال قوی به علت متفاوت بود سایز مش بندی ها بوده و نتیجه قابل قبولی می‌باشد.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YousefKhah</dc:creator>
  <cp:lastModifiedBy>marketcode</cp:lastModifiedBy>
  <cp:revision>208</cp:revision>
  <dcterms:created xsi:type="dcterms:W3CDTF">2006-08-16T00:00:00Z</dcterms:created>
  <dcterms:modified xsi:type="dcterms:W3CDTF">2016-10-24T12:09:33Z</dcterms:modified>
</cp:coreProperties>
</file>