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67" r:id="rId4"/>
    <p:sldId id="355" r:id="rId5"/>
    <p:sldId id="356" r:id="rId6"/>
    <p:sldId id="357" r:id="rId7"/>
    <p:sldId id="358" r:id="rId8"/>
    <p:sldId id="359" r:id="rId9"/>
    <p:sldId id="360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n\FGM\plate_FGM\Payan%20name\khoroojiha\exp%20r-t\zt-exp%20long\exp+-1tarafe-hamgera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34140685760046"/>
          <c:y val="4.4538763399391973E-2"/>
          <c:w val="0.81718413441379323"/>
          <c:h val="0.810066702339130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'effective stress'!$B$1</c:f>
              <c:strCache>
                <c:ptCount val="1"/>
                <c:pt idx="0">
                  <c:v>m=0.1</c:v>
                </c:pt>
              </c:strCache>
            </c:strRef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stress'!$B$2:$B$26</c:f>
              <c:numCache>
                <c:formatCode>General</c:formatCode>
                <c:ptCount val="25"/>
                <c:pt idx="0">
                  <c:v>200</c:v>
                </c:pt>
                <c:pt idx="1">
                  <c:v>236.70595928082452</c:v>
                </c:pt>
                <c:pt idx="2">
                  <c:v>266.84995480960902</c:v>
                </c:pt>
                <c:pt idx="3">
                  <c:v>291.52977096966993</c:v>
                </c:pt>
                <c:pt idx="4">
                  <c:v>311.73589544021775</c:v>
                </c:pt>
                <c:pt idx="5">
                  <c:v>328.27927094478599</c:v>
                </c:pt>
                <c:pt idx="6">
                  <c:v>341.82384123008904</c:v>
                </c:pt>
                <c:pt idx="7">
                  <c:v>352.91319745988596</c:v>
                </c:pt>
                <c:pt idx="8">
                  <c:v>361.99239443706864</c:v>
                </c:pt>
                <c:pt idx="9">
                  <c:v>369.42581221553695</c:v>
                </c:pt>
                <c:pt idx="10">
                  <c:v>375.51177995123743</c:v>
                </c:pt>
                <c:pt idx="11">
                  <c:v>380.49454889870964</c:v>
                </c:pt>
                <c:pt idx="12">
                  <c:v>384.574095071481</c:v>
                </c:pt>
                <c:pt idx="13">
                  <c:v>387.91414498172969</c:v>
                </c:pt>
                <c:pt idx="14">
                  <c:v>390.64874656006702</c:v>
                </c:pt>
                <c:pt idx="15">
                  <c:v>392.88764896966597</c:v>
                </c:pt>
                <c:pt idx="16">
                  <c:v>394.72070722554599</c:v>
                </c:pt>
                <c:pt idx="17">
                  <c:v>396.22148839181801</c:v>
                </c:pt>
                <c:pt idx="18">
                  <c:v>397.45022408628603</c:v>
                </c:pt>
                <c:pt idx="19">
                  <c:v>398.45622778675101</c:v>
                </c:pt>
                <c:pt idx="20">
                  <c:v>399.27987395403102</c:v>
                </c:pt>
                <c:pt idx="21">
                  <c:v>399.95421840083895</c:v>
                </c:pt>
                <c:pt idx="22">
                  <c:v>400.50632493760344</c:v>
                </c:pt>
                <c:pt idx="23">
                  <c:v>400.95835153823162</c:v>
                </c:pt>
                <c:pt idx="24">
                  <c:v>402.9862434808698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'effective stress'!$D$1</c:f>
              <c:strCache>
                <c:ptCount val="1"/>
                <c:pt idx="0">
                  <c:v>m=0.2</c:v>
                </c:pt>
              </c:strCache>
            </c:strRef>
          </c:tx>
          <c:spPr>
            <a:ln w="12700">
              <a:solidFill>
                <a:srgbClr val="7030A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7030A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stress'!$D$2:$D$26</c:f>
              <c:numCache>
                <c:formatCode>General</c:formatCode>
                <c:ptCount val="25"/>
                <c:pt idx="0">
                  <c:v>200</c:v>
                </c:pt>
                <c:pt idx="1">
                  <c:v>266.84995480960902</c:v>
                </c:pt>
                <c:pt idx="2">
                  <c:v>311.73589544021775</c:v>
                </c:pt>
                <c:pt idx="3">
                  <c:v>341.82384123008904</c:v>
                </c:pt>
                <c:pt idx="4">
                  <c:v>361.99239443706864</c:v>
                </c:pt>
                <c:pt idx="5">
                  <c:v>375.51177995123743</c:v>
                </c:pt>
                <c:pt idx="6">
                  <c:v>384.574095071481</c:v>
                </c:pt>
                <c:pt idx="7">
                  <c:v>390.64874656006702</c:v>
                </c:pt>
                <c:pt idx="8">
                  <c:v>394.72070722554599</c:v>
                </c:pt>
                <c:pt idx="9">
                  <c:v>397.45022408628603</c:v>
                </c:pt>
                <c:pt idx="10">
                  <c:v>399.27987395403102</c:v>
                </c:pt>
                <c:pt idx="11">
                  <c:v>400.50632493760344</c:v>
                </c:pt>
                <c:pt idx="12">
                  <c:v>401.32843961737899</c:v>
                </c:pt>
                <c:pt idx="13">
                  <c:v>401.87951956736993</c:v>
                </c:pt>
                <c:pt idx="14">
                  <c:v>402.24891950481799</c:v>
                </c:pt>
                <c:pt idx="15">
                  <c:v>402.49653568788659</c:v>
                </c:pt>
                <c:pt idx="16">
                  <c:v>402.66251777913101</c:v>
                </c:pt>
                <c:pt idx="17">
                  <c:v>402.77377890216553</c:v>
                </c:pt>
                <c:pt idx="18">
                  <c:v>402.84835946328405</c:v>
                </c:pt>
                <c:pt idx="19">
                  <c:v>402.89835230845063</c:v>
                </c:pt>
                <c:pt idx="20">
                  <c:v>402.93186351472178</c:v>
                </c:pt>
                <c:pt idx="21">
                  <c:v>402.95432674804869</c:v>
                </c:pt>
                <c:pt idx="22">
                  <c:v>402.96938430365202</c:v>
                </c:pt>
                <c:pt idx="23">
                  <c:v>402.97947768501405</c:v>
                </c:pt>
                <c:pt idx="24">
                  <c:v>401.32843961737899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'effective stress'!$F$1</c:f>
              <c:strCache>
                <c:ptCount val="1"/>
                <c:pt idx="0">
                  <c:v>m=0.3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stress'!$F$2:$F$26</c:f>
              <c:numCache>
                <c:formatCode>General</c:formatCode>
                <c:ptCount val="25"/>
                <c:pt idx="0">
                  <c:v>200</c:v>
                </c:pt>
                <c:pt idx="1">
                  <c:v>291.52977096966993</c:v>
                </c:pt>
                <c:pt idx="2">
                  <c:v>341.82384123008904</c:v>
                </c:pt>
                <c:pt idx="3">
                  <c:v>369.42581221553695</c:v>
                </c:pt>
                <c:pt idx="4">
                  <c:v>384.574095071481</c:v>
                </c:pt>
                <c:pt idx="5">
                  <c:v>392.88764896966597</c:v>
                </c:pt>
                <c:pt idx="6">
                  <c:v>397.45022408628603</c:v>
                </c:pt>
                <c:pt idx="7">
                  <c:v>399.95421840083895</c:v>
                </c:pt>
                <c:pt idx="8">
                  <c:v>401.32843961737899</c:v>
                </c:pt>
                <c:pt idx="9">
                  <c:v>402.08262821158399</c:v>
                </c:pt>
                <c:pt idx="10">
                  <c:v>402.49653568788659</c:v>
                </c:pt>
                <c:pt idx="11">
                  <c:v>402.72369292715803</c:v>
                </c:pt>
                <c:pt idx="12">
                  <c:v>402.84835946328405</c:v>
                </c:pt>
                <c:pt idx="13">
                  <c:v>402.91677790894323</c:v>
                </c:pt>
                <c:pt idx="14">
                  <c:v>402.95432674804869</c:v>
                </c:pt>
                <c:pt idx="15">
                  <c:v>402.97493398786969</c:v>
                </c:pt>
                <c:pt idx="16">
                  <c:v>402.9862434808698</c:v>
                </c:pt>
                <c:pt idx="17">
                  <c:v>402.99245026222599</c:v>
                </c:pt>
                <c:pt idx="18">
                  <c:v>402.99585661606301</c:v>
                </c:pt>
                <c:pt idx="19">
                  <c:v>402.99772606267584</c:v>
                </c:pt>
                <c:pt idx="20">
                  <c:v>402.998752036741</c:v>
                </c:pt>
                <c:pt idx="21">
                  <c:v>402.99931510324194</c:v>
                </c:pt>
                <c:pt idx="22">
                  <c:v>402.99962412068999</c:v>
                </c:pt>
                <c:pt idx="23">
                  <c:v>402.99979371306102</c:v>
                </c:pt>
                <c:pt idx="24">
                  <c:v>402.999886787327</c:v>
                </c:pt>
              </c:numCache>
            </c:numRef>
          </c:yVal>
          <c:smooth val="1"/>
        </c:ser>
        <c:ser>
          <c:idx val="6"/>
          <c:order val="3"/>
          <c:tx>
            <c:strRef>
              <c:f>'effective stress'!$H$1</c:f>
              <c:strCache>
                <c:ptCount val="1"/>
                <c:pt idx="0">
                  <c:v>m=0.5</c:v>
                </c:pt>
              </c:strCache>
            </c:strRef>
          </c:tx>
          <c:spPr>
            <a:ln w="12700">
              <a:solidFill>
                <a:srgbClr val="00B0F0"/>
              </a:solidFill>
              <a:prstDash val="solid"/>
            </a:ln>
          </c:spPr>
          <c:marker>
            <c:symbol val="star"/>
            <c:size val="4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stress'!$H$2:$H$26</c:f>
              <c:numCache>
                <c:formatCode>General</c:formatCode>
                <c:ptCount val="25"/>
                <c:pt idx="0">
                  <c:v>200</c:v>
                </c:pt>
                <c:pt idx="1">
                  <c:v>328.27927094478599</c:v>
                </c:pt>
                <c:pt idx="2">
                  <c:v>375.51177995123743</c:v>
                </c:pt>
                <c:pt idx="3">
                  <c:v>392.88764896966597</c:v>
                </c:pt>
                <c:pt idx="4">
                  <c:v>399.27987395403102</c:v>
                </c:pt>
                <c:pt idx="5">
                  <c:v>401.63144210912202</c:v>
                </c:pt>
                <c:pt idx="6">
                  <c:v>402.49653568788659</c:v>
                </c:pt>
                <c:pt idx="7">
                  <c:v>402.81478583021232</c:v>
                </c:pt>
                <c:pt idx="8">
                  <c:v>402.93186351472178</c:v>
                </c:pt>
                <c:pt idx="9">
                  <c:v>402.97493398786969</c:v>
                </c:pt>
                <c:pt idx="10">
                  <c:v>402.990778729466</c:v>
                </c:pt>
                <c:pt idx="11">
                  <c:v>402.99660768414896</c:v>
                </c:pt>
                <c:pt idx="12">
                  <c:v>402.998752036741</c:v>
                </c:pt>
                <c:pt idx="13">
                  <c:v>402.99954089997397</c:v>
                </c:pt>
                <c:pt idx="14">
                  <c:v>402.99983110653898</c:v>
                </c:pt>
                <c:pt idx="15">
                  <c:v>402.99993786756693</c:v>
                </c:pt>
                <c:pt idx="16">
                  <c:v>402.99997714275599</c:v>
                </c:pt>
                <c:pt idx="17">
                  <c:v>402.99999159128669</c:v>
                </c:pt>
                <c:pt idx="18">
                  <c:v>402.99999690660286</c:v>
                </c:pt>
                <c:pt idx="19">
                  <c:v>402.99999886200169</c:v>
                </c:pt>
                <c:pt idx="20">
                  <c:v>402.99999958135493</c:v>
                </c:pt>
                <c:pt idx="21">
                  <c:v>402.99999984598475</c:v>
                </c:pt>
                <c:pt idx="22">
                  <c:v>402.99999994334303</c:v>
                </c:pt>
                <c:pt idx="23">
                  <c:v>402.99999997915694</c:v>
                </c:pt>
                <c:pt idx="24">
                  <c:v>402.99999997915694</c:v>
                </c:pt>
              </c:numCache>
            </c:numRef>
          </c:yVal>
          <c:smooth val="1"/>
        </c:ser>
        <c:ser>
          <c:idx val="8"/>
          <c:order val="4"/>
          <c:tx>
            <c:strRef>
              <c:f>'effective stress'!$J$1</c:f>
              <c:strCache>
                <c:ptCount val="1"/>
                <c:pt idx="0">
                  <c:v>m=1</c:v>
                </c:pt>
              </c:strCache>
            </c:strRef>
          </c:tx>
          <c:spPr>
            <a:ln w="12700">
              <a:solidFill>
                <a:srgbClr val="00B050"/>
              </a:solidFill>
              <a:prstDash val="solid"/>
            </a:ln>
          </c:spPr>
          <c:marker>
            <c:symbol val="picture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stress'!$J$2:$J$26</c:f>
              <c:numCache>
                <c:formatCode>General</c:formatCode>
                <c:ptCount val="25"/>
                <c:pt idx="0">
                  <c:v>200</c:v>
                </c:pt>
                <c:pt idx="1">
                  <c:v>375.51177995123743</c:v>
                </c:pt>
                <c:pt idx="2">
                  <c:v>399.27987395403102</c:v>
                </c:pt>
                <c:pt idx="3">
                  <c:v>402.49653568788659</c:v>
                </c:pt>
                <c:pt idx="4">
                  <c:v>402.93186351472178</c:v>
                </c:pt>
                <c:pt idx="5">
                  <c:v>402.990778729466</c:v>
                </c:pt>
                <c:pt idx="6">
                  <c:v>402.998752036741</c:v>
                </c:pt>
                <c:pt idx="7">
                  <c:v>402.99983110653898</c:v>
                </c:pt>
                <c:pt idx="8">
                  <c:v>402.99997714275599</c:v>
                </c:pt>
                <c:pt idx="9">
                  <c:v>402.99999690660286</c:v>
                </c:pt>
                <c:pt idx="10">
                  <c:v>402.99999958135493</c:v>
                </c:pt>
                <c:pt idx="11">
                  <c:v>402.99999994334303</c:v>
                </c:pt>
                <c:pt idx="12">
                  <c:v>402.99999999233199</c:v>
                </c:pt>
                <c:pt idx="13">
                  <c:v>402.99999999896193</c:v>
                </c:pt>
                <c:pt idx="14">
                  <c:v>402.99999999985999</c:v>
                </c:pt>
                <c:pt idx="15">
                  <c:v>402.99999999997863</c:v>
                </c:pt>
                <c:pt idx="16">
                  <c:v>402.99999999999699</c:v>
                </c:pt>
                <c:pt idx="17">
                  <c:v>403</c:v>
                </c:pt>
                <c:pt idx="18">
                  <c:v>403</c:v>
                </c:pt>
                <c:pt idx="19">
                  <c:v>403</c:v>
                </c:pt>
                <c:pt idx="20">
                  <c:v>403</c:v>
                </c:pt>
                <c:pt idx="21">
                  <c:v>403</c:v>
                </c:pt>
                <c:pt idx="22">
                  <c:v>403</c:v>
                </c:pt>
                <c:pt idx="23">
                  <c:v>403</c:v>
                </c:pt>
                <c:pt idx="24">
                  <c:v>403</c:v>
                </c:pt>
              </c:numCache>
            </c:numRef>
          </c:yVal>
          <c:smooth val="1"/>
        </c:ser>
        <c:ser>
          <c:idx val="1"/>
          <c:order val="5"/>
          <c:tx>
            <c:strRef>
              <c:f>'effective stress'!$L$1</c:f>
              <c:strCache>
                <c:ptCount val="1"/>
                <c:pt idx="0">
                  <c:v>m=2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'effective stress'!$A$2:$A$26</c:f>
              <c:numCache>
                <c:formatCode>General</c:formatCode>
                <c:ptCount val="2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</c:numCache>
            </c:numRef>
          </c:xVal>
          <c:yVal>
            <c:numRef>
              <c:f>'effective stress'!$L$2:$L$26</c:f>
              <c:numCache>
                <c:formatCode>General</c:formatCode>
                <c:ptCount val="25"/>
                <c:pt idx="0">
                  <c:v>200</c:v>
                </c:pt>
                <c:pt idx="1">
                  <c:v>399.27987395403102</c:v>
                </c:pt>
                <c:pt idx="2">
                  <c:v>402.93186351472178</c:v>
                </c:pt>
                <c:pt idx="3">
                  <c:v>402.998752036741</c:v>
                </c:pt>
                <c:pt idx="4">
                  <c:v>402.99997714275599</c:v>
                </c:pt>
                <c:pt idx="5">
                  <c:v>402.99999958135493</c:v>
                </c:pt>
                <c:pt idx="6">
                  <c:v>402.99999999233199</c:v>
                </c:pt>
                <c:pt idx="7">
                  <c:v>402.99999999985999</c:v>
                </c:pt>
                <c:pt idx="8">
                  <c:v>402.99999999999699</c:v>
                </c:pt>
                <c:pt idx="9">
                  <c:v>403</c:v>
                </c:pt>
                <c:pt idx="10">
                  <c:v>403</c:v>
                </c:pt>
                <c:pt idx="11">
                  <c:v>403</c:v>
                </c:pt>
                <c:pt idx="12">
                  <c:v>403</c:v>
                </c:pt>
                <c:pt idx="13">
                  <c:v>403</c:v>
                </c:pt>
                <c:pt idx="14">
                  <c:v>403</c:v>
                </c:pt>
                <c:pt idx="15">
                  <c:v>403</c:v>
                </c:pt>
                <c:pt idx="16">
                  <c:v>403</c:v>
                </c:pt>
                <c:pt idx="17">
                  <c:v>403</c:v>
                </c:pt>
                <c:pt idx="18">
                  <c:v>403</c:v>
                </c:pt>
                <c:pt idx="19">
                  <c:v>403</c:v>
                </c:pt>
                <c:pt idx="20">
                  <c:v>403</c:v>
                </c:pt>
                <c:pt idx="21">
                  <c:v>403</c:v>
                </c:pt>
                <c:pt idx="22">
                  <c:v>403</c:v>
                </c:pt>
                <c:pt idx="23">
                  <c:v>403</c:v>
                </c:pt>
                <c:pt idx="24">
                  <c:v>403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971856"/>
        <c:axId val="614972416"/>
      </c:scatterChart>
      <c:valAx>
        <c:axId val="614971856"/>
        <c:scaling>
          <c:orientation val="minMax"/>
          <c:max val="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0" i="0" baseline="0">
                    <a:latin typeface="Times New Roman" pitchFamily="18" charset="0"/>
                    <a:cs typeface="Times New Roman" pitchFamily="18" charset="0"/>
                  </a:rPr>
                  <a:t>r(mm)</a:t>
                </a:r>
                <a:endParaRPr lang="fa-IR" sz="1000" b="0" i="0" baseline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7078537037037038"/>
              <c:y val="0.94207112343899035"/>
            </c:manualLayout>
          </c:layout>
          <c:overlay val="0"/>
        </c:title>
        <c:numFmt formatCode="General" sourceLinked="1"/>
        <c:majorTickMark val="out"/>
        <c:minorTickMark val="in"/>
        <c:tickLblPos val="low"/>
        <c:spPr>
          <a:noFill/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972416"/>
        <c:crossesAt val="200"/>
        <c:crossBetween val="midCat"/>
        <c:majorUnit val="5"/>
        <c:minorUnit val="1"/>
      </c:valAx>
      <c:valAx>
        <c:axId val="614972416"/>
        <c:scaling>
          <c:orientation val="minMax"/>
          <c:min val="2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0" i="0" baseline="0">
                    <a:latin typeface="Times New Roman" pitchFamily="18" charset="0"/>
                    <a:cs typeface="Times New Roman" pitchFamily="18" charset="0"/>
                  </a:rPr>
                  <a:t>E (GPa)</a:t>
                </a:r>
              </a:p>
            </c:rich>
          </c:tx>
          <c:layout>
            <c:manualLayout>
              <c:xMode val="edge"/>
              <c:yMode val="edge"/>
              <c:x val="2.9585798816568046E-2"/>
              <c:y val="0.35644405879071261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971856"/>
        <c:crosses val="autoZero"/>
        <c:crossBetween val="midCat"/>
      </c:valAx>
      <c:spPr>
        <a:ln w="9525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75808823954869076"/>
          <c:y val="0.48186791658390382"/>
          <c:w val="0.15052393987450091"/>
          <c:h val="0.30962332713083107"/>
        </c:manualLayout>
      </c:layout>
      <c:overlay val="1"/>
      <c:txPr>
        <a:bodyPr/>
        <a:lstStyle/>
        <a:p>
          <a:pPr>
            <a:defRPr sz="1000">
              <a:cs typeface="+mj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882" y="2116671"/>
            <a:ext cx="8229600" cy="1143000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امین عامری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9533" y="2182453"/>
            <a:ext cx="8363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ja-JP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کد تحلیل تنش در ورق ناهمگن با گشودگی دایروی </a:t>
            </a:r>
            <a:endParaRPr kumimoji="0" lang="fa-IR" altLang="ja-JP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180975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ja-JP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تحت بارگذاری درون صفحه­ای</a:t>
            </a:r>
            <a:endParaRPr kumimoji="0" lang="ar-SA" altLang="ja-JP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2" y="29368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623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1- نحوه پیاده سازی و روند حل نیمه تحلیلی تعیین تنش در ورق به روش توابع پتانسیل.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2- مروری بر روند استخراج </a:t>
            </a:r>
            <a:r>
              <a:rPr lang="fa-IR" sz="2400" b="1" dirty="0" err="1" smtClean="0">
                <a:cs typeface="B Nazanin" panose="00000400000000000000" pitchFamily="2" charset="-78"/>
              </a:rPr>
              <a:t>معادلات</a:t>
            </a:r>
            <a:r>
              <a:rPr lang="fa-IR" sz="2400" b="1" dirty="0" smtClean="0">
                <a:cs typeface="B Nazanin" panose="00000400000000000000" pitchFamily="2" charset="-78"/>
              </a:rPr>
              <a:t> شرایط مرزی به روش حداقل </a:t>
            </a:r>
            <a:r>
              <a:rPr lang="fa-IR" sz="2400" b="1" dirty="0" err="1" smtClean="0">
                <a:cs typeface="B Nazanin" panose="00000400000000000000" pitchFamily="2" charset="-78"/>
              </a:rPr>
              <a:t>مربعات</a:t>
            </a:r>
            <a:r>
              <a:rPr lang="fa-IR" sz="2400" b="1" dirty="0" smtClean="0">
                <a:cs typeface="B Nazanin" panose="00000400000000000000" pitchFamily="2" charset="-78"/>
              </a:rPr>
              <a:t> خطا در </a:t>
            </a:r>
            <a:r>
              <a:rPr lang="fa-IR" sz="2400" b="1" dirty="0" err="1" smtClean="0">
                <a:cs typeface="B Nazanin" panose="00000400000000000000" pitchFamily="2" charset="-78"/>
              </a:rPr>
              <a:t>مقاطی</a:t>
            </a:r>
            <a:r>
              <a:rPr lang="fa-IR" sz="2400" b="1" dirty="0" smtClean="0">
                <a:cs typeface="B Nazanin" panose="00000400000000000000" pitchFamily="2" charset="-78"/>
              </a:rPr>
              <a:t> منظم از مرز.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3- آموزش نحوه </a:t>
            </a:r>
            <a:r>
              <a:rPr lang="fa-IR" sz="2400" b="1" dirty="0" err="1" smtClean="0">
                <a:cs typeface="B Nazanin" panose="00000400000000000000" pitchFamily="2" charset="-78"/>
              </a:rPr>
              <a:t>استفاد</a:t>
            </a:r>
            <a:r>
              <a:rPr lang="fa-IR" sz="2400" b="1" dirty="0" smtClean="0">
                <a:cs typeface="B Nazanin" panose="00000400000000000000" pitchFamily="2" charset="-78"/>
              </a:rPr>
              <a:t> از کد </a:t>
            </a:r>
            <a:r>
              <a:rPr lang="fa-IR" sz="2400" b="1" dirty="0" err="1" smtClean="0">
                <a:cs typeface="B Nazanin" panose="00000400000000000000" pitchFamily="2" charset="-78"/>
              </a:rPr>
              <a:t>متلب</a:t>
            </a:r>
            <a:r>
              <a:rPr lang="fa-IR" sz="2400" b="1" dirty="0" smtClean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anose="00000400000000000000" pitchFamily="2" charset="-78"/>
              </a:rPr>
              <a:t>4- نحوه تشکیل دستگاه </a:t>
            </a:r>
            <a:r>
              <a:rPr lang="fa-IR" sz="2400" b="1" dirty="0" err="1" smtClean="0">
                <a:cs typeface="B Nazanin" panose="00000400000000000000" pitchFamily="2" charset="-78"/>
              </a:rPr>
              <a:t>معادلات</a:t>
            </a:r>
            <a:r>
              <a:rPr lang="fa-IR" sz="2400" b="1" dirty="0" smtClean="0">
                <a:cs typeface="B Nazanin" panose="00000400000000000000" pitchFamily="2" charset="-78"/>
              </a:rPr>
              <a:t> حل در نرم افزار </a:t>
            </a:r>
            <a:r>
              <a:rPr lang="fa-IR" sz="2400" b="1" dirty="0" err="1" smtClean="0">
                <a:cs typeface="B Nazanin" panose="00000400000000000000" pitchFamily="2" charset="-78"/>
              </a:rPr>
              <a:t>متلب</a:t>
            </a:r>
            <a:r>
              <a:rPr lang="fa-IR" sz="2400" b="1" dirty="0" smtClean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cs typeface="B Nazanin" panose="000004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در همه نسخه های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متلب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خروجی ها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به صورت مجزا و مفهوم قابل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مشاهده است</a:t>
            </a:r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اولیه با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و نرم افزار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متلب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الزامی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است.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4- آشنایی با مبانی الاستیسیته و روش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توابع پتانسیل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مختلط برای حل تابع تنش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ایری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جهت فهم روند تحلیلی </a:t>
            </a:r>
            <a:r>
              <a:rPr lang="fa-IR" sz="24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700" y="990600"/>
            <a:ext cx="7848600" cy="4091781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algn="just" rtl="1">
              <a:lnSpc>
                <a:spcPct val="250000"/>
              </a:lnSpc>
            </a:pPr>
            <a:r>
              <a:rPr lang="ar-SA" sz="2400" dirty="0">
                <a:cs typeface="B Titr" panose="00000700000000000000" pitchFamily="2" charset="-78"/>
              </a:rPr>
              <a:t>تغییرات پیوسته در خواص مکانیکی و حرارتی مواد ناهمگن 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FGM) </a:t>
            </a:r>
            <a:r>
              <a:rPr lang="ar-SA" sz="2400" dirty="0">
                <a:cs typeface="B Titr" panose="00000700000000000000" pitchFamily="2" charset="-78"/>
              </a:rPr>
              <a:t>منجر به حذف تنش­های پسماند و اثر تمرکز تنش و در­نتیجه افزایش استحکام این مواد می­شوند. به­خاطر همین خواص ویژه، محققان زیادی علاقه‌مند به بررسی رفتار و استفاده از این قبیل مواد در صنایع مختلف هستند. 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200" dirty="0">
                <a:cs typeface="B Titr" panose="00000700000000000000" pitchFamily="2" charset="-78"/>
              </a:rPr>
              <a:t>بارگذاری به­صورت کشش ثابت و یکنواخت تک­محوری و دو­محوری به ورق اعمال می­شود؛ دور گشودگی نیز بار به­صورت فشار یکنواخت به گشودگی اعمال می­شود. بررسی تأثیر مقدار بار فشاری اعمال شده بر مرز گشودگی در توزیع تنش اطراف آن، یکی از اهداف مهم این تحقیق است. </a:t>
            </a:r>
            <a:endParaRPr lang="fa-IR" sz="22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200" dirty="0">
                <a:cs typeface="B Titr" panose="00000700000000000000" pitchFamily="2" charset="-78"/>
              </a:rPr>
              <a:t>جهت ناهمگنی و تغییرات مدول الاستیسیته، در جهت شعاعی و هم­مرکز با گشودگی در نظر گرفته شده است</a:t>
            </a:r>
            <a:r>
              <a:rPr lang="en-US" sz="2200" dirty="0">
                <a:cs typeface="B Titr" panose="00000700000000000000" pitchFamily="2" charset="-78"/>
              </a:rPr>
              <a:t>.</a:t>
            </a:r>
            <a:r>
              <a:rPr lang="ar-SA" sz="2200" dirty="0">
                <a:cs typeface="B Titr" panose="00000700000000000000" pitchFamily="2" charset="-78"/>
              </a:rPr>
              <a:t> برای توصیف تغییر خواص مکانیکی ورق مورد نظر از یک تابع نمایی که دارای شعاع همگرایی مشخصی است، استفاده می­شود.</a:t>
            </a:r>
            <a:endParaRPr lang="fa-IR" sz="22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874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200" dirty="0">
                <a:cs typeface="B Titr" panose="00000700000000000000" pitchFamily="2" charset="-78"/>
              </a:rPr>
              <a:t>کد حل نیمه تحلیلی توسط نرم افزار </a:t>
            </a:r>
            <a:r>
              <a:rPr lang="fa-IR" sz="2200" dirty="0" err="1">
                <a:cs typeface="B Titr" panose="00000700000000000000" pitchFamily="2" charset="-78"/>
              </a:rPr>
              <a:t>متلب</a:t>
            </a:r>
            <a:r>
              <a:rPr lang="fa-IR" sz="2200" dirty="0">
                <a:cs typeface="B Titr" panose="00000700000000000000" pitchFamily="2" charset="-78"/>
              </a:rPr>
              <a:t> نوشته شد. کد اجرایی و اصلی آن پیوست این گزارش ارایه شده است. در این گزارش ابتدا حل مورد نظر و سپس کد نوشته شده، مورد بررسی قرار می­گیرد.  نتایج خروجی تنش زاویه­ای و فن میزز و جابه­جایی شعاعی ورق  هستند که با حل­های  موجود در مراجع و همچنین تحلیل  نرم­افزاری آباکوس مقایسه و دقت آن مورد تایید قرار  گرفت.</a:t>
            </a:r>
          </a:p>
          <a:p>
            <a:pPr algn="just" rtl="1">
              <a:lnSpc>
                <a:spcPct val="150000"/>
              </a:lnSpc>
            </a:pPr>
            <a:endParaRPr lang="fa-IR" sz="22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2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2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dirty="0">
                <a:solidFill>
                  <a:srgbClr val="00B050"/>
                </a:solidFill>
                <a:cs typeface="B Titr" panose="00000700000000000000" pitchFamily="2" charset="-78"/>
              </a:rPr>
              <a:t>مقاله ی مستخرج از اين كد، يك مقاله علمي </a:t>
            </a:r>
            <a:r>
              <a:rPr lang="fa-IR" sz="2200" dirty="0" err="1">
                <a:solidFill>
                  <a:srgbClr val="00B050"/>
                </a:solidFill>
                <a:cs typeface="B Titr" panose="00000700000000000000" pitchFamily="2" charset="-78"/>
              </a:rPr>
              <a:t>پژوهشي</a:t>
            </a:r>
            <a:r>
              <a:rPr lang="fa-IR" sz="2200" dirty="0">
                <a:solidFill>
                  <a:srgbClr val="00B050"/>
                </a:solidFill>
                <a:cs typeface="B Titr" panose="00000700000000000000" pitchFamily="2" charset="-78"/>
              </a:rPr>
              <a:t> بوده است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Nazanin" panose="00000400000000000000" pitchFamily="2" charset="-78"/>
              </a:rPr>
              <a:t>قابلیت تحلیل ورق همگن و ناهمگن</a:t>
            </a:r>
            <a:endParaRPr lang="en-US" sz="2400" dirty="0">
              <a:solidFill>
                <a:srgbClr val="0000FF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5" name="Picture 4" descr="C:\Users\m\Desktop\07-26-2015 12-31-37 ب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190298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Nazanin" panose="00000400000000000000" pitchFamily="2" charset="-78"/>
              </a:rPr>
              <a:t>قابلیت تعیین </a:t>
            </a:r>
            <a:r>
              <a:rPr lang="fa-IR" sz="2400" dirty="0" err="1" smtClean="0">
                <a:solidFill>
                  <a:srgbClr val="0000FF"/>
                </a:solidFill>
                <a:cs typeface="B Nazanin" panose="00000400000000000000" pitchFamily="2" charset="-78"/>
              </a:rPr>
              <a:t>میرایی</a:t>
            </a:r>
            <a:r>
              <a:rPr lang="fa-IR" sz="2400" dirty="0" smtClean="0">
                <a:solidFill>
                  <a:srgbClr val="0000FF"/>
                </a:solidFill>
                <a:cs typeface="B Nazanin" panose="00000400000000000000" pitchFamily="2" charset="-78"/>
              </a:rPr>
              <a:t> خواص تابع و شعاع </a:t>
            </a:r>
            <a:r>
              <a:rPr lang="fa-IR" sz="2400" dirty="0" err="1" smtClean="0">
                <a:solidFill>
                  <a:srgbClr val="0000FF"/>
                </a:solidFill>
                <a:cs typeface="B Nazanin" panose="00000400000000000000" pitchFamily="2" charset="-78"/>
              </a:rPr>
              <a:t>همگرایی</a:t>
            </a:r>
            <a:r>
              <a:rPr lang="fa-IR" sz="2400" dirty="0" smtClean="0">
                <a:solidFill>
                  <a:srgbClr val="0000FF"/>
                </a:solidFill>
                <a:cs typeface="B Nazanin" panose="00000400000000000000" pitchFamily="2" charset="-78"/>
              </a:rPr>
              <a:t> به صورت مستقل </a:t>
            </a:r>
            <a:endParaRPr lang="en-US" sz="2400" dirty="0">
              <a:solidFill>
                <a:srgbClr val="0000FF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4173833"/>
              </p:ext>
            </p:extLst>
          </p:nvPr>
        </p:nvGraphicFramePr>
        <p:xfrm>
          <a:off x="1295400" y="2514600"/>
          <a:ext cx="6248400" cy="363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m\Desktop\07-26-2015 12-31-11 ب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35993"/>
            <a:ext cx="4343400" cy="32581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امکان بررسی تنش تحت انواع بارگذاری درون صفحه ای در حالات مختلف</a:t>
            </a:r>
            <a:endParaRPr lang="en-US" sz="2400" dirty="0">
              <a:solidFill>
                <a:srgbClr val="0000FF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توانمندیهای </a:t>
            </a:r>
            <a:r>
              <a:rPr lang="fa-IR" sz="36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کُد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Picture 5" descr="C:\Users\m\Desktop\07-26-2015 12-30-23 ب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62200"/>
            <a:ext cx="4497876" cy="335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179" y="914400"/>
            <a:ext cx="8229600" cy="4525963"/>
          </a:xfrm>
        </p:spPr>
        <p:txBody>
          <a:bodyPr>
            <a:normAutofit/>
          </a:bodyPr>
          <a:lstStyle/>
          <a:p>
            <a:pPr algn="ctr" rtl="1"/>
            <a:endParaRPr lang="fa-IR" sz="2400" b="1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ctr" rtl="1"/>
            <a:endParaRPr lang="fa-IR" sz="2400" b="1" dirty="0" smtClean="0">
              <a:solidFill>
                <a:srgbClr val="0000FF"/>
              </a:solidFill>
              <a:cs typeface="B Nazanin" panose="00000400000000000000" pitchFamily="2" charset="-78"/>
            </a:endParaRPr>
          </a:p>
          <a:p>
            <a:pPr algn="ctr" rtl="1"/>
            <a:endParaRPr lang="fa-IR" sz="2400" b="1" dirty="0">
              <a:solidFill>
                <a:srgbClr val="0000FF"/>
              </a:solidFill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solidFill>
                <a:srgbClr val="0000FF"/>
              </a:solidFill>
              <a:cs typeface="B Nazanin" panose="00000400000000000000" pitchFamily="2" charset="-78"/>
            </a:endParaRP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استخراج </a:t>
            </a:r>
            <a:r>
              <a:rPr lang="fa-IR" sz="2400" b="1" dirty="0">
                <a:solidFill>
                  <a:srgbClr val="0000FF"/>
                </a:solidFill>
                <a:cs typeface="B Nazanin" panose="00000400000000000000" pitchFamily="2" charset="-78"/>
              </a:rPr>
              <a:t>مقادیر تنش ها و جا به جایی </a:t>
            </a:r>
            <a:r>
              <a:rPr lang="fa-IR" sz="24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های نقاط اطراف گشودگی </a:t>
            </a:r>
            <a:r>
              <a:rPr lang="fa-IR" sz="2400" b="1" dirty="0">
                <a:solidFill>
                  <a:srgbClr val="0000FF"/>
                </a:solidFill>
                <a:cs typeface="B Nazanin" panose="00000400000000000000" pitchFamily="2" charset="-78"/>
              </a:rPr>
              <a:t>در </a:t>
            </a:r>
            <a:r>
              <a:rPr lang="fa-IR" sz="2400" b="1" dirty="0" err="1">
                <a:solidFill>
                  <a:srgbClr val="0000FF"/>
                </a:solidFill>
                <a:cs typeface="B Nazanin" panose="00000400000000000000" pitchFamily="2" charset="-78"/>
              </a:rPr>
              <a:t>ماتریس</a:t>
            </a:r>
            <a:r>
              <a:rPr lang="fa-IR" sz="2400" b="1" dirty="0">
                <a:solidFill>
                  <a:srgbClr val="0000FF"/>
                </a:solidFill>
                <a:cs typeface="B Nazanin" panose="00000400000000000000" pitchFamily="2" charset="-78"/>
              </a:rPr>
              <a:t> های مجزا</a:t>
            </a:r>
            <a:endParaRPr lang="en-US" sz="2400" b="1" dirty="0">
              <a:solidFill>
                <a:srgbClr val="0000FF"/>
              </a:solidFill>
              <a:cs typeface="B Nazanin" panose="00000400000000000000" pitchFamily="2" charset="-78"/>
            </a:endParaRPr>
          </a:p>
          <a:p>
            <a:pPr algn="ctr" rtl="1"/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توانمندیهای کُد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نمایش نموداری تنش محیطی در اطراف گشودگی </a:t>
            </a:r>
            <a:r>
              <a:rPr lang="fa-IR" sz="2400" b="1" dirty="0" err="1" smtClean="0">
                <a:solidFill>
                  <a:srgbClr val="0000FF"/>
                </a:solidFill>
                <a:cs typeface="B Nazanin" panose="00000400000000000000" pitchFamily="2" charset="-78"/>
              </a:rPr>
              <a:t>دایروی</a:t>
            </a:r>
            <a:endParaRPr lang="en-US" sz="2400" b="1" dirty="0">
              <a:solidFill>
                <a:srgbClr val="0000FF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Nazanin" panose="00000400000000000000" pitchFamily="2" charset="-78"/>
              </a:rPr>
              <a:t>توانمندیهای کُد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C:\Users\m\Desktop\07-26-2015 02-08-24 ب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32" y="2057400"/>
            <a:ext cx="4540568" cy="3949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6016</TotalTime>
  <Words>433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امین عامری بهمن94 MarketCode.ir    </vt:lpstr>
      <vt:lpstr>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199</cp:revision>
  <dcterms:created xsi:type="dcterms:W3CDTF">2006-08-16T00:00:00Z</dcterms:created>
  <dcterms:modified xsi:type="dcterms:W3CDTF">2016-11-01T10:22:12Z</dcterms:modified>
</cp:coreProperties>
</file>