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6"/>
  </p:notesMasterIdLst>
  <p:sldIdLst>
    <p:sldId id="366" r:id="rId2"/>
    <p:sldId id="354" r:id="rId3"/>
    <p:sldId id="355" r:id="rId4"/>
    <p:sldId id="369" r:id="rId5"/>
    <p:sldId id="370" r:id="rId6"/>
    <p:sldId id="371" r:id="rId7"/>
    <p:sldId id="356" r:id="rId8"/>
    <p:sldId id="368" r:id="rId9"/>
    <p:sldId id="357" r:id="rId10"/>
    <p:sldId id="358" r:id="rId11"/>
    <p:sldId id="372" r:id="rId12"/>
    <p:sldId id="373" r:id="rId13"/>
    <p:sldId id="362" r:id="rId14"/>
    <p:sldId id="3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CC3300"/>
    <a:srgbClr val="000066"/>
    <a:srgbClr val="FF66FF"/>
    <a:srgbClr val="800000"/>
    <a:srgbClr val="0033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6DED5-7101-45CB-BD67-62077EC6FEBB}" type="datetimeFigureOut">
              <a:rPr lang="en-US" smtClean="0"/>
              <a:pPr/>
              <a:t>3/27/2016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D4F81-D434-45E6-BB2C-53C672FCA6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731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2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1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9F2828-A262-4019-9E8C-C387D0E754F1}" type="datetime1">
              <a:rPr lang="en-US" smtClean="0"/>
              <a:pPr/>
              <a:t>3/27/2016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0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A20C4D-0180-40D2-A856-4ABE5A1A069E}" type="datetime1">
              <a:rPr lang="en-US" smtClean="0"/>
              <a:pPr/>
              <a:t>3/27/2016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4" y="274641"/>
            <a:ext cx="1777471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E2B8DA-E986-49A0-9432-B1D2119FAF59}" type="datetime1">
              <a:rPr lang="en-US" smtClean="0"/>
              <a:pPr/>
              <a:t>3/27/2016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30C608-5F6B-4B63-877E-475840BA68C2}" type="datetime1">
              <a:rPr lang="en-US" smtClean="0"/>
              <a:pPr/>
              <a:t>3/27/2016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88679F-5204-42F1-94E5-7F35567538DB}" type="datetime1">
              <a:rPr lang="en-US" smtClean="0"/>
              <a:pPr/>
              <a:t>3/27/2016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084C4D-0FBA-4EA7-840D-D98AE8E20134}" type="datetime1">
              <a:rPr lang="en-US" smtClean="0"/>
              <a:pPr/>
              <a:t>3/27/2016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8F6381-DD72-4ACD-886C-E080E4E4AD4F}" type="datetime1">
              <a:rPr lang="en-US" smtClean="0"/>
              <a:pPr/>
              <a:t>3/27/2016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09902C-ABFA-4ACC-87B3-54E6B0DABEEE}" type="datetime1">
              <a:rPr lang="en-US" smtClean="0"/>
              <a:pPr/>
              <a:t>3/27/2016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7514FA-93E7-482C-BBFB-C57F051F7D55}" type="datetime1">
              <a:rPr lang="en-US" smtClean="0"/>
              <a:pPr/>
              <a:t>3/27/2016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CA29ED0-9E00-4234-B909-B4C6398DC9B8}" type="datetime1">
              <a:rPr lang="en-US" smtClean="0"/>
              <a:pPr/>
              <a:t>3/27/2016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3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BDDA143-6F93-4B61-AAB2-2B7F4200FF92}" type="datetime1">
              <a:rPr lang="en-US" smtClean="0"/>
              <a:pPr/>
              <a:t>3/27/2016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3" y="6407945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3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9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58E5582-F76C-4628-A6AF-58AD8FC97BDD}" type="datetime1">
              <a:rPr lang="en-US" smtClean="0"/>
              <a:pPr/>
              <a:t>3/27/2016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3" y="6407945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11" Type="http://schemas.openxmlformats.org/officeDocument/2006/relationships/oleObject" Target="../embeddings/oleObject1.bin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بهبود عملکرد چرخدنده مارپیچ با استفاده از الگوریتم نیچی</a:t>
            </a:r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نگ ممتیک</a:t>
            </a:r>
            <a:r>
              <a:rPr lang="en-US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sz="3600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sz="3600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sz="3600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  <a:t>جلیل رستگارزاده</a:t>
            </a:r>
            <a: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  <a:t/>
            </a:r>
            <a:b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</a:br>
            <a: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  <a:t>فروردین 95</a:t>
            </a:r>
            <a: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  <a:t/>
            </a:r>
            <a:br>
              <a:rPr lang="fa-IR" sz="3100" dirty="0" smtClean="0">
                <a:solidFill>
                  <a:srgbClr val="008000"/>
                </a:solidFill>
                <a:cs typeface="B Titr" panose="00000700000000000000" pitchFamily="2" charset="-78"/>
              </a:rPr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01515"/>
            <a:ext cx="13589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628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ctr" rtl="1"/>
            <a:r>
              <a:rPr lang="fa-IR" sz="2400" b="1" dirty="0" smtClean="0">
                <a:solidFill>
                  <a:srgbClr val="0000FF"/>
                </a:solidFill>
                <a:cs typeface="B Titr" panose="00000700000000000000" pitchFamily="2" charset="-78"/>
              </a:rPr>
              <a:t>روند نمای حل </a:t>
            </a:r>
          </a:p>
          <a:p>
            <a:pPr lvl="0" algn="ctr" rtl="1"/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3600" dirty="0"/>
          </a:p>
        </p:txBody>
      </p:sp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pic>
        <p:nvPicPr>
          <p:cNvPr id="4100" name="Diagram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09800"/>
            <a:ext cx="32004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0" y="2505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4799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1 - Copy -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33600"/>
            <a:ext cx="4343400" cy="32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1311322"/>
            <a:ext cx="7239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کاهش اصطکاک در مقابل افزایش بار</a:t>
            </a:r>
            <a:endParaRPr lang="fa-IR" sz="2400" dirty="0">
              <a:solidFill>
                <a:srgbClr val="0000FF"/>
              </a:solidFill>
              <a:cs typeface="B Titr" panose="000007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400" y="5638800"/>
            <a:ext cx="41148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dirty="0">
                <a:cs typeface="B Nazanin" panose="00000400000000000000" pitchFamily="2" charset="-78"/>
              </a:rPr>
              <a:t>مقدار ضریب اصطکاک متوسط درگیری دو چرخ­دنده در طول سیکل درگیریشان</a:t>
            </a:r>
            <a:endParaRPr lang="fa-I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95157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2 -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910" y="2221596"/>
            <a:ext cx="4539571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67000" y="5498196"/>
            <a:ext cx="44196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dirty="0">
                <a:cs typeface="B Nazanin" panose="00000400000000000000" pitchFamily="2" charset="-78"/>
              </a:rPr>
              <a:t>مقدار ضریب اصطکاک در هر نقطه تماس در طول خطوط تماس دندانه­های چرخ­دنده </a:t>
            </a:r>
            <a:endParaRPr lang="fa-IR" dirty="0">
              <a:cs typeface="B Nazanin" panose="00000400000000000000" pitchFamily="2" charset="-78"/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257300" y="1344432"/>
            <a:ext cx="7239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مقایسه نتایج بدست امده از الگوریتم</a:t>
            </a:r>
            <a:endParaRPr lang="fa-IR" sz="2400" dirty="0">
              <a:solidFill>
                <a:srgbClr val="0000FF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07269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711892"/>
          </a:xfrm>
        </p:spPr>
        <p:txBody>
          <a:bodyPr>
            <a:noAutofit/>
          </a:bodyPr>
          <a:lstStyle/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1- </a:t>
            </a:r>
            <a:r>
              <a:rPr lang="fa-IR" sz="2400" b="1" dirty="0" smtClean="0">
                <a:cs typeface="B Titr" panose="00000700000000000000" pitchFamily="2" charset="-78"/>
              </a:rPr>
              <a:t>معرفی الگوریتم اصلاح شده اجتماع ذرات نیچینگ ممتیک</a:t>
            </a: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2- نحوه ی ساده سازی چرخدنده مارپیچ به چرخدنده ساده</a:t>
            </a:r>
            <a:endParaRPr lang="fa-IR" sz="2400" b="1" dirty="0" smtClean="0">
              <a:cs typeface="B Titr" panose="00000700000000000000" pitchFamily="2" charset="-78"/>
            </a:endParaRP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3- </a:t>
            </a:r>
            <a:r>
              <a:rPr lang="fa-IR" sz="2400" b="1" dirty="0" smtClean="0">
                <a:cs typeface="B Titr" panose="00000700000000000000" pitchFamily="2" charset="-78"/>
              </a:rPr>
              <a:t>روش تقسیم بار جانسون و معرفی روش پدررو</a:t>
            </a:r>
            <a:endParaRPr lang="fa-IR" sz="2400" b="1" dirty="0" smtClean="0">
              <a:cs typeface="B Titr" panose="00000700000000000000" pitchFamily="2" charset="-78"/>
            </a:endParaRP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anose="00000700000000000000" pitchFamily="2" charset="-78"/>
              </a:rPr>
              <a:t>4- </a:t>
            </a:r>
            <a:r>
              <a:rPr lang="fa-IR" sz="2400" b="1" dirty="0" smtClean="0">
                <a:cs typeface="B Titr" panose="00000700000000000000" pitchFamily="2" charset="-78"/>
              </a:rPr>
              <a:t>نحوه ی محاسبه بار روی زبری ها و دسته بندی الاستیک پلاستیک انها</a:t>
            </a:r>
            <a:endParaRPr lang="fa-IR" sz="2400" b="1" dirty="0" smtClean="0"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pPr algn="ctr" rtl="1"/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آنچه در این کد خواهید آموخت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43327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200000"/>
              </a:lnSpc>
            </a:pPr>
            <a:r>
              <a:rPr lang="fa-IR" sz="2400" b="1" dirty="0">
                <a:latin typeface="Times New Roman" panose="02020603050405020304" pitchFamily="18" charset="0"/>
                <a:cs typeface="B Titr" panose="00000700000000000000" pitchFamily="2" charset="-78"/>
              </a:rPr>
              <a:t>1- 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آشنایی اولیه با الگوریتم های بهینه یابی  و الگوریتم </a:t>
            </a:r>
            <a:r>
              <a:rPr lang="en-US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pso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.</a:t>
            </a:r>
            <a:endParaRPr lang="fa-IR" sz="2400" b="1" dirty="0"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2- 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آشنایی با محاسبات اولیه چرخدنده ها</a:t>
            </a:r>
            <a:endParaRPr lang="en-US" sz="2400" b="1" dirty="0"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3- 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آشنایی به زبان متلب</a:t>
            </a:r>
            <a:endParaRPr lang="fa-IR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4- </a:t>
            </a:r>
            <a:r>
              <a:rPr lang="fa-IR" sz="2400" b="1" dirty="0" smtClean="0">
                <a:latin typeface="Times New Roman" panose="02020603050405020304" pitchFamily="18" charset="0"/>
                <a:cs typeface="B Titr" panose="00000700000000000000" pitchFamily="2" charset="-78"/>
              </a:rPr>
              <a:t>آشنایی به </a:t>
            </a:r>
            <a:r>
              <a:rPr lang="fa-IR" sz="2400" b="1" smtClean="0">
                <a:latin typeface="Times New Roman" panose="02020603050405020304" pitchFamily="18" charset="0"/>
                <a:cs typeface="B Titr" panose="00000700000000000000" pitchFamily="2" charset="-78"/>
              </a:rPr>
              <a:t>مباحث ترایبولوژی</a:t>
            </a:r>
            <a:endPara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نکات و الزامات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86242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550092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fa-IR" dirty="0" smtClean="0"/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ارائه مدلی برای بهبود در عملکرد چرخ­دنده مارپیچ با استفاده از بهینه­سازی طراحی و شرایط کاری آن می­باشد.</a:t>
            </a:r>
            <a:endParaRPr lang="en-US" dirty="0">
              <a:cs typeface="B Nazanin" panose="00000400000000000000" pitchFamily="2" charset="-78"/>
            </a:endParaRP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تابع هدف در مدل حاضر، کاهش ضریب اصطکاک و در نتیجه کاهش سایش و هدررفت انرژی درنظر گرفته شده است. تحلیل درگیری و روان­کاری چرخ­دنده مارپیچ، به­ترتیب توسط معیار انرژی پتانسیل الاستیک مینیمم و روش تقسیم بار جانسون انجام شده است. این کار بـر مبنای دو فـرض اصلی صورت گرفتـه است. چـرخ­دنـده مارپیـچ از تعـداد محدودی چرخ­دنـده ساده­ی باریک تشکیـل شده که هر یک نسبت به دیگری به­میزان زاویه کوچکی دوران داشته است. فرض دوم هم جایگزینی دو استوانه در تماس به­جای هرنقطه از تماس دو چرخ­دنده می­باشد. 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9478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85801"/>
            <a:ext cx="8229600" cy="5321492"/>
          </a:xfrm>
        </p:spPr>
        <p:txBody>
          <a:bodyPr>
            <a:norm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 dirty="0">
                <a:cs typeface="B Nazanin" panose="00000400000000000000" pitchFamily="2" charset="-78"/>
              </a:rPr>
              <a:t>برای بهینه­سازی، بازه ی تعدادی از پارامترهای هندسی و شرایط کاری، تعیین می شوند. روش بهینه­سازی در این مقاله، اجتماع ذرات نیچینگ ممتیک، می باشد که یک نسخه بهبود یافته ابتکاری بوده و قدرت بالایی در پیدا کردن مینیمم اصلی از میان مینیم های محلی دارا می باشد. ویژگی مدل ارائه­شده در پژوهش حاضر، قدرت پاسخگویی سریع و کاهش ضریب اصطکاک در چرخ­دنده­های مارپیچ  تا حد قابل قبول می باشد.</a:t>
            </a:r>
            <a:endParaRPr lang="en-US" sz="2400" dirty="0">
              <a:cs typeface="B Nazanin" panose="00000400000000000000" pitchFamily="2" charset="-78"/>
            </a:endParaRPr>
          </a:p>
          <a:p>
            <a:pPr algn="just" rtl="1">
              <a:lnSpc>
                <a:spcPct val="150000"/>
              </a:lnSpc>
            </a:pPr>
            <a:endParaRPr lang="en-US" sz="2400" dirty="0">
              <a:solidFill>
                <a:srgbClr val="00B05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2494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فرق چرخدنده مارپیچ با ساده</a:t>
            </a:r>
            <a:endParaRPr lang="fa-IR" dirty="0"/>
          </a:p>
        </p:txBody>
      </p:sp>
      <p:pic>
        <p:nvPicPr>
          <p:cNvPr id="4" name="Picture 18" descr="C:\Users\Salam\Desktop\Presentation\image for spur and helical gears\TAI Mechanical &amp; Electrical C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516" y="2091582"/>
            <a:ext cx="3322284" cy="341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9" descr="C:\Users\Salam\Desktop\Presentation\image for spur and helical gears\40cr-spur-ge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5571"/>
            <a:ext cx="3948112" cy="394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6458346" y="1650407"/>
            <a:ext cx="186610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fa-IR" sz="2400" dirty="0" smtClean="0">
                <a:cs typeface="B Nazanin" pitchFamily="2" charset="-78"/>
              </a:rPr>
              <a:t>چرخ‌دنده مارپیچ</a:t>
            </a:r>
            <a:endParaRPr lang="fa-IR" sz="2400" dirty="0">
              <a:cs typeface="B Nazanin" pitchFamily="2" charset="-78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2209800" y="1666329"/>
            <a:ext cx="186610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1" eaLnBrk="1" hangingPunct="1"/>
            <a:r>
              <a:rPr lang="fa-IR" sz="2400" dirty="0" smtClean="0">
                <a:cs typeface="B Nazanin" pitchFamily="2" charset="-78"/>
              </a:rPr>
              <a:t>چرخ‌دنده ساده</a:t>
            </a:r>
            <a:endParaRPr lang="fa-IR" sz="2400" dirty="0">
              <a:cs typeface="B Nazanin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14800" y="564846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fa-IR" dirty="0">
                <a:latin typeface="Times New Roman" pitchFamily="18" charset="0"/>
                <a:cs typeface="B Nazanin" panose="00000400000000000000" pitchFamily="2" charset="-78"/>
              </a:rPr>
              <a:t>رفتاری کاملا متفاوت در درگیری </a:t>
            </a:r>
          </a:p>
          <a:p>
            <a:pPr algn="r" rtl="1"/>
            <a:r>
              <a:rPr lang="fa-IR" dirty="0">
                <a:latin typeface="Times New Roman" pitchFamily="18" charset="0"/>
                <a:cs typeface="B Nazanin" panose="00000400000000000000" pitchFamily="2" charset="-78"/>
              </a:rPr>
              <a:t>   افزایش توان چرخ‌دنده مارپیچ</a:t>
            </a:r>
          </a:p>
          <a:p>
            <a:pPr algn="r" rtl="1"/>
            <a:r>
              <a:rPr lang="fa-IR" dirty="0">
                <a:latin typeface="Times New Roman" pitchFamily="18" charset="0"/>
                <a:cs typeface="B Nazanin" panose="00000400000000000000" pitchFamily="2" charset="-78"/>
              </a:rPr>
              <a:t>   کاهش سرو صدا</a:t>
            </a:r>
          </a:p>
          <a:p>
            <a:pPr algn="r" rtl="1"/>
            <a:r>
              <a:rPr lang="fa-IR" dirty="0">
                <a:latin typeface="Times New Roman" pitchFamily="18" charset="0"/>
                <a:cs typeface="B Nazanin" panose="00000400000000000000" pitchFamily="2" charset="-78"/>
              </a:rPr>
              <a:t>   افزایش عمر</a:t>
            </a:r>
          </a:p>
        </p:txBody>
      </p:sp>
    </p:spTree>
    <p:extLst>
      <p:ext uri="{BB962C8B-B14F-4D97-AF65-F5344CB8AC3E}">
        <p14:creationId xmlns:p14="http://schemas.microsoft.com/office/powerpoint/2010/main" val="1078141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1" b="19083"/>
          <a:stretch>
            <a:fillRect/>
          </a:stretch>
        </p:blipFill>
        <p:spPr bwMode="auto">
          <a:xfrm>
            <a:off x="5359400" y="4407892"/>
            <a:ext cx="3132138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66" r="50000" b="10883"/>
          <a:stretch>
            <a:fillRect/>
          </a:stretch>
        </p:blipFill>
        <p:spPr bwMode="auto">
          <a:xfrm>
            <a:off x="461963" y="1029692"/>
            <a:ext cx="2592387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9858" b="10883"/>
          <a:stretch>
            <a:fillRect/>
          </a:stretch>
        </p:blipFill>
        <p:spPr bwMode="auto">
          <a:xfrm>
            <a:off x="5791200" y="1219200"/>
            <a:ext cx="2800276" cy="1872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1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39240"/>
            <a:ext cx="3051175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gearAnimat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2677517"/>
            <a:ext cx="2700338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975" y="2515592"/>
            <a:ext cx="2881313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978650" y="3573463"/>
            <a:ext cx="4016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a-IR" sz="1400" b="1" i="1">
                <a:solidFill>
                  <a:srgbClr val="00B050"/>
                </a:solidFill>
              </a:rPr>
              <a:t>ψ</a:t>
            </a:r>
            <a:endParaRPr lang="en-US" sz="1400" b="1" i="1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0501" y="124738"/>
            <a:ext cx="7355681" cy="13542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41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تفاوت خط تماس در چرخدنده مارپیچ و ساده</a:t>
            </a:r>
            <a:r>
              <a:rPr lang="en-US" sz="41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fa-IR" sz="41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fa-IR" sz="41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331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7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196" y="2164953"/>
            <a:ext cx="1682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7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596" y="2499916"/>
            <a:ext cx="1428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7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783" y="4271566"/>
            <a:ext cx="1238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7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921" y="3339703"/>
            <a:ext cx="1619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70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208" y="3830241"/>
            <a:ext cx="19050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6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221" y="4311253"/>
            <a:ext cx="2476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6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846" y="4344591"/>
            <a:ext cx="1238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5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208" y="2498328"/>
            <a:ext cx="15240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56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096" y="3312716"/>
            <a:ext cx="15240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Text Box 78"/>
          <p:cNvSpPr txBox="1">
            <a:spLocks noChangeArrowheads="1"/>
          </p:cNvSpPr>
          <p:nvPr/>
        </p:nvSpPr>
        <p:spPr bwMode="auto">
          <a:xfrm>
            <a:off x="3796258" y="2061766"/>
            <a:ext cx="93345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rtl="1" eaLnBrk="0" hangingPunct="0">
              <a:defRPr/>
            </a:pPr>
            <a:r>
              <a:rPr lang="fa-IR" bmk="OLE_LINK32">
                <a:ea typeface="Times New Roman" pitchFamily="18" charset="0"/>
                <a:cs typeface="+mj-cs"/>
              </a:rPr>
              <a:t>فرض</a:t>
            </a:r>
            <a:endParaRPr lang="en-US">
              <a:cs typeface="+mj-cs"/>
            </a:endParaRPr>
          </a:p>
        </p:txBody>
      </p:sp>
      <p:sp>
        <p:nvSpPr>
          <p:cNvPr id="76" name="Text Box 76"/>
          <p:cNvSpPr txBox="1">
            <a:spLocks noChangeArrowheads="1"/>
          </p:cNvSpPr>
          <p:nvPr/>
        </p:nvSpPr>
        <p:spPr bwMode="auto">
          <a:xfrm>
            <a:off x="4755108" y="2426891"/>
            <a:ext cx="325438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en-US"/>
          </a:p>
        </p:txBody>
      </p:sp>
      <p:sp>
        <p:nvSpPr>
          <p:cNvPr id="77" name="Text Box 74"/>
          <p:cNvSpPr txBox="1">
            <a:spLocks noChangeArrowheads="1"/>
          </p:cNvSpPr>
          <p:nvPr/>
        </p:nvSpPr>
        <p:spPr bwMode="auto">
          <a:xfrm>
            <a:off x="3554958" y="4189016"/>
            <a:ext cx="3270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en-US"/>
          </a:p>
        </p:txBody>
      </p:sp>
      <p:sp>
        <p:nvSpPr>
          <p:cNvPr id="78" name="Text Box 69"/>
          <p:cNvSpPr txBox="1">
            <a:spLocks noChangeArrowheads="1"/>
          </p:cNvSpPr>
          <p:nvPr/>
        </p:nvSpPr>
        <p:spPr bwMode="auto">
          <a:xfrm>
            <a:off x="1884908" y="3703241"/>
            <a:ext cx="381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en-US"/>
          </a:p>
        </p:txBody>
      </p:sp>
      <p:sp>
        <p:nvSpPr>
          <p:cNvPr id="79" name="Text Box 67"/>
          <p:cNvSpPr txBox="1">
            <a:spLocks noChangeArrowheads="1"/>
          </p:cNvSpPr>
          <p:nvPr/>
        </p:nvSpPr>
        <p:spPr bwMode="auto">
          <a:xfrm>
            <a:off x="1840458" y="4200128"/>
            <a:ext cx="4413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en-US"/>
          </a:p>
        </p:txBody>
      </p:sp>
      <p:sp>
        <p:nvSpPr>
          <p:cNvPr id="80" name="Rectangle 63"/>
          <p:cNvSpPr>
            <a:spLocks noChangeArrowheads="1"/>
          </p:cNvSpPr>
          <p:nvPr/>
        </p:nvSpPr>
        <p:spPr bwMode="auto">
          <a:xfrm>
            <a:off x="3867696" y="2149078"/>
            <a:ext cx="838200" cy="250825"/>
          </a:xfrm>
          <a:prstGeom prst="rect">
            <a:avLst/>
          </a:prstGeom>
          <a:noFill/>
          <a:ln w="12700">
            <a:solidFill>
              <a:srgbClr val="00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Rectangle 62"/>
          <p:cNvSpPr>
            <a:spLocks noChangeArrowheads="1"/>
          </p:cNvSpPr>
          <p:nvPr/>
        </p:nvSpPr>
        <p:spPr bwMode="auto">
          <a:xfrm>
            <a:off x="4521746" y="4247753"/>
            <a:ext cx="769937" cy="228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" name="Rectangle 61"/>
          <p:cNvSpPr>
            <a:spLocks noChangeArrowheads="1"/>
          </p:cNvSpPr>
          <p:nvPr/>
        </p:nvSpPr>
        <p:spPr bwMode="auto">
          <a:xfrm>
            <a:off x="4477296" y="2495153"/>
            <a:ext cx="822325" cy="228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Text Box 59"/>
          <p:cNvSpPr txBox="1">
            <a:spLocks noChangeArrowheads="1"/>
          </p:cNvSpPr>
          <p:nvPr/>
        </p:nvSpPr>
        <p:spPr bwMode="auto">
          <a:xfrm>
            <a:off x="4651921" y="4189016"/>
            <a:ext cx="411162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en-US"/>
          </a:p>
        </p:txBody>
      </p:sp>
      <p:sp>
        <p:nvSpPr>
          <p:cNvPr id="84" name="Text Box 57"/>
          <p:cNvSpPr txBox="1">
            <a:spLocks noChangeArrowheads="1"/>
          </p:cNvSpPr>
          <p:nvPr/>
        </p:nvSpPr>
        <p:spPr bwMode="auto">
          <a:xfrm>
            <a:off x="3527971" y="2426891"/>
            <a:ext cx="3651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en-US"/>
          </a:p>
        </p:txBody>
      </p:sp>
      <p:sp>
        <p:nvSpPr>
          <p:cNvPr id="85" name="Rectangle 54"/>
          <p:cNvSpPr>
            <a:spLocks noChangeArrowheads="1"/>
          </p:cNvSpPr>
          <p:nvPr/>
        </p:nvSpPr>
        <p:spPr bwMode="auto">
          <a:xfrm>
            <a:off x="3304133" y="2495153"/>
            <a:ext cx="822325" cy="228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" name="Rectangle 53"/>
          <p:cNvSpPr>
            <a:spLocks noChangeArrowheads="1"/>
          </p:cNvSpPr>
          <p:nvPr/>
        </p:nvSpPr>
        <p:spPr bwMode="auto">
          <a:xfrm>
            <a:off x="1680121" y="3330178"/>
            <a:ext cx="822325" cy="228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Rectangle 52"/>
          <p:cNvSpPr>
            <a:spLocks noChangeArrowheads="1"/>
          </p:cNvSpPr>
          <p:nvPr/>
        </p:nvSpPr>
        <p:spPr bwMode="auto">
          <a:xfrm>
            <a:off x="3318421" y="3292078"/>
            <a:ext cx="822325" cy="228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" name="Rectangle 51"/>
          <p:cNvSpPr>
            <a:spLocks noChangeArrowheads="1"/>
          </p:cNvSpPr>
          <p:nvPr/>
        </p:nvSpPr>
        <p:spPr bwMode="auto">
          <a:xfrm>
            <a:off x="3318421" y="4320778"/>
            <a:ext cx="822325" cy="228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" name="Rectangle 50"/>
          <p:cNvSpPr>
            <a:spLocks noChangeArrowheads="1"/>
          </p:cNvSpPr>
          <p:nvPr/>
        </p:nvSpPr>
        <p:spPr bwMode="auto">
          <a:xfrm>
            <a:off x="1680121" y="3817541"/>
            <a:ext cx="822325" cy="228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" name="Rectangle 49"/>
          <p:cNvSpPr>
            <a:spLocks noChangeArrowheads="1"/>
          </p:cNvSpPr>
          <p:nvPr/>
        </p:nvSpPr>
        <p:spPr bwMode="auto">
          <a:xfrm>
            <a:off x="1680121" y="4320778"/>
            <a:ext cx="822325" cy="228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91" name="AutoShape 48"/>
          <p:cNvCxnSpPr>
            <a:cxnSpLocks noChangeShapeType="1"/>
          </p:cNvCxnSpPr>
          <p:nvPr/>
        </p:nvCxnSpPr>
        <p:spPr bwMode="auto">
          <a:xfrm>
            <a:off x="2075408" y="3558778"/>
            <a:ext cx="0" cy="271463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" name="AutoShape 47"/>
          <p:cNvCxnSpPr>
            <a:cxnSpLocks noChangeShapeType="1"/>
          </p:cNvCxnSpPr>
          <p:nvPr/>
        </p:nvCxnSpPr>
        <p:spPr bwMode="auto">
          <a:xfrm>
            <a:off x="3705771" y="3520678"/>
            <a:ext cx="0" cy="784225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" name="AutoShape 46"/>
          <p:cNvCxnSpPr>
            <a:cxnSpLocks noChangeShapeType="1"/>
          </p:cNvCxnSpPr>
          <p:nvPr/>
        </p:nvCxnSpPr>
        <p:spPr bwMode="auto">
          <a:xfrm>
            <a:off x="3705771" y="2271316"/>
            <a:ext cx="1587" cy="223837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" name="AutoShape 45"/>
          <p:cNvCxnSpPr>
            <a:cxnSpLocks noChangeShapeType="1"/>
          </p:cNvCxnSpPr>
          <p:nvPr/>
        </p:nvCxnSpPr>
        <p:spPr bwMode="auto">
          <a:xfrm>
            <a:off x="4902746" y="2723753"/>
            <a:ext cx="1587" cy="151130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5" name="AutoShape 44"/>
          <p:cNvCxnSpPr>
            <a:cxnSpLocks noChangeShapeType="1"/>
          </p:cNvCxnSpPr>
          <p:nvPr/>
        </p:nvCxnSpPr>
        <p:spPr bwMode="auto">
          <a:xfrm flipH="1">
            <a:off x="3715296" y="2263378"/>
            <a:ext cx="152400" cy="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" name="AutoShape 41"/>
          <p:cNvCxnSpPr>
            <a:cxnSpLocks noChangeShapeType="1"/>
          </p:cNvCxnSpPr>
          <p:nvPr/>
        </p:nvCxnSpPr>
        <p:spPr bwMode="auto">
          <a:xfrm flipH="1">
            <a:off x="2504033" y="3442891"/>
            <a:ext cx="8001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7" name="AutoShape 40"/>
          <p:cNvCxnSpPr>
            <a:cxnSpLocks noChangeShapeType="1"/>
          </p:cNvCxnSpPr>
          <p:nvPr/>
        </p:nvCxnSpPr>
        <p:spPr bwMode="auto">
          <a:xfrm>
            <a:off x="3705771" y="4549378"/>
            <a:ext cx="0" cy="236538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" name="AutoShape 39"/>
          <p:cNvCxnSpPr>
            <a:cxnSpLocks noChangeShapeType="1"/>
          </p:cNvCxnSpPr>
          <p:nvPr/>
        </p:nvCxnSpPr>
        <p:spPr bwMode="auto">
          <a:xfrm>
            <a:off x="4902746" y="4549378"/>
            <a:ext cx="0" cy="236538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9" name="AutoShape 38"/>
          <p:cNvCxnSpPr>
            <a:cxnSpLocks noChangeShapeType="1"/>
          </p:cNvCxnSpPr>
          <p:nvPr/>
        </p:nvCxnSpPr>
        <p:spPr bwMode="auto">
          <a:xfrm>
            <a:off x="3715296" y="4785916"/>
            <a:ext cx="1196975" cy="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0" name="AutoShape 37"/>
          <p:cNvCxnSpPr>
            <a:cxnSpLocks noChangeShapeType="1"/>
          </p:cNvCxnSpPr>
          <p:nvPr/>
        </p:nvCxnSpPr>
        <p:spPr bwMode="auto">
          <a:xfrm>
            <a:off x="4216946" y="4785916"/>
            <a:ext cx="0" cy="511175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1" name="AutoShape 36"/>
          <p:cNvCxnSpPr>
            <a:cxnSpLocks noChangeShapeType="1"/>
          </p:cNvCxnSpPr>
          <p:nvPr/>
        </p:nvCxnSpPr>
        <p:spPr bwMode="auto">
          <a:xfrm>
            <a:off x="2075408" y="4549378"/>
            <a:ext cx="0" cy="739775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" name="AutoShape 35"/>
          <p:cNvCxnSpPr>
            <a:cxnSpLocks noChangeShapeType="1"/>
          </p:cNvCxnSpPr>
          <p:nvPr/>
        </p:nvCxnSpPr>
        <p:spPr bwMode="auto">
          <a:xfrm>
            <a:off x="2084933" y="5289153"/>
            <a:ext cx="2141538" cy="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" name="AutoShape 34"/>
          <p:cNvSpPr>
            <a:spLocks noChangeShapeType="1"/>
          </p:cNvSpPr>
          <p:nvPr/>
        </p:nvSpPr>
        <p:spPr bwMode="auto">
          <a:xfrm>
            <a:off x="3077121" y="5309791"/>
            <a:ext cx="0" cy="236537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4" name="Rectangle 33"/>
          <p:cNvSpPr>
            <a:spLocks noChangeArrowheads="1"/>
          </p:cNvSpPr>
          <p:nvPr/>
        </p:nvSpPr>
        <p:spPr bwMode="auto">
          <a:xfrm>
            <a:off x="2688183" y="5530453"/>
            <a:ext cx="817563" cy="3825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cxnSp>
        <p:nvCxnSpPr>
          <p:cNvPr id="105" name="AutoShape 32"/>
          <p:cNvCxnSpPr>
            <a:cxnSpLocks noChangeShapeType="1"/>
          </p:cNvCxnSpPr>
          <p:nvPr/>
        </p:nvCxnSpPr>
        <p:spPr bwMode="auto">
          <a:xfrm>
            <a:off x="4226471" y="5014516"/>
            <a:ext cx="1439862" cy="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6" name="Text Box 25"/>
          <p:cNvSpPr txBox="1">
            <a:spLocks noChangeArrowheads="1"/>
          </p:cNvSpPr>
          <p:nvPr/>
        </p:nvSpPr>
        <p:spPr bwMode="auto">
          <a:xfrm>
            <a:off x="3721646" y="4538266"/>
            <a:ext cx="7921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Low" rtl="1"/>
            <a:r>
              <a:rPr lang="fa-IR" sz="1200">
                <a:cs typeface="Times New Roman" pitchFamily="18" charset="0"/>
              </a:rPr>
              <a:t>مساوی؟</a:t>
            </a:r>
            <a:endParaRPr lang="fa-IR"/>
          </a:p>
        </p:txBody>
      </p:sp>
      <p:sp>
        <p:nvSpPr>
          <p:cNvPr id="107" name="Text Box 24"/>
          <p:cNvSpPr txBox="1">
            <a:spLocks noChangeArrowheads="1"/>
          </p:cNvSpPr>
          <p:nvPr/>
        </p:nvSpPr>
        <p:spPr bwMode="auto">
          <a:xfrm>
            <a:off x="4759871" y="4682728"/>
            <a:ext cx="5413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Low" rtl="1"/>
            <a:r>
              <a:rPr lang="fa-IR" sz="1200">
                <a:cs typeface="Times New Roman" pitchFamily="18" charset="0"/>
              </a:rPr>
              <a:t>خير</a:t>
            </a:r>
            <a:endParaRPr lang="fa-IR"/>
          </a:p>
        </p:txBody>
      </p:sp>
      <p:sp>
        <p:nvSpPr>
          <p:cNvPr id="108" name="Text Box 23"/>
          <p:cNvSpPr txBox="1">
            <a:spLocks noChangeArrowheads="1"/>
          </p:cNvSpPr>
          <p:nvPr/>
        </p:nvSpPr>
        <p:spPr bwMode="auto">
          <a:xfrm>
            <a:off x="3750221" y="4962128"/>
            <a:ext cx="412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Low" rtl="1"/>
            <a:r>
              <a:rPr lang="fa-IR" sz="1200">
                <a:cs typeface="Times New Roman" pitchFamily="18" charset="0"/>
              </a:rPr>
              <a:t>بله</a:t>
            </a:r>
            <a:endParaRPr lang="fa-IR"/>
          </a:p>
        </p:txBody>
      </p:sp>
      <p:sp>
        <p:nvSpPr>
          <p:cNvPr id="109" name="Rectangle 20"/>
          <p:cNvSpPr>
            <a:spLocks noChangeArrowheads="1"/>
          </p:cNvSpPr>
          <p:nvPr/>
        </p:nvSpPr>
        <p:spPr bwMode="auto">
          <a:xfrm>
            <a:off x="3304133" y="2882503"/>
            <a:ext cx="822325" cy="228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10" name="AutoShape 19"/>
          <p:cNvCxnSpPr>
            <a:cxnSpLocks noChangeShapeType="1"/>
          </p:cNvCxnSpPr>
          <p:nvPr/>
        </p:nvCxnSpPr>
        <p:spPr bwMode="auto">
          <a:xfrm>
            <a:off x="3708946" y="2723753"/>
            <a:ext cx="1587" cy="163513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1" name="AutoShape 18"/>
          <p:cNvCxnSpPr>
            <a:cxnSpLocks noChangeShapeType="1"/>
          </p:cNvCxnSpPr>
          <p:nvPr/>
        </p:nvCxnSpPr>
        <p:spPr bwMode="auto">
          <a:xfrm flipH="1">
            <a:off x="3708946" y="3111103"/>
            <a:ext cx="1587" cy="180975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" name="AutoShape 16"/>
          <p:cNvCxnSpPr>
            <a:cxnSpLocks noChangeShapeType="1"/>
          </p:cNvCxnSpPr>
          <p:nvPr/>
        </p:nvCxnSpPr>
        <p:spPr bwMode="auto">
          <a:xfrm>
            <a:off x="2065883" y="3988991"/>
            <a:ext cx="0" cy="271462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3" name="Text Box 2"/>
          <p:cNvSpPr txBox="1">
            <a:spLocks noChangeArrowheads="1"/>
          </p:cNvSpPr>
          <p:nvPr/>
        </p:nvSpPr>
        <p:spPr bwMode="auto">
          <a:xfrm>
            <a:off x="3504158" y="2823766"/>
            <a:ext cx="3619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Low" rtl="1"/>
            <a:r>
              <a:rPr lang="fr-FR" sz="1200" i="1">
                <a:cs typeface="Times New Roman" pitchFamily="18" charset="0"/>
              </a:rPr>
              <a:t>d</a:t>
            </a:r>
            <a:r>
              <a:rPr lang="fr-FR" sz="1200" i="1" baseline="-30000">
                <a:cs typeface="Times New Roman" pitchFamily="18" charset="0"/>
              </a:rPr>
              <a:t>e</a:t>
            </a:r>
            <a:endParaRPr lang="fr-FR"/>
          </a:p>
        </p:txBody>
      </p:sp>
      <p:cxnSp>
        <p:nvCxnSpPr>
          <p:cNvPr id="114" name="AutoShape 14"/>
          <p:cNvCxnSpPr>
            <a:cxnSpLocks noChangeShapeType="1"/>
          </p:cNvCxnSpPr>
          <p:nvPr/>
        </p:nvCxnSpPr>
        <p:spPr bwMode="auto">
          <a:xfrm rot="5400000" flipH="1">
            <a:off x="3743871" y="3111103"/>
            <a:ext cx="2867025" cy="942975"/>
          </a:xfrm>
          <a:prstGeom prst="bentConnector3">
            <a:avLst>
              <a:gd name="adj1" fmla="val 99560"/>
            </a:avLst>
          </a:prstGeom>
          <a:noFill/>
          <a:ln w="1270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5" name="Elbow Connector 114"/>
          <p:cNvCxnSpPr>
            <a:endCxn id="82" idx="0"/>
          </p:cNvCxnSpPr>
          <p:nvPr/>
        </p:nvCxnSpPr>
        <p:spPr>
          <a:xfrm rot="16200000" flipH="1">
            <a:off x="4701927" y="2308622"/>
            <a:ext cx="190500" cy="182562"/>
          </a:xfrm>
          <a:prstGeom prst="bentConnector3">
            <a:avLst>
              <a:gd name="adj1" fmla="val -3669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6" name="Up Arrow Callout 115"/>
          <p:cNvSpPr/>
          <p:nvPr/>
        </p:nvSpPr>
        <p:spPr>
          <a:xfrm rot="10800000">
            <a:off x="3073946" y="511697"/>
            <a:ext cx="2471737" cy="808037"/>
          </a:xfrm>
          <a:prstGeom prst="upArrowCallout">
            <a:avLst>
              <a:gd name="adj1" fmla="val 8092"/>
              <a:gd name="adj2" fmla="val 19927"/>
              <a:gd name="adj3" fmla="val 19928"/>
              <a:gd name="adj4" fmla="val 66668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7" name="Rectangle 64"/>
          <p:cNvSpPr>
            <a:spLocks noChangeArrowheads="1"/>
          </p:cNvSpPr>
          <p:nvPr/>
        </p:nvSpPr>
        <p:spPr bwMode="auto">
          <a:xfrm>
            <a:off x="3073946" y="538412"/>
            <a:ext cx="2471737" cy="558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rtl="1" eaLnBrk="0" hangingPunct="0">
              <a:defRPr/>
            </a:pPr>
            <a:r>
              <a:rPr lang="ar-SA" sz="1600" dirty="0" smtClean="0">
                <a:cs typeface="+mj-cs"/>
              </a:rPr>
              <a:t>مشخصات</a:t>
            </a:r>
            <a:r>
              <a:rPr lang="fr-FR" sz="1600" dirty="0" smtClean="0">
                <a:cs typeface="+mj-cs"/>
              </a:rPr>
              <a:t> </a:t>
            </a:r>
            <a:r>
              <a:rPr lang="fa-IR" sz="1600" dirty="0" smtClean="0">
                <a:cs typeface="+mj-cs"/>
              </a:rPr>
              <a:t>چرخ‌دنده، بار، سرعت، </a:t>
            </a:r>
            <a:r>
              <a:rPr lang="ar-SA" sz="1600" dirty="0" smtClean="0">
                <a:cs typeface="+mj-cs"/>
              </a:rPr>
              <a:t>روان‌کار</a:t>
            </a:r>
            <a:r>
              <a:rPr lang="fr-FR" sz="1600" dirty="0" smtClean="0">
                <a:cs typeface="+mj-cs"/>
              </a:rPr>
              <a:t> </a:t>
            </a:r>
            <a:r>
              <a:rPr lang="ar-SA" sz="1600" dirty="0">
                <a:cs typeface="+mj-cs"/>
              </a:rPr>
              <a:t>و زبری سطح</a:t>
            </a:r>
            <a:endParaRPr lang="fr-FR" sz="900" dirty="0">
              <a:cs typeface="+mj-cs"/>
            </a:endParaRPr>
          </a:p>
        </p:txBody>
      </p:sp>
      <p:sp>
        <p:nvSpPr>
          <p:cNvPr id="118" name="Text Box 73"/>
          <p:cNvSpPr txBox="1">
            <a:spLocks noChangeArrowheads="1"/>
          </p:cNvSpPr>
          <p:nvPr/>
        </p:nvSpPr>
        <p:spPr bwMode="auto">
          <a:xfrm>
            <a:off x="2904083" y="5473303"/>
            <a:ext cx="40005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rtl="1"/>
            <a:r>
              <a:rPr lang="fr-FR" sz="1600" b="1" i="1">
                <a:latin typeface="Cambria Math" pitchFamily="18" charset="0"/>
                <a:cs typeface="Times New Roman" pitchFamily="18" charset="0"/>
              </a:rPr>
              <a:t>μ</a:t>
            </a:r>
            <a:endParaRPr lang="fr-FR" sz="2400" b="1"/>
          </a:p>
        </p:txBody>
      </p:sp>
      <p:graphicFrame>
        <p:nvGraphicFramePr>
          <p:cNvPr id="119" name="Object 1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6946435"/>
              </p:ext>
            </p:extLst>
          </p:nvPr>
        </p:nvGraphicFramePr>
        <p:xfrm>
          <a:off x="6079976" y="2836466"/>
          <a:ext cx="2124075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11" imgW="1333500" imgH="431800" progId="Equation.3">
                  <p:embed/>
                </p:oleObj>
              </mc:Choice>
              <mc:Fallback>
                <p:oleObj name="Equation" r:id="rId11" imgW="13335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9976" y="2836466"/>
                        <a:ext cx="2124075" cy="684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" name="Oval 119"/>
          <p:cNvSpPr/>
          <p:nvPr/>
        </p:nvSpPr>
        <p:spPr>
          <a:xfrm>
            <a:off x="4521746" y="2451745"/>
            <a:ext cx="747714" cy="20923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121" name="Curved Connector 120"/>
          <p:cNvCxnSpPr/>
          <p:nvPr/>
        </p:nvCxnSpPr>
        <p:spPr>
          <a:xfrm rot="5400000" flipH="1" flipV="1">
            <a:off x="5244519" y="2830450"/>
            <a:ext cx="864266" cy="814384"/>
          </a:xfrm>
          <a:prstGeom prst="curvedConnector2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Up Arrow Callout 121"/>
          <p:cNvSpPr/>
          <p:nvPr/>
        </p:nvSpPr>
        <p:spPr>
          <a:xfrm rot="10800000">
            <a:off x="2751956" y="1359840"/>
            <a:ext cx="3122017" cy="808037"/>
          </a:xfrm>
          <a:prstGeom prst="upArrowCallout">
            <a:avLst>
              <a:gd name="adj1" fmla="val 8092"/>
              <a:gd name="adj2" fmla="val 19927"/>
              <a:gd name="adj3" fmla="val 19928"/>
              <a:gd name="adj4" fmla="val 66668"/>
            </a:avLst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3" name="Text Box 51"/>
          <p:cNvSpPr txBox="1">
            <a:spLocks noChangeArrowheads="1"/>
          </p:cNvSpPr>
          <p:nvPr/>
        </p:nvSpPr>
        <p:spPr bwMode="auto">
          <a:xfrm>
            <a:off x="2209800" y="1447800"/>
            <a:ext cx="4213347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1600" smtClean="0">
                <a:latin typeface="Times New Roman" pitchFamily="18" charset="0"/>
                <a:ea typeface="Calibri" pitchFamily="34" charset="0"/>
                <a:cs typeface="+mj-cs"/>
              </a:rPr>
              <a:t>جایگزینی هرنقطه تماس با</a:t>
            </a:r>
            <a:r>
              <a:rPr kumimoji="0" lang="fa-IR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 </a:t>
            </a:r>
            <a:r>
              <a:rPr kumimoji="0" lang="fa-I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+mj-cs"/>
              </a:rPr>
              <a:t>استوانه­هاي جايگزين</a:t>
            </a:r>
            <a:endParaRPr kumimoji="0" lang="fa-I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+mj-cs"/>
            </a:endParaRPr>
          </a:p>
        </p:txBody>
      </p:sp>
      <p:sp>
        <p:nvSpPr>
          <p:cNvPr id="124" name="Oval 123"/>
          <p:cNvSpPr/>
          <p:nvPr/>
        </p:nvSpPr>
        <p:spPr>
          <a:xfrm>
            <a:off x="3486907" y="2775757"/>
            <a:ext cx="523093" cy="34092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125" name="Curved Connector 124"/>
          <p:cNvCxnSpPr>
            <a:stCxn id="113" idx="1"/>
          </p:cNvCxnSpPr>
          <p:nvPr/>
        </p:nvCxnSpPr>
        <p:spPr>
          <a:xfrm rot="10800000">
            <a:off x="2688184" y="2563417"/>
            <a:ext cx="815975" cy="396875"/>
          </a:xfrm>
          <a:prstGeom prst="curvedConnector3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Oval 125"/>
          <p:cNvSpPr/>
          <p:nvPr/>
        </p:nvSpPr>
        <p:spPr>
          <a:xfrm>
            <a:off x="1716607" y="3031975"/>
            <a:ext cx="2341589" cy="18872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127" name="Curved Connector 126"/>
          <p:cNvCxnSpPr/>
          <p:nvPr/>
        </p:nvCxnSpPr>
        <p:spPr>
          <a:xfrm rot="10800000" flipV="1">
            <a:off x="1002755" y="4144787"/>
            <a:ext cx="713853" cy="399357"/>
          </a:xfrm>
          <a:prstGeom prst="curvedConnector3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35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124" grpId="0" animBg="1"/>
      <p:bldP spid="1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9225" y="1476566"/>
            <a:ext cx="8229600" cy="4525963"/>
          </a:xfrm>
        </p:spPr>
        <p:txBody>
          <a:bodyPr>
            <a:normAutofit/>
          </a:bodyPr>
          <a:lstStyle/>
          <a:p>
            <a:pPr algn="ctr" rtl="1"/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به منظور بهینه سازی از الگوریتم نیچینگ ممتیک استفاده شده است.</a:t>
            </a:r>
          </a:p>
          <a:p>
            <a:pPr algn="ctr" rtl="1"/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این الگوریتم قدرت بسیار بالایی در پیدا کردن مینیم اصلی از میان مینیم‌های محلی دارا می </a:t>
            </a:r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باشد. </a:t>
            </a:r>
            <a:endParaRPr lang="en-US" sz="2400" dirty="0">
              <a:solidFill>
                <a:srgbClr val="0000FF"/>
              </a:solidFill>
              <a:cs typeface="B Titr" panose="000007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104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1" r="8089" b="2791"/>
          <a:stretch>
            <a:fillRect/>
          </a:stretch>
        </p:blipFill>
        <p:spPr bwMode="auto">
          <a:xfrm>
            <a:off x="2819400" y="2890128"/>
            <a:ext cx="3733800" cy="311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150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8286972"/>
              </p:ext>
            </p:extLst>
          </p:nvPr>
        </p:nvGraphicFramePr>
        <p:xfrm>
          <a:off x="524745" y="3352800"/>
          <a:ext cx="2971800" cy="770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Equation" r:id="rId3" imgW="2159000" imgH="660400" progId="Equation.DSMT4">
                  <p:embed/>
                </p:oleObj>
              </mc:Choice>
              <mc:Fallback>
                <p:oleObj name="Equation" r:id="rId3" imgW="2159000" imgH="660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745" y="3352800"/>
                        <a:ext cx="2971800" cy="7701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529512"/>
              </p:ext>
            </p:extLst>
          </p:nvPr>
        </p:nvGraphicFramePr>
        <p:xfrm>
          <a:off x="3794076" y="4369013"/>
          <a:ext cx="5372670" cy="2435225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890362"/>
                <a:gridCol w="1127112"/>
                <a:gridCol w="1612237"/>
                <a:gridCol w="1742959"/>
              </a:tblGrid>
              <a:tr h="51498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تعداد ابعاد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تعداد ذرات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بهترین ذره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مقدار  تابع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622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2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2000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000019083/0</a:t>
                      </a:r>
                      <a:endParaRPr lang="en-US" sz="200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0012868464/0-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effectLst/>
                        </a:rPr>
                        <a:t>0003286025/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51155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2000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1157136976/0-</a:t>
                      </a:r>
                      <a:endParaRPr lang="en-US" sz="2000" dirty="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1529030134/0-</a:t>
                      </a:r>
                      <a:endParaRPr lang="en-US" sz="2000" dirty="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5735570546/0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effectLst/>
                        </a:rPr>
                        <a:t>000072559194/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88010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4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</a:rPr>
                        <a:t>2000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0006109208395/0</a:t>
                      </a:r>
                      <a:endParaRPr lang="en-US" sz="2000" dirty="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0004074172007/0</a:t>
                      </a:r>
                      <a:endParaRPr lang="en-US" sz="2000" dirty="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0007917740184/0-</a:t>
                      </a:r>
                      <a:endParaRPr lang="en-US" sz="2000" dirty="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0005001048957/0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</a:rPr>
                        <a:t>0002809672</a:t>
                      </a:r>
                      <a:r>
                        <a:rPr lang="fa-IR" sz="1400" dirty="0" smtClean="0">
                          <a:effectLst/>
                        </a:rPr>
                        <a:t>/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2052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762888"/>
            <a:ext cx="3962400" cy="2555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401215" y="2337640"/>
            <a:ext cx="3200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dirty="0">
                <a:cs typeface="B Nazanin" panose="00000400000000000000" pitchFamily="2" charset="-78"/>
              </a:rPr>
              <a:t>تابع راستریگین در فضای </a:t>
            </a:r>
            <a:r>
              <a:rPr lang="fa-IR" dirty="0" smtClean="0">
                <a:cs typeface="B Nazanin" panose="00000400000000000000" pitchFamily="2" charset="-78"/>
              </a:rPr>
              <a:t>دوبعدی</a:t>
            </a:r>
            <a:endParaRPr lang="fa-IR" dirty="0">
              <a:cs typeface="B Nazanin" panose="00000400000000000000" pitchFamily="2" charset="-78"/>
            </a:endParaRP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990599" y="1133373"/>
            <a:ext cx="9863191" cy="86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1142999" y="1285773"/>
            <a:ext cx="9863191" cy="86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284300" y="2337640"/>
                <a:ext cx="21509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fa-IR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a-IR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a-IR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a-IR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fa-IR" i="0">
                              <a:latin typeface="Cambria Math" panose="02040503050406030204" pitchFamily="18" charset="0"/>
                            </a:rPr>
                            <m:t>∈(−</m:t>
                          </m:r>
                          <m:r>
                            <a:rPr lang="fa-IR" i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fa-IR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fa-IR" i="0"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lang="fa-IR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a-IR" i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fa-IR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fa-IR" i="0">
                              <a:latin typeface="Cambria Math" panose="02040503050406030204" pitchFamily="18" charset="0"/>
                            </a:rPr>
                            <m:t>12</m:t>
                          </m:r>
                        </m:e>
                      </m:d>
                    </m:oMath>
                  </m:oMathPara>
                </a14:m>
                <a:endParaRPr lang="fa-IR" dirty="0"/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00" y="2337640"/>
                <a:ext cx="2150909" cy="369332"/>
              </a:xfrm>
              <a:prstGeom prst="rect">
                <a:avLst/>
              </a:prstGeom>
              <a:blipFill rotWithShape="0">
                <a:blip r:embed="rId6"/>
                <a:stretch>
                  <a:fillRect t="-118033" r="-23295" b="-185246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1157784" y="1174925"/>
            <a:ext cx="739140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400" dirty="0">
                <a:solidFill>
                  <a:srgbClr val="0000FF"/>
                </a:solidFill>
                <a:cs typeface="B Titr" panose="00000700000000000000" pitchFamily="2" charset="-78"/>
              </a:rPr>
              <a:t>نتایج بهینه یابی تابع راستریگین با استفاده از الگوریتم نوشته شده</a:t>
            </a:r>
            <a:endParaRPr lang="fa-IR" sz="2400" dirty="0">
              <a:solidFill>
                <a:srgbClr val="0000FF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2053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4788092"/>
          </a:xfrm>
        </p:spPr>
        <p:txBody>
          <a:bodyPr>
            <a:normAutofit/>
          </a:bodyPr>
          <a:lstStyle/>
          <a:p>
            <a:pPr algn="ctr" rtl="1"/>
            <a:r>
              <a:rPr lang="fa-IR" sz="2400" dirty="0" smtClean="0">
                <a:solidFill>
                  <a:srgbClr val="0000FF"/>
                </a:solidFill>
                <a:cs typeface="B Titr" panose="00000700000000000000" pitchFamily="2" charset="-78"/>
              </a:rPr>
              <a:t>در نظر گرفتن اثر زبری سطح در تحلیل عملکرد چرخدنده</a:t>
            </a:r>
          </a:p>
          <a:p>
            <a:pPr algn="ctr" rtl="1"/>
            <a:r>
              <a:rPr lang="fa-IR" sz="2400" dirty="0"/>
              <a:t>­      </a:t>
            </a:r>
            <a:r>
              <a:rPr lang="fa-IR" sz="2400" dirty="0">
                <a:cs typeface="B Nazanin" panose="00000400000000000000" pitchFamily="2" charset="-78"/>
              </a:rPr>
              <a:t>برای محاسبه نیروی تحمل­شده توسط زبری­ها می­بایست مشخص نمود که هر یک از زبری­های در تماس، دچار چه نوع تغییرشکلی می­شونـد</a:t>
            </a:r>
            <a:endParaRPr lang="en-US" sz="2400" dirty="0">
              <a:solidFill>
                <a:srgbClr val="0000FF"/>
              </a:solidFill>
              <a:cs typeface="B Nazanin" panose="000004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44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>
                <a:solidFill>
                  <a:srgbClr val="FF0000"/>
                </a:solidFill>
                <a:effectLst/>
                <a:cs typeface="B Titr" panose="00000700000000000000" pitchFamily="2" charset="-78"/>
              </a:rPr>
              <a:t>توانمندیهای کُد</a:t>
            </a:r>
            <a:endParaRPr lang="en-US" sz="2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/>
          </a:blip>
          <a:stretch>
            <a:fillRect/>
          </a:stretch>
        </p:blipFill>
        <p:spPr>
          <a:xfrm>
            <a:off x="1676400" y="2743200"/>
            <a:ext cx="61722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6976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4261</TotalTime>
  <Words>490</Words>
  <Application>Microsoft Office PowerPoint</Application>
  <PresentationFormat>On-screen Show (4:3)</PresentationFormat>
  <Paragraphs>73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Arial</vt:lpstr>
      <vt:lpstr>B Nazanin</vt:lpstr>
      <vt:lpstr>B Titr</vt:lpstr>
      <vt:lpstr>Calibri</vt:lpstr>
      <vt:lpstr>Cambria Math</vt:lpstr>
      <vt:lpstr>Lucida Sans Unicode</vt:lpstr>
      <vt:lpstr>Times New Roman</vt:lpstr>
      <vt:lpstr>Verdana</vt:lpstr>
      <vt:lpstr>Wingdings 2</vt:lpstr>
      <vt:lpstr>Wingdings 3</vt:lpstr>
      <vt:lpstr>Concourse</vt:lpstr>
      <vt:lpstr>MathType 6.0 Equation</vt:lpstr>
      <vt:lpstr>Equation</vt:lpstr>
      <vt:lpstr>            بهبود عملکرد چرخدنده مارپیچ با استفاده از الگوریتم نیچینگ ممتیک  جلیل رستگارزاده فروردین 95     </vt:lpstr>
      <vt:lpstr>PowerPoint Presentation</vt:lpstr>
      <vt:lpstr>PowerPoint Presentation</vt:lpstr>
      <vt:lpstr>فرق چرخدنده مارپیچ با ساده</vt:lpstr>
      <vt:lpstr>PowerPoint Presentation</vt:lpstr>
      <vt:lpstr>PowerPoint Presentation</vt:lpstr>
      <vt:lpstr>توانمندیهای کُد</vt:lpstr>
      <vt:lpstr>توانمندیهای کُد</vt:lpstr>
      <vt:lpstr>توانمندیهای کُد</vt:lpstr>
      <vt:lpstr>توانمندیهای کُد</vt:lpstr>
      <vt:lpstr>توانمندیهای کُد</vt:lpstr>
      <vt:lpstr>توانمندیهای کُد</vt:lpstr>
      <vt:lpstr>آنچه در این کد خواهید آموخت</vt:lpstr>
      <vt:lpstr>نکات و الزامات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YousefKhah</dc:creator>
  <cp:lastModifiedBy>7sarbaz_th</cp:lastModifiedBy>
  <cp:revision>194</cp:revision>
  <dcterms:created xsi:type="dcterms:W3CDTF">2006-08-16T00:00:00Z</dcterms:created>
  <dcterms:modified xsi:type="dcterms:W3CDTF">2016-03-27T18:10:41Z</dcterms:modified>
</cp:coreProperties>
</file>