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366" r:id="rId2"/>
    <p:sldId id="354" r:id="rId3"/>
    <p:sldId id="356" r:id="rId4"/>
    <p:sldId id="359" r:id="rId5"/>
    <p:sldId id="360" r:id="rId6"/>
    <p:sldId id="362" r:id="rId7"/>
    <p:sldId id="3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تعیین میدان تنش و افت سفتی چندلایه متعامد حاوی ترک ماتریسی با استفاده از روش حساب تغییرات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بابک فضلعلی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587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oc\Desktop\mlogo-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242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>
                <a:cs typeface="B Titr" panose="00000700000000000000" pitchFamily="2" charset="-78"/>
              </a:rPr>
              <a:t>یکی از </a:t>
            </a:r>
            <a:r>
              <a:rPr lang="fa-IR" sz="3000" dirty="0" smtClean="0">
                <a:cs typeface="B Titr" panose="00000700000000000000" pitchFamily="2" charset="-78"/>
              </a:rPr>
              <a:t>روش‌های </a:t>
            </a:r>
            <a:r>
              <a:rPr lang="fa-IR" sz="3000" dirty="0">
                <a:cs typeface="B Titr" panose="00000700000000000000" pitchFamily="2" charset="-78"/>
              </a:rPr>
              <a:t>محاسبه میدان تنش و افت سفتی در </a:t>
            </a:r>
            <a:r>
              <a:rPr lang="fa-IR" sz="3000" dirty="0" smtClean="0">
                <a:cs typeface="B Titr" panose="00000700000000000000" pitchFamily="2" charset="-78"/>
              </a:rPr>
              <a:t>چندلایه‌های ترک‌خورده</a:t>
            </a:r>
            <a:r>
              <a:rPr lang="fa-IR" sz="3000" dirty="0">
                <a:cs typeface="B Titr" panose="00000700000000000000" pitchFamily="2" charset="-78"/>
              </a:rPr>
              <a:t>، روش تغییرات نام دارد که اولین بار توسط هشین ارائه شده است. در روش تغییرات بر پایه میدان </a:t>
            </a:r>
            <a:r>
              <a:rPr lang="fa-IR" sz="3000" dirty="0" smtClean="0">
                <a:cs typeface="B Titr" panose="00000700000000000000" pitchFamily="2" charset="-78"/>
              </a:rPr>
              <a:t>تنش، </a:t>
            </a:r>
            <a:r>
              <a:rPr lang="fa-IR" sz="3000" dirty="0">
                <a:cs typeface="B Titr" panose="00000700000000000000" pitchFamily="2" charset="-78"/>
              </a:rPr>
              <a:t>ابتدا یک میدان تنش </a:t>
            </a:r>
            <a:r>
              <a:rPr lang="fa-IR" sz="3000" dirty="0" smtClean="0">
                <a:cs typeface="B Titr" panose="00000700000000000000" pitchFamily="2" charset="-78"/>
              </a:rPr>
              <a:t>به گونه‌ای </a:t>
            </a:r>
            <a:r>
              <a:rPr lang="fa-IR" sz="3000" dirty="0">
                <a:cs typeface="B Titr" panose="00000700000000000000" pitchFamily="2" charset="-78"/>
              </a:rPr>
              <a:t>که تمامی معادلات تعادل و شرایط مرزی از جنس نیرو را برآورده </a:t>
            </a:r>
            <a:r>
              <a:rPr lang="fa-IR" sz="3000" dirty="0" smtClean="0">
                <a:cs typeface="B Titr" panose="00000700000000000000" pitchFamily="2" charset="-78"/>
              </a:rPr>
              <a:t>نماید، ارائه می‌شود. </a:t>
            </a:r>
            <a:r>
              <a:rPr lang="fa-IR" sz="3000" dirty="0">
                <a:cs typeface="B Titr" panose="00000700000000000000" pitchFamily="2" charset="-78"/>
              </a:rPr>
              <a:t>برای محاسبه توابع مجهول در میدان تنش مفروض، از مینیمم کردن انرژی مکمل و تبدیل آن به معادلات اویلر-لاگرانژ استفاده </a:t>
            </a:r>
            <a:r>
              <a:rPr lang="fa-IR" sz="3000" dirty="0" smtClean="0">
                <a:cs typeface="B Titr" panose="00000700000000000000" pitchFamily="2" charset="-78"/>
              </a:rPr>
              <a:t>می‌شود </a:t>
            </a:r>
            <a:r>
              <a:rPr lang="fa-IR" sz="3000" dirty="0">
                <a:cs typeface="B Titr" panose="00000700000000000000" pitchFamily="2" charset="-78"/>
              </a:rPr>
              <a:t>و ضرایب مجهول در معادلات تنش-کرنش نیز با استفاده از شرایط مرزی تعیین </a:t>
            </a:r>
            <a:r>
              <a:rPr lang="fa-IR" sz="3000" dirty="0" smtClean="0">
                <a:cs typeface="B Titr" panose="00000700000000000000" pitchFamily="2" charset="-78"/>
              </a:rPr>
              <a:t>می‌شوند</a:t>
            </a:r>
            <a:r>
              <a:rPr lang="fa-IR" sz="3000" dirty="0">
                <a:cs typeface="B Titr" panose="00000700000000000000" pitchFamily="2" charset="-78"/>
              </a:rPr>
              <a:t>. </a:t>
            </a:r>
            <a:r>
              <a:rPr lang="fa-IR" sz="3000" dirty="0" smtClean="0">
                <a:cs typeface="B Titr" panose="00000700000000000000" pitchFamily="2" charset="-78"/>
              </a:rPr>
              <a:t>به </a:t>
            </a:r>
            <a:r>
              <a:rPr lang="fa-IR" sz="3000" dirty="0">
                <a:cs typeface="B Titr" panose="00000700000000000000" pitchFamily="2" charset="-78"/>
              </a:rPr>
              <a:t>منظور تعیین میدان تنش و افت سفتی یک </a:t>
            </a:r>
            <a:r>
              <a:rPr lang="fa-IR" sz="3000" dirty="0" smtClean="0">
                <a:cs typeface="B Titr" panose="00000700000000000000" pitchFamily="2" charset="-78"/>
              </a:rPr>
              <a:t>چندلایه حاوی </a:t>
            </a:r>
            <a:r>
              <a:rPr lang="fa-IR" sz="3000" dirty="0">
                <a:cs typeface="B Titr" panose="00000700000000000000" pitchFamily="2" charset="-78"/>
              </a:rPr>
              <a:t>ترک ماتریسی </a:t>
            </a:r>
            <a:r>
              <a:rPr lang="fa-IR" sz="3000" dirty="0" smtClean="0">
                <a:cs typeface="B Titr" panose="00000700000000000000" pitchFamily="2" charset="-78"/>
              </a:rPr>
              <a:t>برنامه‌ی </a:t>
            </a:r>
            <a:r>
              <a:rPr lang="fa-IR" sz="3000" dirty="0">
                <a:cs typeface="B Titr" panose="00000700000000000000" pitchFamily="2" charset="-78"/>
              </a:rPr>
              <a:t>حاضر با استفاده از روش حساب تغییرات </a:t>
            </a:r>
            <a:r>
              <a:rPr lang="fa-IR" sz="3000" dirty="0" smtClean="0">
                <a:cs typeface="B Titr" panose="00000700000000000000" pitchFamily="2" charset="-78"/>
              </a:rPr>
              <a:t>هشین در نرم افزار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Maple</a:t>
            </a:r>
            <a:r>
              <a:rPr lang="fa-IR" sz="36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نگاشته شده است</a:t>
            </a:r>
            <a:r>
              <a:rPr lang="fa-IR" sz="3000" dirty="0" smtClean="0">
                <a:cs typeface="B Titr" panose="00000700000000000000" pitchFamily="2" charset="-78"/>
              </a:rPr>
              <a:t>.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تعیین میدان تنش نرمال در سلول واحد با توجه به چگالی ترک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2" y="2881745"/>
            <a:ext cx="7239000" cy="261969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67000" y="2840182"/>
                <a:ext cx="1219200" cy="396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Low" rtl="1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1400" b="1" i="1" smtClean="0">
                              <a:effectLst/>
                              <a:latin typeface="Cambria Math"/>
                              <a:ea typeface="Times New Roman"/>
                              <a:cs typeface="B Nazanin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400" b="1" i="1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̃"/>
                                  <m:ctrlPr>
                                    <a:rPr lang="en-US" sz="1400" b="1" i="1">
                                      <a:effectLst/>
                                      <a:latin typeface="Cambria Math"/>
                                      <a:ea typeface="Times New Roman"/>
                                      <a:cs typeface="B Nazanin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>
                                      <a:effectLst/>
                                      <a:latin typeface="Cambria Math"/>
                                      <a:ea typeface="Times New Roman"/>
                                      <a:cs typeface="B Nazanin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b="1" i="1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𝒙𝒙</m:t>
                              </m:r>
                            </m:sub>
                            <m:sup>
                              <m:r>
                                <a:rPr lang="en-US" sz="1400" b="1" i="1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(</m:t>
                              </m:r>
                              <m:r>
                                <a:rPr lang="fa-IR" sz="1400" b="1" i="1" smtClean="0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𝟏</m:t>
                              </m:r>
                              <m:r>
                                <a:rPr lang="en-US" sz="1400" b="1" i="1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)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1400" b="1" i="1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</m:ctrlPr>
                            </m:sSubSupPr>
                            <m:e>
                              <m:r>
                                <a:rPr lang="en-US" sz="1400" b="1" i="1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en-US" sz="1400" b="1" i="1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𝒙𝒙</m:t>
                              </m:r>
                            </m:sub>
                            <m:sup>
                              <m:r>
                                <a:rPr lang="en-US" sz="1400" b="1" i="1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𝟎</m:t>
                              </m:r>
                              <m:r>
                                <a:rPr lang="en-US" sz="1400" b="1" i="1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(</m:t>
                              </m:r>
                              <m:r>
                                <a:rPr lang="fa-IR" sz="1400" b="1" i="1" smtClean="0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𝟏</m:t>
                              </m:r>
                              <m:r>
                                <a:rPr lang="en-US" sz="1400" b="1" i="1">
                                  <a:effectLst/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)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400" b="1" dirty="0">
                  <a:effectLst/>
                  <a:latin typeface="Times New Roman"/>
                  <a:ea typeface="Times New Roman"/>
                  <a:cs typeface="B Nazanin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840182"/>
                <a:ext cx="1219200" cy="396712"/>
              </a:xfrm>
              <a:prstGeom prst="rect">
                <a:avLst/>
              </a:prstGeom>
              <a:blipFill rotWithShape="1">
                <a:blip r:embed="rId3"/>
                <a:stretch>
                  <a:fillRect t="-95385" r="-7500" b="-16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88472" y="2394458"/>
            <a:ext cx="1059873" cy="9417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Low" rtl="1">
              <a:lnSpc>
                <a:spcPct val="115000"/>
              </a:lnSpc>
            </a:pPr>
            <a:r>
              <a:rPr lang="fa-IR" sz="1600" b="1" dirty="0" smtClean="0">
                <a:latin typeface="Times New Roman"/>
                <a:ea typeface="Times New Roman"/>
                <a:cs typeface="B Nazanin"/>
              </a:rPr>
              <a:t>تنش نرمال در لایه 90 حاوی ترک</a:t>
            </a:r>
            <a:endParaRPr lang="en-US" sz="1600" b="1" dirty="0">
              <a:effectLst/>
              <a:latin typeface="Times New Roman"/>
              <a:ea typeface="Times New Roman"/>
              <a:cs typeface="B Nazanin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029644"/>
            <a:ext cx="1427018" cy="1671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>
              <a:buClr>
                <a:srgbClr val="94C600"/>
              </a:buClr>
            </a:pP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قابلیت تعیین میدان تنش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برشی در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سلول واحد با توجه به چگالی ترک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5" y="2484699"/>
            <a:ext cx="7924800" cy="252412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" y="2266947"/>
                <a:ext cx="1219200" cy="435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Low" rtl="1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B Nazanin"/>
                            </a:rPr>
                          </m:ctrlPr>
                        </m:sSubSupPr>
                        <m:e>
                          <m:acc>
                            <m:accPr>
                              <m:chr m:val="̃"/>
                              <m:ctrlPr>
                                <a:rPr lang="en-US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B Nazanin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B Nazanin"/>
                                </a:rPr>
                                <m:t>𝝈</m:t>
                              </m:r>
                            </m:e>
                          </m:acc>
                        </m:e>
                        <m:sub>
                          <m:r>
                            <a:rPr lang="en-US" sz="1600" b="1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B Nazanin"/>
                            </a:rPr>
                            <m:t>𝒙</m:t>
                          </m:r>
                          <m:r>
                            <a:rPr lang="en-US" sz="16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B Nazanin"/>
                            </a:rPr>
                            <m:t>𝒛</m:t>
                          </m:r>
                        </m:sub>
                        <m:sup>
                          <m:r>
                            <a:rPr lang="en-US" sz="1600" b="1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B Nazanin"/>
                            </a:rPr>
                            <m:t>(</m:t>
                          </m:r>
                          <m:r>
                            <a:rPr lang="en-US" sz="16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B Nazanin"/>
                            </a:rPr>
                            <m:t>𝟏</m:t>
                          </m:r>
                          <m:r>
                            <a:rPr lang="en-US" sz="1600" b="1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B Nazanin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sz="1600" b="1" dirty="0">
                  <a:effectLst/>
                  <a:latin typeface="Times New Roman"/>
                  <a:ea typeface="Times New Roman"/>
                  <a:cs typeface="B Nazanin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66947"/>
                <a:ext cx="1219200" cy="4355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677891" y="2307778"/>
            <a:ext cx="1524000" cy="658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Low" rtl="1">
              <a:lnSpc>
                <a:spcPct val="115000"/>
              </a:lnSpc>
            </a:pPr>
            <a:r>
              <a:rPr lang="fa-IR" sz="1600" b="1" dirty="0" smtClean="0">
                <a:latin typeface="Times New Roman"/>
                <a:ea typeface="Times New Roman"/>
                <a:cs typeface="B Nazanin"/>
              </a:rPr>
              <a:t>تنش برشی در لایه 90 حاوی ترک</a:t>
            </a:r>
            <a:endParaRPr lang="en-US" sz="1600" b="1" dirty="0">
              <a:effectLst/>
              <a:latin typeface="Times New Roman"/>
              <a:ea typeface="Times New Roman"/>
              <a:cs typeface="B Nazanin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854" y="1978308"/>
            <a:ext cx="1427018" cy="1671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>
              <a:buClr>
                <a:srgbClr val="94C600"/>
              </a:buClr>
            </a:pP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قابلیت تعیین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افت سفتی در چندلایه حاوی ترک ماتریس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515" y="2209800"/>
            <a:ext cx="6967685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1"/>
          <p:cNvSpPr txBox="1"/>
          <p:nvPr/>
        </p:nvSpPr>
        <p:spPr>
          <a:xfrm rot="16200000">
            <a:off x="612917" y="3501884"/>
            <a:ext cx="993196" cy="54262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/>
                <a:ea typeface="+mn-ea"/>
                <a:cs typeface="+mn-cs"/>
              </a:rPr>
              <a:t>𝑬∕𝑬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/>
                <a:ea typeface="+mn-ea"/>
                <a:cs typeface="+mn-cs"/>
              </a:rPr>
              <a:t>𝟎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5568062"/>
            <a:ext cx="1219200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Low" rtl="1">
              <a:lnSpc>
                <a:spcPct val="115000"/>
              </a:lnSpc>
            </a:pPr>
            <a:r>
              <a:rPr lang="fa-IR" sz="2000" b="1" dirty="0" smtClean="0">
                <a:effectLst/>
                <a:latin typeface="Times New Roman"/>
                <a:ea typeface="Times New Roman"/>
                <a:cs typeface="B Nazanin"/>
              </a:rPr>
              <a:t>چگالی</a:t>
            </a:r>
            <a:endParaRPr lang="en-US" sz="2000" b="1" dirty="0">
              <a:effectLst/>
              <a:latin typeface="Times New Roman"/>
              <a:ea typeface="Times New Roman"/>
              <a:cs typeface="B Nazani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6891" y="2229807"/>
            <a:ext cx="1717963" cy="12249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Low" rtl="1">
              <a:lnSpc>
                <a:spcPct val="115000"/>
              </a:lnSpc>
            </a:pPr>
            <a:r>
              <a:rPr lang="fa-IR" sz="1600" b="1" dirty="0" smtClean="0">
                <a:latin typeface="Times New Roman"/>
                <a:ea typeface="Times New Roman"/>
                <a:cs typeface="B Nazanin"/>
              </a:rPr>
              <a:t>افت سفتی چندلایه در راستای طولی محور </a:t>
            </a:r>
            <a:r>
              <a:rPr lang="en-US" sz="1600" b="1" dirty="0" smtClean="0">
                <a:latin typeface="Times New Roman"/>
                <a:ea typeface="Times New Roman"/>
                <a:cs typeface="B Nazanin"/>
              </a:rPr>
              <a:t>x</a:t>
            </a:r>
            <a:r>
              <a:rPr lang="fa-IR" sz="1600" b="1" dirty="0" smtClean="0">
                <a:latin typeface="Times New Roman"/>
                <a:ea typeface="Times New Roman"/>
                <a:cs typeface="B Nazanin"/>
              </a:rPr>
              <a:t> در اثر ترکهای ماتریسی</a:t>
            </a:r>
            <a:endParaRPr lang="en-US" sz="1600" b="1" dirty="0">
              <a:effectLst/>
              <a:latin typeface="Times New Roman"/>
              <a:ea typeface="Times New Roman"/>
              <a:cs typeface="B Nazani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3" y="3454758"/>
            <a:ext cx="1427018" cy="1671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توزیع تنش در ناحیه بین دو تر ماتریسی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نقاط دارای تنش بیشینه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امکان پیش‌بینی ترک‌های بعدی با توجه به تنش‌های بیشینه موجود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توزیع تنش برشی در راستای ضخامت یک لایه و در مرز مشترک لایه‌ها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شرایط مرزی حاکم بر چندلایه ترک‌خورده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برنامه برای تمامی چندلایه‌های متعامد متقارن قابل اجراست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ب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نرم‌افزار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Maple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4130</TotalTime>
  <Words>287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           تعیین میدان تنش و افت سفتی چندلایه متعامد حاوی ترک ماتریسی با استفاده از روش حساب تغییرات  بابک فضلعلی  MarketCode.ir    </vt:lpstr>
      <vt:lpstr> 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MRT Pack 30 DVDs</cp:lastModifiedBy>
  <cp:revision>194</cp:revision>
  <dcterms:created xsi:type="dcterms:W3CDTF">2006-08-16T00:00:00Z</dcterms:created>
  <dcterms:modified xsi:type="dcterms:W3CDTF">2016-03-02T12:35:38Z</dcterms:modified>
</cp:coreProperties>
</file>