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366" r:id="rId2"/>
    <p:sldId id="354" r:id="rId3"/>
    <p:sldId id="355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4660"/>
  </p:normalViewPr>
  <p:slideViewPr>
    <p:cSldViewPr>
      <p:cViewPr varScale="1">
        <p:scale>
          <a:sx n="69" d="100"/>
          <a:sy n="69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4/16/2016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image" Target="../media/image130.png"/><Relationship Id="rId7" Type="http://schemas.openxmlformats.org/officeDocument/2006/relationships/image" Target="../media/image140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11" Type="http://schemas.openxmlformats.org/officeDocument/2006/relationships/image" Target="../media/image18.png"/><Relationship Id="rId5" Type="http://schemas.openxmlformats.org/officeDocument/2006/relationships/image" Target="../media/image120.png"/><Relationship Id="rId15" Type="http://schemas.openxmlformats.org/officeDocument/2006/relationships/image" Target="../media/image21.png"/><Relationship Id="rId10" Type="http://schemas.openxmlformats.org/officeDocument/2006/relationships/image" Target="../media/image17.png"/><Relationship Id="rId9" Type="http://schemas.openxmlformats.org/officeDocument/2006/relationships/image" Target="../media/image150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84570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6871" y="1846695"/>
            <a:ext cx="83461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400" b="1" dirty="0">
                <a:solidFill>
                  <a:srgbClr val="FF0000"/>
                </a:solidFill>
                <a:cs typeface="B Titr" pitchFamily="2" charset="-78"/>
              </a:rPr>
              <a:t>مکان­یابی</a:t>
            </a:r>
            <a:r>
              <a:rPr lang="fa-IR" sz="4400" b="1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ar-SA" sz="4400" b="1" dirty="0">
                <a:solidFill>
                  <a:srgbClr val="FF0000"/>
                </a:solidFill>
                <a:cs typeface="B Titr" pitchFamily="2" charset="-78"/>
              </a:rPr>
              <a:t> بهینه المان­های پیزوالکتریک برای میرا نمودن </a:t>
            </a:r>
            <a:r>
              <a:rPr lang="en-US" sz="4400" b="1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ar-SA" sz="4400" b="1" dirty="0">
                <a:solidFill>
                  <a:srgbClr val="FF0000"/>
                </a:solidFill>
                <a:cs typeface="B Titr" pitchFamily="2" charset="-78"/>
              </a:rPr>
              <a:t>ارتعاشات سازه­ها</a:t>
            </a:r>
            <a:r>
              <a:rPr lang="en-US" sz="4400" b="1" dirty="0">
                <a:solidFill>
                  <a:srgbClr val="FF0000"/>
                </a:solidFill>
                <a:cs typeface="B Titr" pitchFamily="2" charset="-78"/>
              </a:rPr>
              <a:t>  </a:t>
            </a:r>
            <a:endParaRPr lang="en-US" sz="44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6511" y="4419600"/>
            <a:ext cx="3857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مجتبی </a:t>
            </a:r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حسنلو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54451" y="5066701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 smtClean="0">
                <a:solidFill>
                  <a:schemeClr val="bg2">
                    <a:lumMod val="50000"/>
                  </a:schemeClr>
                </a:solidFill>
                <a:cs typeface="B Titr" pitchFamily="2" charset="-78"/>
              </a:rPr>
              <a:t>اسفند 94</a:t>
            </a:r>
            <a:endParaRPr lang="en-US" sz="2800" b="1" dirty="0">
              <a:solidFill>
                <a:schemeClr val="bg2">
                  <a:lumMod val="50000"/>
                </a:schemeClr>
              </a:solidFill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6511" y="5729215"/>
            <a:ext cx="3643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endParaRPr lang="en-US" sz="4000" b="1" dirty="0">
              <a:cs typeface="B Nazanin" pitchFamily="2" charset="-78"/>
            </a:endParaRPr>
          </a:p>
        </p:txBody>
      </p:sp>
      <p:pic>
        <p:nvPicPr>
          <p:cNvPr id="1026" name="Picture 2" descr="C:\Users\Doc\Desktop\ارم دانشگاه ها\mlogo-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570"/>
            <a:ext cx="2438400" cy="160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/>
          <p:cNvSpPr txBox="1">
            <a:spLocks/>
          </p:cNvSpPr>
          <p:nvPr/>
        </p:nvSpPr>
        <p:spPr>
          <a:xfrm>
            <a:off x="178644" y="685800"/>
            <a:ext cx="8889155" cy="4343400"/>
          </a:xfrm>
          <a:prstGeom prst="rect">
            <a:avLst/>
          </a:prstGeom>
        </p:spPr>
        <p:txBody>
          <a:bodyPr/>
          <a:lstStyle>
            <a:lvl1pPr marL="273050" indent="-2730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1pPr>
            <a:lvl2pPr marL="639763" indent="-246063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2pPr>
            <a:lvl3pPr marL="914400" indent="-246063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3pPr>
            <a:lvl4pPr marL="1187450" indent="-2095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4pPr>
            <a:lvl5pPr marL="1462088" indent="-2095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cs typeface="2  Nazanin" pitchFamily="2" charset="-7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fa-IR" sz="2800" dirty="0">
              <a:cs typeface="2  Nazanin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endParaRPr lang="fa-IR" sz="2800" dirty="0">
              <a:cs typeface="2  Nazanin" pitchFamily="2" charset="-7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fa-IR" sz="2800" dirty="0" smtClean="0">
              <a:cs typeface="2  Nazanin" pitchFamily="2" charset="-78"/>
            </a:endParaRPr>
          </a:p>
          <a:p>
            <a:pPr marL="0" indent="0">
              <a:buFont typeface="Wingdings 2" pitchFamily="18" charset="2"/>
              <a:buNone/>
            </a:pPr>
            <a:endParaRPr lang="en-US" sz="2800" dirty="0">
              <a:cs typeface="2  Nazani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00129" y="593779"/>
            <a:ext cx="2288860" cy="388244"/>
          </a:xfrm>
          <a:prstGeom prst="roundRect">
            <a:avLst>
              <a:gd name="adj" fmla="val 221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fa-IR" b="1" dirty="0" smtClean="0">
                <a:cs typeface="B Nazanin" pitchFamily="2" charset="-78"/>
              </a:rPr>
              <a:t>مدل پیشنهادی </a:t>
            </a:r>
            <a:r>
              <a:rPr lang="en-US" b="1" dirty="0" smtClean="0">
                <a:cs typeface="B Nazanin" pitchFamily="2" charset="-78"/>
              </a:rPr>
              <a:t>5PZT</a:t>
            </a:r>
            <a:endParaRPr lang="en-US" b="1" dirty="0">
              <a:cs typeface="B Nazanin" pitchFamily="2" charset="-7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6280" y="1676400"/>
            <a:ext cx="8450349" cy="4534811"/>
            <a:chOff x="178643" y="1492151"/>
            <a:chExt cx="8450349" cy="4534811"/>
          </a:xfrm>
        </p:grpSpPr>
        <p:grpSp>
          <p:nvGrpSpPr>
            <p:cNvPr id="5" name="Group 4"/>
            <p:cNvGrpSpPr/>
            <p:nvPr/>
          </p:nvGrpSpPr>
          <p:grpSpPr>
            <a:xfrm>
              <a:off x="178643" y="1492151"/>
              <a:ext cx="8450349" cy="4534811"/>
              <a:chOff x="178643" y="1492151"/>
              <a:chExt cx="8450349" cy="453481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78643" y="1492151"/>
                <a:ext cx="8450349" cy="4534811"/>
                <a:chOff x="0" y="-88023"/>
                <a:chExt cx="6390636" cy="4402444"/>
              </a:xfrm>
            </p:grpSpPr>
            <p:cxnSp>
              <p:nvCxnSpPr>
                <p:cNvPr id="9" name="Straight Arrow Connector 8"/>
                <p:cNvCxnSpPr/>
                <p:nvPr/>
              </p:nvCxnSpPr>
              <p:spPr>
                <a:xfrm>
                  <a:off x="3587261" y="1688123"/>
                  <a:ext cx="0" cy="24600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" name="Group 9"/>
                <p:cNvGrpSpPr/>
                <p:nvPr/>
              </p:nvGrpSpPr>
              <p:grpSpPr>
                <a:xfrm>
                  <a:off x="0" y="-88023"/>
                  <a:ext cx="6390636" cy="4402444"/>
                  <a:chOff x="0" y="-88023"/>
                  <a:chExt cx="6390636" cy="4402444"/>
                </a:xfrm>
              </p:grpSpPr>
              <p:grpSp>
                <p:nvGrpSpPr>
                  <p:cNvPr id="11" name="Group 10"/>
                  <p:cNvGrpSpPr/>
                  <p:nvPr/>
                </p:nvGrpSpPr>
                <p:grpSpPr>
                  <a:xfrm>
                    <a:off x="0" y="-88023"/>
                    <a:ext cx="6390636" cy="4402444"/>
                    <a:chOff x="0" y="-88023"/>
                    <a:chExt cx="6391123" cy="4402444"/>
                  </a:xfrm>
                </p:grpSpPr>
                <p:sp>
                  <p:nvSpPr>
                    <p:cNvPr id="13" name="Text Box 1273"/>
                    <p:cNvSpPr txBox="1"/>
                    <p:nvPr/>
                  </p:nvSpPr>
                  <p:spPr>
                    <a:xfrm>
                      <a:off x="5338293" y="1796603"/>
                      <a:ext cx="1052830" cy="81978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endParaRPr lang="en-US" sz="1100">
                        <a:effectLst/>
                        <a:latin typeface="Times New Roman"/>
                        <a:ea typeface="Calibri"/>
                        <a:cs typeface="B Nazanin"/>
                      </a:endParaRPr>
                    </a:p>
                  </p:txBody>
                </p:sp>
                <p:grpSp>
                  <p:nvGrpSpPr>
                    <p:cNvPr id="14" name="Group 13"/>
                    <p:cNvGrpSpPr/>
                    <p:nvPr/>
                  </p:nvGrpSpPr>
                  <p:grpSpPr>
                    <a:xfrm>
                      <a:off x="0" y="-88023"/>
                      <a:ext cx="6052672" cy="4402444"/>
                      <a:chOff x="0" y="-88025"/>
                      <a:chExt cx="6052819" cy="4402547"/>
                    </a:xfrm>
                  </p:grpSpPr>
                  <p:sp>
                    <p:nvSpPr>
                      <p:cNvPr id="15" name="Text Box 1275"/>
                      <p:cNvSpPr txBox="1"/>
                      <p:nvPr/>
                    </p:nvSpPr>
                    <p:spPr>
                      <a:xfrm>
                        <a:off x="869324" y="4015557"/>
                        <a:ext cx="407670" cy="250825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style>
                      <a:lnRef idx="0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justLow" rtl="0">
                          <a:lnSpc>
                            <a:spcPct val="150000"/>
                          </a:lnSpc>
                          <a:spcBef>
                            <a:spcPts val="0"/>
                          </a:spcBef>
                        </a:pPr>
                        <a:r>
                          <a:rPr lang="en-US" sz="1200" b="1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D/A</a:t>
                        </a:r>
                        <a:endParaRPr lang="en-US" sz="1200" dirty="0">
                          <a:effectLst/>
                          <a:latin typeface="Times New Roman"/>
                          <a:ea typeface="Calibri"/>
                          <a:cs typeface="B Nazanin"/>
                        </a:endParaRPr>
                      </a:p>
                    </p:txBody>
                  </p:sp>
                  <p:grpSp>
                    <p:nvGrpSpPr>
                      <p:cNvPr id="16" name="Group 15"/>
                      <p:cNvGrpSpPr/>
                      <p:nvPr/>
                    </p:nvGrpSpPr>
                    <p:grpSpPr>
                      <a:xfrm>
                        <a:off x="0" y="-88025"/>
                        <a:ext cx="6052819" cy="4402547"/>
                        <a:chOff x="0" y="-88025"/>
                        <a:chExt cx="6052819" cy="4402547"/>
                      </a:xfrm>
                    </p:grpSpPr>
                    <p:sp>
                      <p:nvSpPr>
                        <p:cNvPr id="17" name="Text Box 1277"/>
                        <p:cNvSpPr txBox="1"/>
                        <p:nvPr/>
                      </p:nvSpPr>
                      <p:spPr>
                        <a:xfrm>
                          <a:off x="1745412" y="4005912"/>
                          <a:ext cx="631032" cy="308610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  <a:effectLst/>
                      </p:spPr>
                      <p:style>
                        <a:lnRef idx="0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justLow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 b="1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Amplifier</a:t>
                          </a:r>
                          <a:endParaRPr lang="en-US" sz="1100" dirty="0">
                            <a:effectLst/>
                            <a:latin typeface="Times New Roman"/>
                            <a:ea typeface="Calibri"/>
                            <a:cs typeface="B Nazanin"/>
                          </a:endParaRPr>
                        </a:p>
                      </p:txBody>
                    </p:sp>
                    <p:grpSp>
                      <p:nvGrpSpPr>
                        <p:cNvPr id="18" name="Group 17"/>
                        <p:cNvGrpSpPr/>
                        <p:nvPr/>
                      </p:nvGrpSpPr>
                      <p:grpSpPr>
                        <a:xfrm>
                          <a:off x="0" y="-88025"/>
                          <a:ext cx="6052819" cy="4379445"/>
                          <a:chOff x="0" y="-88025"/>
                          <a:chExt cx="6052819" cy="4379445"/>
                        </a:xfrm>
                      </p:grpSpPr>
                      <p:sp>
                        <p:nvSpPr>
                          <p:cNvPr id="19" name="Text Box 1279"/>
                          <p:cNvSpPr txBox="1"/>
                          <p:nvPr/>
                        </p:nvSpPr>
                        <p:spPr>
                          <a:xfrm>
                            <a:off x="1372503" y="3702363"/>
                            <a:ext cx="407670" cy="250825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marL="0" marR="0" algn="justLow" rtl="0">
                              <a:lnSpc>
                                <a:spcPct val="150000"/>
                              </a:lnSpc>
                              <a:spcBef>
                                <a:spcPts val="0"/>
                              </a:spcBef>
                            </a:pPr>
                            <a:r>
                              <a:rPr lang="en-US" sz="1200" b="1" dirty="0">
                                <a:effectLst/>
                                <a:latin typeface="Times New Roman"/>
                                <a:ea typeface="Calibri"/>
                                <a:cs typeface="Times New Roman"/>
                              </a:rPr>
                              <a:t>D/A</a:t>
                            </a:r>
                            <a:endParaRPr lang="en-US" sz="1200" dirty="0">
                              <a:effectLst/>
                              <a:latin typeface="Times New Roman"/>
                              <a:ea typeface="Calibri"/>
                              <a:cs typeface="B Nazanin"/>
                            </a:endParaRPr>
                          </a:p>
                        </p:txBody>
                      </p:sp>
                      <p:grpSp>
                        <p:nvGrpSpPr>
                          <p:cNvPr id="20" name="Group 19"/>
                          <p:cNvGrpSpPr/>
                          <p:nvPr/>
                        </p:nvGrpSpPr>
                        <p:grpSpPr>
                          <a:xfrm>
                            <a:off x="0" y="-88025"/>
                            <a:ext cx="6052819" cy="4379445"/>
                            <a:chOff x="0" y="-88025"/>
                            <a:chExt cx="6052819" cy="4379445"/>
                          </a:xfrm>
                        </p:grpSpPr>
                        <p:sp>
                          <p:nvSpPr>
                            <p:cNvPr id="21" name="Text Box 1281"/>
                            <p:cNvSpPr txBox="1"/>
                            <p:nvPr/>
                          </p:nvSpPr>
                          <p:spPr>
                            <a:xfrm>
                              <a:off x="2202242" y="3692192"/>
                              <a:ext cx="667557" cy="308610"/>
                            </a:xfrm>
                            <a:prstGeom prst="rect">
                              <a:avLst/>
                            </a:prstGeom>
                            <a:noFill/>
                            <a:ln w="6350">
                              <a:noFill/>
                            </a:ln>
                            <a:effectLst/>
                          </p:spPr>
                          <p:style>
                            <a:lnRef idx="0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t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 algn="justLow" rtl="1">
                                <a:lnSpc>
                                  <a:spcPct val="150000"/>
                                </a:lnSpc>
                                <a:spcBef>
                                  <a:spcPts val="0"/>
                                </a:spcBef>
                              </a:pPr>
                              <a:r>
                                <a:rPr lang="en-US" sz="1100" b="1" dirty="0">
                                  <a:effectLst/>
                                  <a:latin typeface="Times New Roman"/>
                                  <a:ea typeface="Calibri"/>
                                  <a:cs typeface="Times New Roman"/>
                                </a:rPr>
                                <a:t>Amplifier</a:t>
                              </a:r>
                              <a:endParaRPr lang="en-US" sz="1100" dirty="0">
                                <a:effectLst/>
                                <a:latin typeface="Times New Roman"/>
                                <a:ea typeface="Calibri"/>
                                <a:cs typeface="B Nazanin"/>
                              </a:endParaRPr>
                            </a:p>
                          </p:txBody>
                        </p:sp>
                        <p:grpSp>
                          <p:nvGrpSpPr>
                            <p:cNvPr id="22" name="Group 21"/>
                            <p:cNvGrpSpPr/>
                            <p:nvPr/>
                          </p:nvGrpSpPr>
                          <p:grpSpPr>
                            <a:xfrm>
                              <a:off x="0" y="-88025"/>
                              <a:ext cx="6052819" cy="4379445"/>
                              <a:chOff x="0" y="-88025"/>
                              <a:chExt cx="6052819" cy="4379445"/>
                            </a:xfrm>
                          </p:grpSpPr>
                          <p:sp>
                            <p:nvSpPr>
                              <p:cNvPr id="23" name="Text Box 1283"/>
                              <p:cNvSpPr txBox="1"/>
                              <p:nvPr/>
                            </p:nvSpPr>
                            <p:spPr>
                              <a:xfrm>
                                <a:off x="1906079" y="3354640"/>
                                <a:ext cx="407670" cy="250825"/>
                              </a:xfrm>
                              <a:prstGeom prst="rect">
                                <a:avLst/>
                              </a:prstGeom>
                              <a:noFill/>
                              <a:ln w="6350">
                                <a:noFill/>
                              </a:ln>
                              <a:effectLst/>
                            </p:spPr>
                            <p:style>
                              <a:lnRef idx="0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marL="0" marR="0" algn="justLow" rtl="0">
                                  <a:lnSpc>
                                    <a:spcPct val="150000"/>
                                  </a:lnSpc>
                                  <a:spcBef>
                                    <a:spcPts val="0"/>
                                  </a:spcBef>
                                </a:pPr>
                                <a:r>
                                  <a:rPr lang="en-US" sz="1200" b="1" dirty="0">
                                    <a:effectLst/>
                                    <a:latin typeface="Times New Roman"/>
                                    <a:ea typeface="Calibri"/>
                                    <a:cs typeface="Times New Roman"/>
                                  </a:rPr>
                                  <a:t>D/A</a:t>
                                </a:r>
                                <a:endParaRPr lang="en-US" sz="1200" dirty="0">
                                  <a:effectLst/>
                                  <a:latin typeface="Times New Roman"/>
                                  <a:ea typeface="Calibri"/>
                                  <a:cs typeface="B Nazanin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24" name="Group 23"/>
                              <p:cNvGrpSpPr/>
                              <p:nvPr/>
                            </p:nvGrpSpPr>
                            <p:grpSpPr>
                              <a:xfrm>
                                <a:off x="0" y="-88025"/>
                                <a:ext cx="6052819" cy="4379445"/>
                                <a:chOff x="0" y="-88025"/>
                                <a:chExt cx="6052819" cy="4379445"/>
                              </a:xfrm>
                            </p:grpSpPr>
                            <p:sp>
                              <p:nvSpPr>
                                <p:cNvPr id="25" name="Text Box 1285"/>
                                <p:cNvSpPr txBox="1"/>
                                <p:nvPr/>
                              </p:nvSpPr>
                              <p:spPr>
                                <a:xfrm>
                                  <a:off x="2690993" y="3362186"/>
                                  <a:ext cx="671070" cy="308610"/>
                                </a:xfrm>
                                <a:prstGeom prst="rect">
                                  <a:avLst/>
                                </a:prstGeom>
                                <a:noFill/>
                                <a:ln w="6350">
                                  <a:noFill/>
                                </a:ln>
                                <a:effectLst/>
                              </p:spPr>
                              <p:style>
                                <a:lnRef idx="0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marL="0" marR="0" algn="justLow" rtl="1">
                                    <a:lnSpc>
                                      <a:spcPct val="150000"/>
                                    </a:lnSpc>
                                    <a:spcBef>
                                      <a:spcPts val="0"/>
                                    </a:spcBef>
                                  </a:pPr>
                                  <a:r>
                                    <a:rPr lang="en-US" sz="1100" b="1" dirty="0">
                                      <a:effectLst/>
                                      <a:latin typeface="Times New Roman"/>
                                      <a:ea typeface="Calibri"/>
                                      <a:cs typeface="Times New Roman"/>
                                    </a:rPr>
                                    <a:t>Amplifier</a:t>
                                  </a:r>
                                  <a:endParaRPr lang="en-US" sz="1100" dirty="0">
                                    <a:effectLst/>
                                    <a:latin typeface="Times New Roman"/>
                                    <a:ea typeface="Calibri"/>
                                    <a:cs typeface="B Nazanin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26" name="Group 25"/>
                                <p:cNvGrpSpPr/>
                                <p:nvPr/>
                              </p:nvGrpSpPr>
                              <p:grpSpPr>
                                <a:xfrm>
                                  <a:off x="0" y="-88025"/>
                                  <a:ext cx="6052819" cy="4379445"/>
                                  <a:chOff x="0" y="-88025"/>
                                  <a:chExt cx="6052819" cy="4379445"/>
                                </a:xfrm>
                              </p:grpSpPr>
                              <p:sp>
                                <p:nvSpPr>
                                  <p:cNvPr id="27" name="Text Box 1287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582214" y="3092908"/>
                                    <a:ext cx="407670" cy="250825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6350">
                                    <a:noFill/>
                                  </a:ln>
                                  <a:effectLst/>
                                </p:spPr>
                                <p:style>
                                  <a:lnRef idx="0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marL="0" marR="0" algn="justLow" rtl="0">
                                      <a:lnSpc>
                                        <a:spcPct val="150000"/>
                                      </a:lnSpc>
                                      <a:spcBef>
                                        <a:spcPts val="0"/>
                                      </a:spcBef>
                                    </a:pPr>
                                    <a:r>
                                      <a:rPr lang="en-US" sz="1200" b="1" dirty="0">
                                        <a:effectLst/>
                                        <a:latin typeface="Times New Roman"/>
                                        <a:ea typeface="Calibri"/>
                                        <a:cs typeface="Times New Roman"/>
                                      </a:rPr>
                                      <a:t>D/A</a:t>
                                    </a:r>
                                    <a:endParaRPr lang="en-US" sz="1200" dirty="0">
                                      <a:effectLst/>
                                      <a:latin typeface="Times New Roman"/>
                                      <a:ea typeface="Calibri"/>
                                      <a:cs typeface="B Nazanin"/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28" name="Group 27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-88025"/>
                                    <a:ext cx="6052819" cy="4379445"/>
                                    <a:chOff x="0" y="-88025"/>
                                    <a:chExt cx="6052819" cy="4379445"/>
                                  </a:xfrm>
                                </p:grpSpPr>
                                <p:sp>
                                  <p:nvSpPr>
                                    <p:cNvPr id="29" name="Text Box 1289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3264558" y="3130553"/>
                                      <a:ext cx="671887" cy="308610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6350">
                                      <a:noFill/>
                                    </a:ln>
                                    <a:effectLst/>
                                  </p:spPr>
                                  <p:style>
                                    <a:lnRef idx="0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dk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marL="0" marR="0" algn="justLow" rtl="1">
                                        <a:lnSpc>
                                          <a:spcPct val="150000"/>
                                        </a:lnSpc>
                                        <a:spcBef>
                                          <a:spcPts val="0"/>
                                        </a:spcBef>
                                      </a:pPr>
                                      <a:r>
                                        <a:rPr lang="en-US" sz="1100" b="1" dirty="0">
                                          <a:effectLst/>
                                          <a:latin typeface="Times New Roman"/>
                                          <a:ea typeface="Calibri"/>
                                          <a:cs typeface="Times New Roman"/>
                                        </a:rPr>
                                        <a:t>Amplifier</a:t>
                                      </a:r>
                                      <a:endParaRPr lang="en-US" sz="1100" dirty="0">
                                        <a:effectLst/>
                                        <a:latin typeface="Times New Roman"/>
                                        <a:ea typeface="Calibri"/>
                                        <a:cs typeface="B Nazanin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30" name="Group 29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-88025"/>
                                      <a:ext cx="6052819" cy="4379445"/>
                                      <a:chOff x="0" y="-88025"/>
                                      <a:chExt cx="6052819" cy="4379445"/>
                                    </a:xfrm>
                                  </p:grpSpPr>
                                  <p:sp>
                                    <p:nvSpPr>
                                      <p:cNvPr id="31" name="Text Box 1291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3482035" y="2813191"/>
                                        <a:ext cx="407670" cy="250825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 w="6350">
                                        <a:noFill/>
                                      </a:ln>
                                      <a:effectLst/>
                                    </p:spPr>
                                    <p:style>
                                      <a:lnRef idx="0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dk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pPr marL="0" marR="0" algn="justLow" rtl="0">
                                          <a:lnSpc>
                                            <a:spcPct val="150000"/>
                                          </a:lnSpc>
                                          <a:spcBef>
                                            <a:spcPts val="0"/>
                                          </a:spcBef>
                                        </a:pPr>
                                        <a:r>
                                          <a:rPr lang="en-US" sz="1200" b="1" dirty="0">
                                            <a:effectLst/>
                                            <a:latin typeface="Times New Roman"/>
                                            <a:ea typeface="Calibri"/>
                                            <a:cs typeface="Times New Roman"/>
                                          </a:rPr>
                                          <a:t>D/A</a:t>
                                        </a:r>
                                        <a:endParaRPr lang="en-US" sz="1200" dirty="0">
                                          <a:effectLst/>
                                          <a:latin typeface="Times New Roman"/>
                                          <a:ea typeface="Calibri"/>
                                          <a:cs typeface="B Nazanin"/>
                                        </a:endParaRPr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32" name="Group 31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-88025"/>
                                        <a:ext cx="6052819" cy="4379445"/>
                                        <a:chOff x="0" y="-88025"/>
                                        <a:chExt cx="6052819" cy="4379445"/>
                                      </a:xfrm>
                                    </p:grpSpPr>
                                    <p:sp>
                                      <p:nvSpPr>
                                        <p:cNvPr id="33" name="Text Box 1293"/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4023766" y="2833459"/>
                                          <a:ext cx="650926" cy="308610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  <a:ln w="6350">
                                          <a:noFill/>
                                        </a:ln>
                                        <a:effectLst/>
                                      </p:spPr>
                                      <p:style>
                                        <a:lnRef idx="0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dk1"/>
                                        </a:fontRef>
                                      </p:style>
                                      <p:txBody>
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Autofit/>
                                        </a:bodyPr>
                                        <a:lstStyle/>
                                        <a:p>
                                          <a:pPr marL="0" marR="0" algn="justLow" rtl="1">
                                            <a:lnSpc>
                                              <a:spcPct val="150000"/>
                                            </a:lnSpc>
                                            <a:spcBef>
                                              <a:spcPts val="0"/>
                                            </a:spcBef>
                                          </a:pPr>
                                          <a:r>
                                            <a:rPr lang="en-US" sz="1100" b="1" dirty="0">
                                              <a:effectLst/>
                                              <a:latin typeface="Times New Roman"/>
                                              <a:ea typeface="Calibri"/>
                                              <a:cs typeface="Times New Roman"/>
                                            </a:rPr>
                                            <a:t>Amplifier</a:t>
                                          </a:r>
                                          <a:endParaRPr lang="en-US" sz="1100" dirty="0">
                                            <a:effectLst/>
                                            <a:latin typeface="Times New Roman"/>
                                            <a:ea typeface="Calibri"/>
                                            <a:cs typeface="B Nazanin"/>
                                          </a:endParaRPr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34" name="Group 33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0" y="-88025"/>
                                          <a:ext cx="6052819" cy="4379445"/>
                                          <a:chOff x="0" y="-88025"/>
                                          <a:chExt cx="6052819" cy="4379445"/>
                                        </a:xfrm>
                                      </p:grpSpPr>
                                      <p:sp>
                                        <p:nvSpPr>
                                          <p:cNvPr id="35" name="Text Box 1295"/>
                                          <p:cNvSpPr txBox="1"/>
                                          <p:nvPr/>
                                        </p:nvSpPr>
                                        <p:spPr>
                                          <a:xfrm>
                                            <a:off x="3476791" y="1211092"/>
                                            <a:ext cx="407670" cy="250825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ln w="6350">
                                            <a:noFill/>
                                          </a:ln>
                                          <a:effectLst/>
                                        </p:spPr>
                                        <p:style>
                                          <a:lnRef idx="0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dk1"/>
                                          </a:fontRef>
                                        </p:style>
                                        <p:txBody>
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<a:prstTxWarp prst="textNoShape">
                                              <a:avLst/>
                                            </a:prstTxWarp>
                                            <a:noAutofit/>
                                          </a:bodyPr>
                                          <a:lstStyle/>
                                          <a:p>
                                            <a:pPr marL="0" marR="0" algn="ctr" rtl="1">
                                              <a:lnSpc>
                                                <a:spcPct val="150000"/>
                                              </a:lnSpc>
                                              <a:spcBef>
                                                <a:spcPts val="0"/>
                                              </a:spcBef>
                                            </a:pPr>
                                            <a:r>
                                              <a:rPr lang="en-US" sz="1200" b="1" dirty="0">
                                                <a:effectLst/>
                                                <a:latin typeface="Times New Roman"/>
                                                <a:ea typeface="Calibri"/>
                                                <a:cs typeface="Times New Roman"/>
                                              </a:rPr>
                                              <a:t>A/D</a:t>
                                            </a:r>
                                            <a:endParaRPr lang="en-US" sz="1200" dirty="0">
                                              <a:effectLst/>
                                              <a:latin typeface="Times New Roman"/>
                                              <a:ea typeface="Calibri"/>
                                              <a:cs typeface="B Nazanin"/>
                                            </a:endParaRPr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36" name="Group 35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0" y="-88025"/>
                                            <a:ext cx="6052819" cy="4379445"/>
                                            <a:chOff x="0" y="-88025"/>
                                            <a:chExt cx="6052819" cy="4379445"/>
                                          </a:xfrm>
                                        </p:grpSpPr>
                                        <p:sp>
                                          <p:nvSpPr>
                                            <p:cNvPr id="37" name="Text Box 1297"/>
                                            <p:cNvSpPr txBox="1"/>
                                            <p:nvPr/>
                                          </p:nvSpPr>
                                          <p:spPr>
                                            <a:xfrm>
                                              <a:off x="4035925" y="1221852"/>
                                              <a:ext cx="638767" cy="309093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  <a:ln w="6350">
                                              <a:noFill/>
                                            </a:ln>
                                            <a:effectLst/>
                                          </p:spPr>
                                          <p:style>
                                            <a:lnRef idx="0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dk1"/>
                                            </a:fontRef>
                                          </p:style>
                                          <p:txBody>
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<a:prstTxWarp prst="textNoShape">
                                                <a:avLst/>
                                              </a:prstTxWarp>
                                              <a:noAutofit/>
                                            </a:bodyPr>
                                            <a:lstStyle/>
                                            <a:p>
                                              <a:pPr marL="0" marR="0" algn="justLow" rtl="1">
                                                <a:lnSpc>
                                                  <a:spcPct val="150000"/>
                                                </a:lnSpc>
                                                <a:spcBef>
                                                  <a:spcPts val="0"/>
                                                </a:spcBef>
                                              </a:pPr>
                                              <a:r>
                                                <a:rPr lang="en-US" sz="1100" b="1" dirty="0">
                                                  <a:effectLst/>
                                                  <a:latin typeface="Times New Roman"/>
                                                  <a:ea typeface="Calibri"/>
                                                  <a:cs typeface="Times New Roman"/>
                                                </a:rPr>
                                                <a:t>Amplifier</a:t>
                                              </a:r>
                                              <a:endParaRPr lang="en-US" sz="1100" b="1" dirty="0">
                                                <a:effectLst/>
                                                <a:latin typeface="Times New Roman"/>
                                                <a:ea typeface="Calibri"/>
                                                <a:cs typeface="B Nazanin"/>
                                              </a:endParaRP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38" name="Group 37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0" y="-88025"/>
                                              <a:ext cx="6052819" cy="4379445"/>
                                              <a:chOff x="0" y="-88025"/>
                                              <a:chExt cx="6052819" cy="4379445"/>
                                            </a:xfrm>
                                          </p:grpSpPr>
                                          <p:sp>
                                            <p:nvSpPr>
                                              <p:cNvPr id="39" name="Text Box 1299"/>
                                              <p:cNvSpPr txBox="1"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3376184" y="914902"/>
                                                <a:ext cx="578890" cy="261443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noFill/>
                                              <a:ln w="6350">
                                                <a:noFill/>
                                              </a:ln>
                                              <a:effectLst/>
                                            </p:spPr>
                                            <p:style>
                                              <a:lnRef idx="0">
                                                <a:schemeClr val="accent1"/>
                                              </a:lnRef>
                                              <a:fillRef idx="0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dk1"/>
                                              </a:fontRef>
                                            </p:style>
                                            <p:txBody>
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<a:prstTxWarp prst="textNoShape">
                                                  <a:avLst/>
                                                </a:prstTxWarp>
                                                <a:noAutofit/>
                                              </a:bodyPr>
                                              <a:lstStyle/>
                                              <a:p>
                                                <a:pPr marL="0" marR="0" algn="justLow" rtl="1">
                                                  <a:lnSpc>
                                                    <a:spcPct val="150000"/>
                                                  </a:lnSpc>
                                                  <a:spcBef>
                                                    <a:spcPts val="0"/>
                                                  </a:spcBef>
                                                </a:pPr>
                                                <a:r>
                                                  <a:rPr lang="en-US" sz="1100" b="1" dirty="0">
                                                    <a:effectLst/>
                                                    <a:latin typeface="Times New Roman"/>
                                                    <a:ea typeface="Calibri"/>
                                                    <a:cs typeface="Times New Roman"/>
                                                  </a:rPr>
                                                  <a:t>Amplifier</a:t>
                                                </a:r>
                                                <a:endParaRPr lang="en-US" sz="1100" dirty="0">
                                                  <a:effectLst/>
                                                  <a:latin typeface="Times New Roman"/>
                                                  <a:ea typeface="Calibri"/>
                                                  <a:cs typeface="B Nazanin"/>
                                                </a:endParaRPr>
                                              </a:p>
                                            </p:txBody>
                                          </p:sp>
                                          <p:grpSp>
                                            <p:nvGrpSpPr>
                                              <p:cNvPr id="40" name="Group 39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0" y="-88025"/>
                                                <a:ext cx="6052819" cy="4379445"/>
                                                <a:chOff x="0" y="-88025"/>
                                                <a:chExt cx="6052819" cy="4379445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41" name="Text Box 1301"/>
                                                <p:cNvSpPr txBox="1"/>
                                                <p:nvPr/>
                                              </p:nvSpPr>
                                              <p:spPr>
                                                <a:xfrm>
                                                  <a:off x="2548366" y="906346"/>
                                                  <a:ext cx="407670" cy="250825"/>
                                                </a:xfrm>
                                                <a:prstGeom prst="rect">
                                                  <a:avLst/>
                                                </a:prstGeom>
                                                <a:noFill/>
                                                <a:ln w="6350">
                                                  <a:noFill/>
                                                </a:ln>
                                                <a:effectLst/>
                                              </p:spPr>
                                              <p:style>
                                                <a:lnRef idx="0">
                                                  <a:schemeClr val="accent1"/>
                                                </a:lnRef>
                                                <a:fillRef idx="0">
                                                  <a:schemeClr val="accent1"/>
                                                </a:fillRef>
                                                <a:effectRef idx="0">
                                                  <a:schemeClr val="accent1"/>
                                                </a:effectRef>
                                                <a:fontRef idx="minor">
                                                  <a:schemeClr val="dk1"/>
                                                </a:fontRef>
                                              </p:style>
                                              <p:txBody>
  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  <a:prstTxWarp prst="textNoShape">
                                                    <a:avLst/>
                                                  </a:prstTxWarp>
                                                  <a:noAutofit/>
                                                </a:bodyPr>
                                                <a:lstStyle/>
                                                <a:p>
                                                  <a:pPr marL="0" marR="0" algn="justLow" rtl="1">
                                                    <a:lnSpc>
                                                      <a:spcPct val="150000"/>
                                                    </a:lnSpc>
                                                    <a:spcBef>
                                                      <a:spcPts val="0"/>
                                                    </a:spcBef>
                                                  </a:pPr>
                                                  <a:r>
                                                    <a:rPr lang="en-US" sz="1200" b="1" dirty="0">
                                                      <a:effectLst/>
                                                      <a:latin typeface="Times New Roman"/>
                                                      <a:ea typeface="Calibri"/>
                                                      <a:cs typeface="Times New Roman"/>
                                                    </a:rPr>
                                                    <a:t>A/D</a:t>
                                                  </a:r>
                                                  <a:endParaRPr lang="en-US" sz="1200" dirty="0">
                                                    <a:effectLst/>
                                                    <a:latin typeface="Times New Roman"/>
                                                    <a:ea typeface="Calibri"/>
                                                    <a:cs typeface="B Nazanin"/>
                                                  </a:endParaRPr>
                                                </a:p>
                                              </p:txBody>
                                            </p:sp>
                                            <p:grpSp>
                                              <p:nvGrpSpPr>
                                                <p:cNvPr id="42" name="Group 41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0" y="-88025"/>
                                                  <a:ext cx="6052819" cy="4379445"/>
                                                  <a:chOff x="0" y="-88025"/>
                                                  <a:chExt cx="6052819" cy="4379445"/>
                                                </a:xfrm>
                                              </p:grpSpPr>
                                              <p:sp>
                                                <p:nvSpPr>
                                                  <p:cNvPr id="43" name="Text Box 1303"/>
                                                  <p:cNvSpPr txBox="1"/>
                                                  <p:nvPr/>
                                                </p:nvSpPr>
                                                <p:spPr>
                                                  <a:xfrm>
                                                    <a:off x="1857093" y="605373"/>
                                                    <a:ext cx="407670" cy="250825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noFill/>
                                                  <a:ln w="6350">
                                                    <a:noFill/>
                                                  </a:ln>
                                                  <a:effectLst/>
                                                </p:spPr>
                                                <p:style>
                                                  <a:lnRef idx="0">
                                                    <a:schemeClr val="accent1"/>
                                                  </a:lnRef>
                                                  <a:fillRef idx="0">
                                                    <a:schemeClr val="accent1"/>
                                                  </a:fillRef>
                                                  <a:effectRef idx="0">
                                                    <a:schemeClr val="accent1"/>
                                                  </a:effectRef>
                                                  <a:fontRef idx="minor">
                                                    <a:schemeClr val="dk1"/>
                                                  </a:fontRef>
                                                </p:style>
                                                <p:txBody>
    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    <a:prstTxWarp prst="textNoShape">
                                                      <a:avLst/>
                                                    </a:prstTxWarp>
                                                    <a:noAutofit/>
                                                  </a:bodyPr>
                                                  <a:lstStyle/>
                                                  <a:p>
                                                    <a:pPr marL="0" marR="0" algn="justLow" rtl="1">
                                                      <a:lnSpc>
                                                        <a:spcPct val="150000"/>
                                                      </a:lnSpc>
                                                      <a:spcBef>
                                                        <a:spcPts val="0"/>
                                                      </a:spcBef>
                                                    </a:pPr>
                                                    <a:r>
                                                      <a:rPr lang="en-US" sz="1200" b="1" dirty="0">
                                                        <a:effectLst/>
                                                        <a:latin typeface="Times New Roman"/>
                                                        <a:ea typeface="Calibri"/>
                                                        <a:cs typeface="Times New Roman"/>
                                                      </a:rPr>
                                                      <a:t>A/D</a:t>
                                                    </a:r>
                                                    <a:endParaRPr lang="en-US" sz="1200" dirty="0">
                                                      <a:effectLst/>
                                                      <a:latin typeface="Times New Roman"/>
                                                      <a:ea typeface="Calibri"/>
                                                      <a:cs typeface="B Nazanin"/>
                                                    </a:endParaRPr>
                                                  </a:p>
                                                </p:txBody>
                                              </p:sp>
                                              <p:grpSp>
                                                <p:nvGrpSpPr>
                                                  <p:cNvPr id="44" name="Group 43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0" y="-88025"/>
                                                    <a:ext cx="6052819" cy="4379445"/>
                                                    <a:chOff x="0" y="-88025"/>
                                                    <a:chExt cx="6052819" cy="4379445"/>
                                                  </a:xfrm>
                                                </p:grpSpPr>
                                                <p:sp>
                                                  <p:nvSpPr>
                                                    <p:cNvPr id="45" name="Text Box 1305"/>
                                                    <p:cNvSpPr txBox="1"/>
                                                    <p:nvPr/>
                                                  </p:nvSpPr>
                                                  <p:spPr>
                                                    <a:xfrm>
                                                      <a:off x="2748736" y="617288"/>
                                                      <a:ext cx="612845" cy="255140"/>
                                                    </a:xfrm>
                                                    <a:prstGeom prst="rect">
                                                      <a:avLst/>
                                                    </a:prstGeom>
                                                    <a:noFill/>
                                                    <a:ln w="6350">
                                                      <a:noFill/>
                                                    </a:ln>
                                                    <a:effectLst/>
                                                  </p:spPr>
                                                  <p:txBody>
      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      <a:prstTxWarp prst="textNoShape">
                                                        <a:avLst/>
                                                      </a:prstTxWarp>
                                                      <a:noAutofit/>
                                                    </a:bodyPr>
                                                    <a:lstStyle/>
                                                    <a:p>
                                                      <a:pPr marL="0" marR="0" algn="justLow" rtl="1">
                                                        <a:lnSpc>
                                                          <a:spcPct val="150000"/>
                                                        </a:lnSpc>
                                                        <a:spcBef>
                                                          <a:spcPts val="0"/>
                                                        </a:spcBef>
                                                      </a:pPr>
                                                      <a:r>
                                                        <a:rPr lang="en-US" sz="1100" b="1" dirty="0">
                                                          <a:effectLst/>
                                                          <a:latin typeface="Times New Roman"/>
                                                          <a:ea typeface="Calibri"/>
                                                          <a:cs typeface="Times New Roman"/>
                                                        </a:rPr>
                                                        <a:t>Amplifier</a:t>
                                                      </a:r>
                                                      <a:endParaRPr lang="en-US" sz="1100" dirty="0">
                                                        <a:effectLst/>
                                                        <a:latin typeface="Times New Roman"/>
                                                        <a:ea typeface="Calibri"/>
                                                        <a:cs typeface="B Nazanin"/>
                                                      </a:endParaRPr>
                                                    </a:p>
                                                  </p:txBody>
                                                </p:sp>
                                                <p:grpSp>
                                                  <p:nvGrpSpPr>
                                                    <p:cNvPr id="46" name="Group 45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0" y="-88025"/>
                                                      <a:ext cx="6052819" cy="4379445"/>
                                                      <a:chOff x="0" y="-88025"/>
                                                      <a:chExt cx="6052819" cy="4379445"/>
                                                    </a:xfrm>
                                                  </p:grpSpPr>
                                                  <p:sp>
                                                    <p:nvSpPr>
                                                      <p:cNvPr id="47" name="Text Box 1307"/>
                                                      <p:cNvSpPr txBox="1"/>
                                                      <p:nvPr/>
                                                    </p:nvSpPr>
                                                    <p:spPr>
                                                      <a:xfrm>
                                                        <a:off x="2276167" y="253454"/>
                                                        <a:ext cx="583578" cy="210186"/>
                                                      </a:xfrm>
                                                      <a:prstGeom prst="rect">
                                                        <a:avLst/>
                                                      </a:prstGeom>
                                                      <a:noFill/>
                                                      <a:ln w="6350">
                                                        <a:noFill/>
                                                      </a:ln>
                                                      <a:effectLst/>
                                                    </p:spPr>
                                                    <p:style>
                                                      <a:lnRef idx="0">
                                                        <a:schemeClr val="accent1"/>
                                                      </a:lnRef>
                                                      <a:fillRef idx="0">
                                                        <a:schemeClr val="accent1"/>
                                                      </a:fillRef>
                                                      <a:effectRef idx="0">
                                                        <a:schemeClr val="accent1"/>
                                                      </a:effectRef>
                                                      <a:fontRef idx="minor">
                                                        <a:schemeClr val="dk1"/>
                                                      </a:fontRef>
                                                    </p:style>
                                                    <p:txBody>
        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        <a:prstTxWarp prst="textNoShape">
                                                          <a:avLst/>
                                                        </a:prstTxWarp>
                                                        <a:noAutofit/>
                                                      </a:bodyPr>
                                                      <a:lstStyle/>
                                                      <a:p>
                                                        <a:pPr marL="0" marR="0" algn="justLow" rtl="1">
                                                          <a:lnSpc>
                                                            <a:spcPct val="150000"/>
                                                          </a:lnSpc>
                                                          <a:spcBef>
                                                            <a:spcPts val="0"/>
                                                          </a:spcBef>
                                                        </a:pPr>
                                                        <a:r>
                                                          <a:rPr lang="en-US" sz="1100" b="1" dirty="0">
                                                            <a:effectLst/>
                                                            <a:latin typeface="Times New Roman"/>
                                                            <a:ea typeface="Calibri"/>
                                                            <a:cs typeface="Times New Roman"/>
                                                          </a:rPr>
                                                          <a:t>Amplifier</a:t>
                                                        </a:r>
                                                        <a:endParaRPr lang="en-US" sz="1100" dirty="0">
                                                          <a:effectLst/>
                                                          <a:latin typeface="Times New Roman"/>
                                                          <a:ea typeface="Calibri"/>
                                                          <a:cs typeface="B Nazanin"/>
                                                        </a:endParaRPr>
                                                      </a:p>
                                                    </p:txBody>
                                                  </p:sp>
                                                  <p:grpSp>
                                                    <p:nvGrpSpPr>
                                                      <p:cNvPr id="48" name="Group 47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0" y="-88025"/>
                                                        <a:ext cx="6052819" cy="4379445"/>
                                                        <a:chOff x="0" y="-88025"/>
                                                        <a:chExt cx="6052819" cy="4379445"/>
                                                      </a:xfrm>
                                                    </p:grpSpPr>
                                                    <p:sp>
                                                      <p:nvSpPr>
                                                        <p:cNvPr id="49" name="Text Box 1309"/>
                                                        <p:cNvSpPr txBox="1"/>
                                                        <p:nvPr/>
                                                      </p:nvSpPr>
                                                      <p:spPr>
                                                        <a:xfrm>
                                                          <a:off x="1328936" y="244229"/>
                                                          <a:ext cx="407670" cy="250825"/>
                                                        </a:xfrm>
                                                        <a:prstGeom prst="rect">
                                                          <a:avLst/>
                                                        </a:prstGeom>
                                                        <a:noFill/>
                                                        <a:ln w="6350">
                                                          <a:noFill/>
                                                        </a:ln>
                                                        <a:effectLst/>
                                                      </p:spPr>
                                                      <p:style>
                                                        <a:lnRef idx="0">
                                                          <a:schemeClr val="accent1"/>
                                                        </a:lnRef>
                                                        <a:fillRef idx="0">
                                                          <a:schemeClr val="accent1"/>
                                                        </a:fillRef>
                                                        <a:effectRef idx="0">
                                                          <a:schemeClr val="accent1"/>
                                                        </a:effectRef>
                                                        <a:fontRef idx="minor">
                                                          <a:schemeClr val="dk1"/>
                                                        </a:fontRef>
                                                      </p:style>
                                                      <p:txBody>
          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          <a:prstTxWarp prst="textNoShape">
                                                            <a:avLst/>
                                                          </a:prstTxWarp>
                                                          <a:noAutofit/>
                                                        </a:bodyPr>
                                                        <a:lstStyle/>
                                                        <a:p>
                                                          <a:pPr marL="0" marR="0" algn="justLow" rtl="1">
                                                            <a:lnSpc>
                                                              <a:spcPct val="150000"/>
                                                            </a:lnSpc>
                                                            <a:spcBef>
                                                              <a:spcPts val="0"/>
                                                            </a:spcBef>
                                                          </a:pPr>
                                                          <a:r>
                                                            <a:rPr lang="en-US" sz="1200" b="1" dirty="0">
                                                              <a:effectLst/>
                                                              <a:latin typeface="Times New Roman"/>
                                                              <a:ea typeface="Calibri"/>
                                                              <a:cs typeface="Times New Roman"/>
                                                            </a:rPr>
                                                            <a:t>A/D</a:t>
                                                          </a:r>
                                                          <a:endParaRPr lang="en-US" sz="1200" dirty="0">
                                                            <a:effectLst/>
                                                            <a:latin typeface="Times New Roman"/>
                                                            <a:ea typeface="Calibri"/>
                                                            <a:cs typeface="B Nazanin"/>
                                                          </a:endParaRPr>
                                                        </a:p>
                                                      </p:txBody>
                                                    </p:sp>
                                                    <p:grpSp>
                                                      <p:nvGrpSpPr>
                                                        <p:cNvPr id="50" name="Group 49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0" y="-88025"/>
                                                          <a:ext cx="6052819" cy="4379445"/>
                                                          <a:chOff x="0" y="-88025"/>
                                                          <a:chExt cx="6052819" cy="4379445"/>
                                                        </a:xfrm>
                                                      </p:grpSpPr>
                                                      <p:sp>
                                                        <p:nvSpPr>
                                                          <p:cNvPr id="51" name="Text Box 1311"/>
                                                          <p:cNvSpPr txBox="1"/>
                                                          <p:nvPr/>
                                                        </p:nvSpPr>
                                                        <p:spPr>
                                                          <a:xfrm>
                                                            <a:off x="770626" y="-88025"/>
                                                            <a:ext cx="407670" cy="250825"/>
                                                          </a:xfrm>
                                                          <a:prstGeom prst="rect">
                                                            <a:avLst/>
                                                          </a:prstGeom>
                                                          <a:noFill/>
                                                          <a:ln w="6350">
                                                            <a:noFill/>
                                                          </a:ln>
                                                          <a:effectLst/>
                                                        </p:spPr>
                                                        <p:style>
                                                          <a:lnRef idx="0">
                                                            <a:schemeClr val="accent1"/>
                                                          </a:lnRef>
                                                          <a:fillRef idx="0">
                                                            <a:schemeClr val="accent1"/>
                                                          </a:fillRef>
                                                          <a:effectRef idx="0">
                                                            <a:schemeClr val="accent1"/>
                                                          </a:effectRef>
                                                          <a:fontRef idx="minor">
                                                            <a:schemeClr val="dk1"/>
                                                          </a:fontRef>
                                                        </p:style>
                                                        <p:txBody>
            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            <a:prstTxWarp prst="textNoShape">
                                                              <a:avLst/>
                                                            </a:prstTxWarp>
                                                            <a:noAutofit/>
                                                          </a:bodyPr>
                                                          <a:lstStyle/>
                                                          <a:p>
                                                            <a:pPr marL="0" marR="0" algn="justLow" rtl="1">
                                                              <a:lnSpc>
                                                                <a:spcPct val="150000"/>
                                                              </a:lnSpc>
                                                              <a:spcBef>
                                                                <a:spcPts val="0"/>
                                                              </a:spcBef>
                                                            </a:pPr>
                                                            <a:r>
                                                              <a:rPr lang="en-US" sz="1200" b="1" dirty="0">
                                                                <a:effectLst/>
                                                                <a:latin typeface="Times New Roman"/>
                                                                <a:ea typeface="Calibri"/>
                                                                <a:cs typeface="Times New Roman"/>
                                                              </a:rPr>
                                                              <a:t>A/D</a:t>
                                                            </a:r>
                                                            <a:endParaRPr lang="en-US" sz="1200" dirty="0">
                                                              <a:effectLst/>
                                                              <a:latin typeface="Times New Roman"/>
                                                              <a:ea typeface="Calibri"/>
                                                              <a:cs typeface="B Nazanin"/>
                                                            </a:endParaRPr>
                                                          </a:p>
                                                        </p:txBody>
                                                      </p:sp>
                                                      <p:grpSp>
                                                        <p:nvGrpSpPr>
                                                          <p:cNvPr id="52" name="Group 51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0" y="-86926"/>
                                                            <a:ext cx="6052819" cy="4378346"/>
                                                            <a:chOff x="0" y="-86926"/>
                                                            <a:chExt cx="6052819" cy="4378346"/>
                                                          </a:xfrm>
                                                        </p:grpSpPr>
                                                        <p:sp>
                                                          <p:nvSpPr>
                                                            <p:cNvPr id="53" name="Text Box 1313"/>
                                                            <p:cNvSpPr txBox="1"/>
                                                            <p:nvPr/>
                                                          </p:nvSpPr>
                                                          <p:spPr>
                                                            <a:xfrm>
                                                              <a:off x="1769437" y="-86926"/>
                                                              <a:ext cx="601767" cy="309093"/>
                                                            </a:xfrm>
                                                            <a:prstGeom prst="rect">
                                                              <a:avLst/>
                                                            </a:prstGeom>
                                                            <a:noFill/>
                                                            <a:ln w="6350">
                                                              <a:noFill/>
                                                            </a:ln>
                                                            <a:effectLst/>
                                                          </p:spPr>
                                                          <p:style>
                                                            <a:lnRef idx="0">
                                                              <a:schemeClr val="accent1"/>
                                                            </a:lnRef>
                                                            <a:fillRef idx="0">
                                                              <a:schemeClr val="accent1"/>
                                                            </a:fillRef>
                                                            <a:effectRef idx="0">
                                                              <a:schemeClr val="accent1"/>
                                                            </a:effectRef>
                                                            <a:fontRef idx="minor">
                                                              <a:schemeClr val="dk1"/>
                                                            </a:fontRef>
                                                          </p:style>
                                                          <p:txBody>
                      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                      <a:prstTxWarp prst="textNoShape">
                                                                <a:avLst/>
                                                              </a:prstTxWarp>
                                                              <a:noAutofit/>
                                                            </a:bodyPr>
                                                            <a:lstStyle/>
                                                            <a:p>
                                                              <a:pPr marL="0" marR="0" algn="justLow" rtl="1">
                                                                <a:lnSpc>
                                                                  <a:spcPct val="150000"/>
                                                                </a:lnSpc>
                                                                <a:spcBef>
                                                                  <a:spcPts val="0"/>
                                                                </a:spcBef>
                                                              </a:pPr>
                                                              <a:r>
                                                                <a:rPr lang="en-US" sz="1100" b="1" dirty="0">
                                                                  <a:effectLst/>
                                                                  <a:latin typeface="Times New Roman"/>
                                                                  <a:ea typeface="Calibri"/>
                                                                  <a:cs typeface="Times New Roman"/>
                                                                </a:rPr>
                                                                <a:t>Amplifier</a:t>
                                                              </a:r>
                                                              <a:endParaRPr lang="en-US" sz="1100" dirty="0">
                                                                <a:effectLst/>
                                                                <a:latin typeface="Times New Roman"/>
                                                                <a:ea typeface="Calibri"/>
                                                                <a:cs typeface="B Nazanin"/>
                                                              </a:endParaRPr>
                                                            </a:p>
                                                          </p:txBody>
                                                        </p:sp>
                                                        <p:grpSp>
                                                          <p:nvGrpSpPr>
                                                            <p:cNvPr id="54" name="Group 53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0" y="6441"/>
                                                              <a:ext cx="6052819" cy="4284979"/>
                                                              <a:chOff x="0" y="0"/>
                                                              <a:chExt cx="6053071" cy="4284989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55" name="Group 54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0" y="1461751"/>
                                                                <a:ext cx="3592133" cy="1158530"/>
                                                                <a:chOff x="5122" y="1822434"/>
                                                                <a:chExt cx="5266903" cy="1451190"/>
                                                              </a:xfrm>
                                                            </p:grpSpPr>
                                                            <p:sp>
                                                              <p:nvSpPr>
                                                                <p:cNvPr id="149" name="Rectangle 148"/>
                                                                <p:cNvSpPr/>
                                                                <p:nvPr/>
                                                              </p:nvSpPr>
                                                              <p:spPr>
                                                                <a:xfrm>
                                                                  <a:off x="1690777" y="2647128"/>
                                                                  <a:ext cx="195527" cy="338729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solidFill>
                                                                  <a:srgbClr val="70AD47">
                                                                    <a:lumMod val="75000"/>
                                                                  </a:srgbClr>
                                                                </a:solidFill>
                                                                <a:ln w="12700" cap="flat" cmpd="sng" algn="ctr">
                                                                  <a:solidFill>
                                                                    <a:sysClr val="windowText" lastClr="000000"/>
                                                                  </a:solidFill>
                                                                  <a:prstDash val="solid"/>
                                                                  <a:miter lim="800000"/>
                                                                </a:ln>
                                                                <a:effectLst/>
                                                              </p:spPr>
                                                              <p:txBody>
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<a:prstTxWarp prst="textNoShape">
                                                                    <a:avLst/>
                                                                  </a:prstTxWarp>
                                                                  <a:noAutofit/>
                                                                </a:bodyPr>
                                                                <a:lstStyle/>
                                                                <a:p>
                                                                  <a:pPr marL="0" marR="0">
                                                                    <a:lnSpc>
                                                                      <a:spcPct val="106000"/>
                                                                    </a:lnSpc>
                                                                    <a:spcBef>
                                                                      <a:spcPts val="0"/>
                                                                    </a:spcBef>
                                                                    <a:spcAft>
                                                                      <a:spcPts val="800"/>
                                                                    </a:spcAft>
                                                                  </a:pPr>
                                                                  <a:r>
                                                                    <a:rPr lang="en-US" sz="1100" kern="1200">
                                                                      <a:solidFill>
                                                                        <a:srgbClr val="000000"/>
                                                                      </a:solidFill>
                                                                      <a:effectLst/>
                                                                      <a:latin typeface="Calibri"/>
                                                                      <a:ea typeface="Times New Roman"/>
                                                                      <a:cs typeface="Arial"/>
                                                                    </a:rPr>
                                                                    <a:t> </a:t>
                                                                  </a:r>
                                                                  <a:endParaRPr lang="en-US" sz="1200">
                                                                    <a:effectLst/>
                                                                    <a:latin typeface="Times New Roman"/>
                                                                    <a:ea typeface="Times New Roman"/>
                                                                  </a:endParaRPr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150" name="Rectangle 149"/>
                                                                <p:cNvSpPr/>
                                                                <p:nvPr/>
                                                              </p:nvSpPr>
                                                              <p:spPr>
                                                                <a:xfrm>
                                                                  <a:off x="1690778" y="2093636"/>
                                                                  <a:ext cx="195527" cy="352945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solidFill>
                                                                  <a:srgbClr val="70AD47">
                                                                    <a:lumMod val="75000"/>
                                                                  </a:srgbClr>
                                                                </a:solidFill>
                                                                <a:ln w="12700" cap="flat" cmpd="sng" algn="ctr">
                                                                  <a:solidFill>
                                                                    <a:sysClr val="windowText" lastClr="000000"/>
                                                                  </a:solidFill>
                                                                  <a:prstDash val="solid"/>
                                                                  <a:miter lim="800000"/>
                                                                </a:ln>
                                                                <a:effectLst/>
                                                              </p:spPr>
                                                              <p:txBody>
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<a:prstTxWarp prst="textNoShape">
                                                                    <a:avLst/>
                                                                  </a:prstTxWarp>
                                                                  <a:noAutofit/>
                                                                </a:bodyPr>
                                                                <a:lstStyle/>
                                                                <a:p>
                                                                  <a:pPr marL="0" marR="0">
                                                                    <a:lnSpc>
                                                                      <a:spcPct val="106000"/>
                                                                    </a:lnSpc>
                                                                    <a:spcBef>
                                                                      <a:spcPts val="0"/>
                                                                    </a:spcBef>
                                                                    <a:spcAft>
                                                                      <a:spcPts val="800"/>
                                                                    </a:spcAft>
                                                                  </a:pPr>
                                                                  <a:r>
                                                                    <a:rPr lang="en-US" sz="1100" kern="1200">
                                                                      <a:solidFill>
                                                                        <a:srgbClr val="000000"/>
                                                                      </a:solidFill>
                                                                      <a:effectLst/>
                                                                      <a:latin typeface="Calibri"/>
                                                                      <a:ea typeface="Times New Roman"/>
                                                                      <a:cs typeface="Arial"/>
                                                                    </a:rPr>
                                                                    <a:t> </a:t>
                                                                  </a:r>
                                                                  <a:endParaRPr lang="en-US" sz="1200">
                                                                    <a:effectLst/>
                                                                    <a:latin typeface="Times New Roman"/>
                                                                    <a:ea typeface="Times New Roman"/>
                                                                  </a:endParaRPr>
                                                                </a:p>
                                                              </p:txBody>
                                                            </p:sp>
                                                            <p:grpSp>
                                                              <p:nvGrpSpPr>
                                                                <p:cNvPr id="151" name="Group 150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5122" y="1822434"/>
                                                                  <a:ext cx="5266903" cy="1451190"/>
                                                                  <a:chOff x="5122" y="1822434"/>
                                                                  <a:chExt cx="5266903" cy="1451190"/>
                                                                </a:xfrm>
                                                              </p:grpSpPr>
                                                              <p:sp>
                                                                <p:nvSpPr>
                                                                  <p:cNvPr id="152" name="Rectangle 151"/>
                                                                  <p:cNvSpPr/>
                                                                  <p:nvPr/>
                                                                </p:nvSpPr>
                                                                <p:spPr>
                                                                  <a:xfrm>
                                                                    <a:off x="2533148" y="2641957"/>
                                                                    <a:ext cx="216085" cy="343902"/>
                                                                  </a:xfrm>
                                                                  <a:prstGeom prst="rect">
                                                                    <a:avLst/>
                                                                  </a:prstGeom>
                                                                  <a:solidFill>
                                                                    <a:srgbClr val="70AD47">
                                                                      <a:lumMod val="75000"/>
                                                                    </a:srgbClr>
                                                                  </a:solidFill>
                                                                  <a:ln w="12700" cap="flat" cmpd="sng" algn="ctr">
                                                                    <a:solidFill>
                                                                      <a:sysClr val="windowText" lastClr="000000"/>
                                                                    </a:solidFill>
                                                                    <a:prstDash val="solid"/>
                                                                    <a:miter lim="800000"/>
                                                                  </a:ln>
                                                                  <a:effectLst/>
                                                                </p:spPr>
                                                                <p:txBody>
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<a:prstTxWarp prst="textNoShape">
                                                                      <a:avLst/>
                                                                    </a:prstTxWarp>
                                                                    <a:noAutofit/>
                                                                  </a:bodyPr>
                                                                  <a:lstStyle/>
                                                                  <a:p>
                                                                    <a:pPr marL="0" marR="0">
                                                                      <a:lnSpc>
                                                                        <a:spcPct val="106000"/>
                                                                      </a:lnSpc>
                                                                      <a:spcBef>
                                                                        <a:spcPts val="0"/>
                                                                      </a:spcBef>
                                                                      <a:spcAft>
                                                                        <a:spcPts val="800"/>
                                                                      </a:spcAft>
                                                                    </a:pPr>
                                                                    <a:r>
                                                                      <a:rPr lang="en-US" sz="1100" kern="1200">
                                                                        <a:solidFill>
                                                                          <a:srgbClr val="000000"/>
                                                                        </a:solidFill>
                                                                        <a:effectLst/>
                                                                        <a:latin typeface="Calibri"/>
                                                                        <a:ea typeface="Times New Roman"/>
                                                                        <a:cs typeface="Arial"/>
                                                                      </a:rPr>
                                                                      <a:t> </a:t>
                                                                    </a:r>
                                                                    <a:endParaRPr lang="en-US" sz="1200">
                                                                      <a:effectLst/>
                                                                      <a:latin typeface="Times New Roman"/>
                                                                      <a:ea typeface="Times New Roman"/>
                                                                    </a:endParaRPr>
                                                                  </a:p>
                                                                </p:txBody>
                                                              </p:sp>
                                                              <p:sp>
                                                                <p:nvSpPr>
                                                                  <p:cNvPr id="153" name="Rectangle 152"/>
                                                                  <p:cNvSpPr/>
                                                                  <p:nvPr/>
                                                                </p:nvSpPr>
                                                                <p:spPr>
                                                                  <a:xfrm>
                                                                    <a:off x="2536428" y="2097391"/>
                                                                    <a:ext cx="212806" cy="343902"/>
                                                                  </a:xfrm>
                                                                  <a:prstGeom prst="rect">
                                                                    <a:avLst/>
                                                                  </a:prstGeom>
                                                                  <a:solidFill>
                                                                    <a:srgbClr val="70AD47">
                                                                      <a:lumMod val="75000"/>
                                                                    </a:srgbClr>
                                                                  </a:solidFill>
                                                                  <a:ln w="12700" cap="flat" cmpd="sng" algn="ctr">
                                                                    <a:solidFill>
                                                                      <a:sysClr val="windowText" lastClr="000000"/>
                                                                    </a:solidFill>
                                                                    <a:prstDash val="solid"/>
                                                                    <a:miter lim="800000"/>
                                                                  </a:ln>
                                                                  <a:effectLst/>
                                                                </p:spPr>
                                                                <p:txBody>
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<a:prstTxWarp prst="textNoShape">
                                                                      <a:avLst/>
                                                                    </a:prstTxWarp>
                                                                    <a:noAutofit/>
                                                                  </a:bodyPr>
                                                                  <a:lstStyle/>
                                                                  <a:p>
                                                                    <a:pPr marL="0" marR="0">
                                                                      <a:lnSpc>
                                                                        <a:spcPct val="106000"/>
                                                                      </a:lnSpc>
                                                                      <a:spcBef>
                                                                        <a:spcPts val="0"/>
                                                                      </a:spcBef>
                                                                      <a:spcAft>
                                                                        <a:spcPts val="800"/>
                                                                      </a:spcAft>
                                                                    </a:pPr>
                                                                    <a:r>
                                                                      <a:rPr lang="en-US" sz="1100" kern="1200">
                                                                        <a:solidFill>
                                                                          <a:srgbClr val="000000"/>
                                                                        </a:solidFill>
                                                                        <a:effectLst/>
                                                                        <a:latin typeface="Calibri"/>
                                                                        <a:ea typeface="Times New Roman"/>
                                                                        <a:cs typeface="Arial"/>
                                                                      </a:rPr>
                                                                      <a:t> </a:t>
                                                                    </a:r>
                                                                    <a:endParaRPr lang="en-US" sz="1200">
                                                                      <a:effectLst/>
                                                                      <a:latin typeface="Times New Roman"/>
                                                                      <a:ea typeface="Times New Roman"/>
                                                                    </a:endParaRPr>
                                                                  </a:p>
                                                                </p:txBody>
                                                              </p:sp>
                                                              <p:grpSp>
                                                                <p:nvGrpSpPr>
                                                                  <p:cNvPr id="154" name="Group 153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5122" y="1822434"/>
                                                                    <a:ext cx="5266903" cy="1451190"/>
                                                                    <a:chOff x="5122" y="1822434"/>
                                                                    <a:chExt cx="5266903" cy="1451190"/>
                                                                  </a:xfrm>
                                                                </p:grpSpPr>
                                                                <p:sp>
                                                                  <p:nvSpPr>
                                                                    <p:cNvPr id="155" name="Rectangle 154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3697442" y="2638363"/>
                                                                      <a:ext cx="208971" cy="34749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solidFill>
                                                                      <a:srgbClr val="70AD47">
                                                                        <a:lumMod val="75000"/>
                                                                      </a:srgbClr>
                                                                    </a:solidFill>
                                                                    <a:ln w="12700" cap="flat" cmpd="sng" algn="ctr">
                                                                      <a:solidFill>
                                                                        <a:sysClr val="windowText" lastClr="000000"/>
                                                                      </a:solidFill>
                                                                      <a:prstDash val="solid"/>
                                                                      <a:miter lim="800000"/>
                                                                    </a:ln>
                                                                    <a:effectLst/>
                                                                  </p:spPr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pPr marL="0" marR="0">
                                                                        <a:lnSpc>
                                                                          <a:spcPct val="106000"/>
                                                                        </a:lnSpc>
                                                                        <a:spcBef>
                                                                          <a:spcPts val="0"/>
                                                                        </a:spcBef>
                                                                        <a:spcAft>
                                                                          <a:spcPts val="800"/>
                                                                        </a:spcAft>
                                                                      </a:pPr>
                                                                      <a:r>
                                                                        <a:rPr lang="en-US" sz="1100" kern="1200">
                                                                          <a:solidFill>
                                                                            <a:srgbClr val="000000"/>
                                                                          </a:solidFill>
                                                                          <a:effectLst/>
                                                                          <a:latin typeface="Calibri"/>
                                                                          <a:ea typeface="Times New Roman"/>
                                                                          <a:cs typeface="Arial"/>
                                                                        </a:rPr>
                                                                        <a:t> </a:t>
                                                                      </a:r>
                                                                      <a:endParaRPr lang="en-US" sz="1200">
                                                                        <a:effectLst/>
                                                                        <a:latin typeface="Times New Roman"/>
                                                                        <a:ea typeface="Times New Roman"/>
                                                                      </a:endParaRPr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sp>
                                                                  <p:nvSpPr>
                                                                    <p:cNvPr id="156" name="Rectangle 155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3703840" y="2093636"/>
                                                                      <a:ext cx="202574" cy="343902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solidFill>
                                                                      <a:srgbClr val="70AD47">
                                                                        <a:lumMod val="75000"/>
                                                                      </a:srgbClr>
                                                                    </a:solidFill>
                                                                    <a:ln w="12700" cap="flat" cmpd="sng" algn="ctr">
                                                                      <a:solidFill>
                                                                        <a:sysClr val="windowText" lastClr="000000"/>
                                                                      </a:solidFill>
                                                                      <a:prstDash val="solid"/>
                                                                      <a:miter lim="800000"/>
                                                                    </a:ln>
                                                                    <a:effectLst/>
                                                                  </p:spPr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pPr marL="0" marR="0">
                                                                        <a:lnSpc>
                                                                          <a:spcPct val="106000"/>
                                                                        </a:lnSpc>
                                                                        <a:spcBef>
                                                                          <a:spcPts val="0"/>
                                                                        </a:spcBef>
                                                                        <a:spcAft>
                                                                          <a:spcPts val="800"/>
                                                                        </a:spcAft>
                                                                      </a:pPr>
                                                                      <a:r>
                                                                        <a:rPr lang="en-US" sz="1100" kern="1200">
                                                                          <a:solidFill>
                                                                            <a:srgbClr val="000000"/>
                                                                          </a:solidFill>
                                                                          <a:effectLst/>
                                                                          <a:latin typeface="Calibri"/>
                                                                          <a:ea typeface="Times New Roman"/>
                                                                          <a:cs typeface="Arial"/>
                                                                        </a:rPr>
                                                                        <a:t> </a:t>
                                                                      </a:r>
                                                                      <a:endParaRPr lang="en-US" sz="1200">
                                                                        <a:effectLst/>
                                                                        <a:latin typeface="Times New Roman"/>
                                                                        <a:ea typeface="Times New Roman"/>
                                                                      </a:endParaRPr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grpSp>
                                                                  <p:nvGrpSpPr>
                                                                    <p:cNvPr id="157" name="Group 156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5122" y="1822434"/>
                                                                      <a:ext cx="5266903" cy="1451190"/>
                                                                      <a:chOff x="5122" y="1822434"/>
                                                                      <a:chExt cx="5266903" cy="1451190"/>
                                                                    </a:xfrm>
                                                                  </p:grpSpPr>
                                                                  <p:sp>
                                                                    <p:nvSpPr>
                                                                      <p:cNvPr id="158" name="Rectangle 157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4710371" y="2099050"/>
                                                                        <a:ext cx="223674" cy="343902"/>
                                                                      </a:xfrm>
                                                                      <a:prstGeom prst="rect">
                                                                        <a:avLst/>
                                                                      </a:prstGeom>
                                                                      <a:solidFill>
                                                                        <a:srgbClr val="70AD47">
                                                                          <a:lumMod val="75000"/>
                                                                        </a:srgbClr>
                                                                      </a:solidFill>
                                                                      <a:ln w="12700" cap="flat" cmpd="sng" algn="ctr">
                                                                        <a:solidFill>
                                                                          <a:sysClr val="windowText" lastClr="000000"/>
                                                                        </a:solidFill>
                                                                        <a:prstDash val="solid"/>
                                                                        <a:miter lim="800000"/>
                                                                      </a:ln>
                                                                      <a:effectLst/>
                                                                    </p:spPr>
                                                                    <p:txBody>
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<a:prstTxWarp prst="textNoShape">
                                                                          <a:avLst/>
                                                                        </a:prstTxWarp>
                                                                        <a:noAutofit/>
                                                                      </a:bodyPr>
                                                                      <a:lstStyle/>
                                                                      <a:p>
                                                                        <a:pPr marL="0" marR="0">
                                                                          <a:lnSpc>
                                                                            <a:spcPct val="106000"/>
                                                                          </a:lnSpc>
                                                                          <a:spcBef>
                                                                            <a:spcPts val="0"/>
                                                                          </a:spcBef>
                                                                          <a:spcAft>
                                                                            <a:spcPts val="800"/>
                                                                          </a:spcAft>
                                                                        </a:pPr>
                                                                        <a:r>
                                                                          <a:rPr lang="en-US" sz="1100" kern="1200">
                                                                            <a:solidFill>
                                                                              <a:srgbClr val="000000"/>
                                                                            </a:solidFill>
                                                                            <a:effectLst/>
                                                                            <a:latin typeface="Calibri"/>
                                                                            <a:ea typeface="Times New Roman"/>
                                                                            <a:cs typeface="Arial"/>
                                                                          </a:rPr>
                                                                          <a:t> </a:t>
                                                                        </a:r>
                                                                        <a:endParaRPr lang="en-US" sz="1200">
                                                                          <a:effectLst/>
                                                                          <a:latin typeface="Times New Roman"/>
                                                                          <a:ea typeface="Times New Roman"/>
                                                                        </a:endParaRPr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  <p:sp>
                                                                    <p:nvSpPr>
                                                                      <p:cNvPr id="159" name="Rectangle 158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4713611" y="2641957"/>
                                                                        <a:ext cx="220434" cy="343902"/>
                                                                      </a:xfrm>
                                                                      <a:prstGeom prst="rect">
                                                                        <a:avLst/>
                                                                      </a:prstGeom>
                                                                      <a:solidFill>
                                                                        <a:srgbClr val="70AD47">
                                                                          <a:lumMod val="75000"/>
                                                                        </a:srgbClr>
                                                                      </a:solidFill>
                                                                      <a:ln w="12700" cap="flat" cmpd="sng" algn="ctr">
                                                                        <a:solidFill>
                                                                          <a:sysClr val="windowText" lastClr="000000"/>
                                                                        </a:solidFill>
                                                                        <a:prstDash val="solid"/>
                                                                        <a:miter lim="800000"/>
                                                                      </a:ln>
                                                                      <a:effectLst/>
                                                                    </p:spPr>
                                                                    <p:txBody>
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<a:prstTxWarp prst="textNoShape">
                                                                          <a:avLst/>
                                                                        </a:prstTxWarp>
                                                                        <a:noAutofit/>
                                                                      </a:bodyPr>
                                                                      <a:lstStyle/>
                                                                      <a:p>
                                                                        <a:pPr marL="0" marR="0">
                                                                          <a:lnSpc>
                                                                            <a:spcPct val="106000"/>
                                                                          </a:lnSpc>
                                                                          <a:spcBef>
                                                                            <a:spcPts val="0"/>
                                                                          </a:spcBef>
                                                                          <a:spcAft>
                                                                            <a:spcPts val="800"/>
                                                                          </a:spcAft>
                                                                        </a:pPr>
                                                                        <a:r>
                                                                          <a:rPr lang="en-US" sz="1100" kern="1200">
                                                                            <a:solidFill>
                                                                              <a:srgbClr val="000000"/>
                                                                            </a:solidFill>
                                                                            <a:effectLst/>
                                                                            <a:latin typeface="Calibri"/>
                                                                            <a:ea typeface="Times New Roman"/>
                                                                            <a:cs typeface="Arial"/>
                                                                          </a:rPr>
                                                                          <a:t> </a:t>
                                                                        </a:r>
                                                                        <a:endParaRPr lang="en-US" sz="1200">
                                                                          <a:effectLst/>
                                                                          <a:latin typeface="Times New Roman"/>
                                                                          <a:ea typeface="Times New Roman"/>
                                                                        </a:endParaRPr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  <p:grpSp>
                                                                    <p:nvGrpSpPr>
                                                                      <p:cNvPr id="160" name="Group 159"/>
                                                                      <p:cNvGrpSpPr/>
                                                                      <p:nvPr/>
                                                                    </p:nvGrpSpPr>
                                                                    <p:grpSpPr>
                                                                      <a:xfrm>
                                                                        <a:off x="5122" y="1822434"/>
                                                                        <a:ext cx="5266903" cy="1451190"/>
                                                                        <a:chOff x="5122" y="1822434"/>
                                                                        <a:chExt cx="5266903" cy="1451190"/>
                                                                      </a:xfrm>
                                                                    </p:grpSpPr>
                                                                    <p:cxnSp>
                                                                      <p:nvCxnSpPr>
                                                                        <p:cNvPr id="161" name="Straight Connector 160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>
                                                                        <a:xfrm>
                                                                          <a:off x="3906414" y="2455346"/>
                                                                          <a:ext cx="0" cy="191783"/>
                                                                        </a:xfrm>
                                                                        <a:prstGeom prst="line">
                                                                          <a:avLst/>
                                                                        </a:prstGeom>
                                                                        <a:ln w="3175">
                                                                          <a:solidFill>
                                                                            <a:schemeClr val="tx1"/>
                                                                          </a:solidFill>
                                                                          <a:prstDash val="lgDash"/>
                                                                        </a:ln>
                                                                      </p:spPr>
                                                                      <p:style>
                                                                        <a:lnRef idx="1">
                                                                          <a:schemeClr val="accent1"/>
                                                                        </a:lnRef>
                                                                        <a:fillRef idx="0">
                                                                          <a:schemeClr val="accent1"/>
                                                                        </a:fillRef>
                                                                        <a:effectRef idx="0">
                                                                          <a:schemeClr val="accent1"/>
                                                                        </a:effectRef>
                                                                        <a:fontRef idx="minor">
                                                                          <a:schemeClr val="tx1"/>
                                                                        </a:fontRef>
                                                                      </p:style>
                                                                    </p:cxnSp>
                                                                    <p:grpSp>
                                                                      <p:nvGrpSpPr>
                                                                        <p:cNvPr id="162" name="Group 161"/>
                                                                        <p:cNvGrpSpPr/>
                                                                        <p:nvPr/>
                                                                      </p:nvGrpSpPr>
                                                                      <p:grpSpPr>
                                                                        <a:xfrm>
                                                                          <a:off x="5122" y="1822434"/>
                                                                          <a:ext cx="5266903" cy="1451190"/>
                                                                          <a:chOff x="5122" y="1822434"/>
                                                                          <a:chExt cx="5266903" cy="1451190"/>
                                                                        </a:xfrm>
                                                                      </p:grpSpPr>
                                                                      <p:grpSp>
                                                                        <p:nvGrpSpPr>
                                                                          <p:cNvPr id="163" name="Group 162"/>
                                                                          <p:cNvGrpSpPr/>
                                                                          <p:nvPr/>
                                                                        </p:nvGrpSpPr>
                                                                        <p:grpSpPr>
                                                                          <a:xfrm>
                                                                            <a:off x="5122" y="1822434"/>
                                                                            <a:ext cx="5266903" cy="1451190"/>
                                                                            <a:chOff x="5238" y="1822433"/>
                                                                            <a:chExt cx="5266903" cy="1562735"/>
                                                                          </a:xfrm>
                                                                        </p:grpSpPr>
                                                                        <p:cxnSp>
                                                                          <p:nvCxnSpPr>
                                                                            <p:cNvPr id="165" name="Straight Connector 164"/>
                                                                            <p:cNvCxnSpPr/>
                                                                            <p:nvPr/>
                                                                          </p:nvCxnSpPr>
                                                                          <p:spPr>
                                                                            <a:xfrm>
                                                                              <a:off x="2041146" y="2502371"/>
                                                                              <a:ext cx="0" cy="200513"/>
                                                                            </a:xfrm>
                                                                            <a:prstGeom prst="line">
                                                                              <a:avLst/>
                                                                            </a:prstGeom>
                                                                            <a:ln w="3175">
                                                                              <a:solidFill>
                                                                                <a:schemeClr val="tx1"/>
                                                                              </a:solidFill>
                                                                              <a:prstDash val="lgDash"/>
                                                                            </a:ln>
                                                                          </p:spPr>
                                                                          <p:style>
                                                                            <a:lnRef idx="1">
                                                                              <a:schemeClr val="accent1"/>
                                                                            </a:lnRef>
                                                                            <a:fillRef idx="0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tx1"/>
                                                                            </a:fontRef>
                                                                          </p:style>
                                                                        </p:cxnSp>
                                                                        <p:cxnSp>
                                                                          <p:nvCxnSpPr>
                                                                            <p:cNvPr id="166" name="Straight Connector 165"/>
                                                                            <p:cNvCxnSpPr/>
                                                                            <p:nvPr/>
                                                                          </p:nvCxnSpPr>
                                                                          <p:spPr>
                                                                            <a:xfrm>
                                                                              <a:off x="1845761" y="2498463"/>
                                                                              <a:ext cx="0" cy="200513"/>
                                                                            </a:xfrm>
                                                                            <a:prstGeom prst="line">
                                                                              <a:avLst/>
                                                                            </a:prstGeom>
                                                                            <a:ln w="3175">
                                                                              <a:solidFill>
                                                                                <a:schemeClr val="tx1"/>
                                                                              </a:solidFill>
                                                                              <a:prstDash val="lgDash"/>
                                                                            </a:ln>
                                                                          </p:spPr>
                                                                          <p:style>
                                                                            <a:lnRef idx="1">
                                                                              <a:schemeClr val="accent1"/>
                                                                            </a:lnRef>
                                                                            <a:fillRef idx="0">
                                                                              <a:schemeClr val="accent1"/>
                                                                            </a:fillRef>
                                                                            <a:effectRef idx="0">
                                                                              <a:schemeClr val="accent1"/>
                                                                            </a:effectRef>
                                                                            <a:fontRef idx="minor">
                                                                              <a:schemeClr val="tx1"/>
                                                                            </a:fontRef>
                                                                          </p:style>
                                                                        </p:cxnSp>
                                                                        <p:grpSp>
                                                                          <p:nvGrpSpPr>
                                                                            <p:cNvPr id="167" name="Group 166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5238" y="1822433"/>
                                                                              <a:ext cx="5266903" cy="1562735"/>
                                                                              <a:chOff x="5238" y="1822433"/>
                                                                              <a:chExt cx="5266903" cy="1562735"/>
                                                                            </a:xfrm>
                                                                          </p:grpSpPr>
                                                                          <p:cxnSp>
                                                                            <p:nvCxnSpPr>
                                                                              <p:cNvPr id="168" name="Straight Connector 167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1654284" y="2490648"/>
                                                                                <a:ext cx="0" cy="200513"/>
                                                                              </a:xfrm>
                                                                              <a:prstGeom prst="line">
                                                                                <a:avLst/>
                                                                              </a:prstGeom>
                                                                              <a:ln w="3175">
                                                                                <a:solidFill>
                                                                                  <a:schemeClr val="tx1"/>
                                                                                </a:solidFill>
                                                                                <a:prstDash val="lgDash"/>
                                                                              </a:ln>
                                                                            </p:spPr>
                                                                            <p:style>
                                                                              <a:lnRef idx="1">
                                                                                <a:schemeClr val="accent1"/>
                                                                              </a:lnRef>
                                                                              <a:fillRef idx="0">
                                                                                <a:schemeClr val="accent1"/>
                                                                              </a:fillRef>
                                                                              <a:effectRef idx="0">
                                                                                <a:schemeClr val="accent1"/>
                                                                              </a:effectRef>
                                                                              <a:fontRef idx="minor">
                                                                                <a:schemeClr val="tx1"/>
                                                                              </a:fontRef>
                                                                            </p:style>
                                                                          </p:cxnSp>
                                                                          <p:grpSp>
                                                                            <p:nvGrpSpPr>
                                                                              <p:cNvPr id="169" name="Group 168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5238" y="1822433"/>
                                                                                <a:ext cx="5266903" cy="1562735"/>
                                                                                <a:chOff x="5238" y="1822433"/>
                                                                                <a:chExt cx="5266903" cy="1562735"/>
                                                                              </a:xfrm>
                                                                            </p:grpSpPr>
                                                                            <p:cxnSp>
                                                                              <p:nvCxnSpPr>
                                                                                <p:cNvPr id="170" name="Straight Connector 169"/>
                                                                                <p:cNvCxnSpPr/>
                                                                                <p:nvPr/>
                                                                              </p:nvCxnSpPr>
                                                                              <p:spPr>
                                                                                <a:xfrm>
                                                                                  <a:off x="1439361" y="2498463"/>
                                                                                  <a:ext cx="0" cy="200513"/>
                                                                                </a:xfrm>
                                                                                <a:prstGeom prst="line">
                                                                                  <a:avLst/>
                                                                                </a:prstGeom>
                                                                                <a:ln w="3175">
                                                                                  <a:solidFill>
                                                                                    <a:schemeClr val="tx1"/>
                                                                                  </a:solidFill>
                                                                                  <a:prstDash val="lgDash"/>
                                                                                </a:ln>
                                                                              </p:spPr>
                                                                              <p:style>
                                                                                <a:lnRef idx="1">
                                                                                  <a:schemeClr val="accent1"/>
                                                                                </a:lnRef>
                                                                                <a:fillRef idx="0">
                                                                                  <a:schemeClr val="accent1"/>
                                                                                </a:fillRef>
                                                                                <a:effectRef idx="0">
                                                                                  <a:schemeClr val="accent1"/>
                                                                                </a:effectRef>
                                                                                <a:fontRef idx="minor">
                                                                                  <a:schemeClr val="tx1"/>
                                                                                </a:fontRef>
                                                                              </p:style>
                                                                            </p:cxnSp>
                                                                            <p:grpSp>
                                                                              <p:nvGrpSpPr>
                                                                                <p:cNvPr id="171" name="Group 170"/>
                                                                                <p:cNvGrpSpPr/>
                                                                                <p:nvPr/>
                                                                              </p:nvGrpSpPr>
                                                                              <p:grpSpPr>
                                                                                <a:xfrm>
                                                                                  <a:off x="5238" y="1822433"/>
                                                                                  <a:ext cx="5266903" cy="1562735"/>
                                                                                  <a:chOff x="5238" y="1822433"/>
                                                                                  <a:chExt cx="5266903" cy="1562735"/>
                                                                                </a:xfrm>
                                                                              </p:grpSpPr>
                                                                              <p:grpSp>
                                                                                <p:nvGrpSpPr>
                                                                                  <p:cNvPr id="172" name="Group 171"/>
                                                                                  <p:cNvGrpSpPr/>
                                                                                  <p:nvPr/>
                                                                                </p:nvGrpSpPr>
                                                                                <p:grpSpPr>
                                                                                  <a:xfrm>
                                                                                    <a:off x="5238" y="1822433"/>
                                                                                    <a:ext cx="5266903" cy="1562735"/>
                                                                                    <a:chOff x="5238" y="1822433"/>
                                                                                    <a:chExt cx="5266903" cy="1562735"/>
                                                                                  </a:xfrm>
                                                                                </p:grpSpPr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177" name="Straight Connector 176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>
                                                                                    <a:xfrm>
                                                                                      <a:off x="3061053" y="2494556"/>
                                                                                      <a:ext cx="0" cy="200513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  <a:prstDash val="lgDash"/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  <p:grpSp>
                                                                                  <p:nvGrpSpPr>
                                                                                    <p:cNvPr id="178" name="Group 177"/>
                                                                                    <p:cNvGrpSpPr/>
                                                                                    <p:nvPr/>
                                                                                  </p:nvGrpSpPr>
                                                                                  <p:grpSpPr>
                                                                                    <a:xfrm>
                                                                                      <a:off x="5238" y="1822433"/>
                                                                                      <a:ext cx="5266903" cy="1562735"/>
                                                                                      <a:chOff x="5238" y="1822433"/>
                                                                                      <a:chExt cx="5266903" cy="1562735"/>
                                                                                    </a:xfrm>
                                                                                  </p:grpSpPr>
                                                                                  <p:cxnSp>
                                                                                    <p:nvCxnSpPr>
                                                                                      <p:cNvPr id="182" name="Straight Connector 181"/>
                                                                                      <p:cNvCxnSpPr/>
                                                                                      <p:nvPr/>
                                                                                    </p:nvCxnSpPr>
                                                                                    <p:spPr>
                                                                                      <a:xfrm>
                                                                                        <a:off x="4608499" y="2494556"/>
                                                                                        <a:ext cx="0" cy="203835"/>
                                                                                      </a:xfrm>
                                                                                      <a:prstGeom prst="line">
                                                                                        <a:avLst/>
                                                                                      </a:prstGeom>
                                                                                      <a:ln w="3175">
                                                                                        <a:solidFill>
                                                                                          <a:schemeClr val="tx1"/>
                                                                                        </a:solidFill>
                                                                                        <a:prstDash val="lgDash"/>
                                                                                      </a:ln>
                                                                                    </p:spPr>
                                                                                    <p:style>
                                                                                      <a:lnRef idx="1">
                                                                                        <a:schemeClr val="accent1"/>
                                                                                      </a:lnRef>
                                                                                      <a:fillRef idx="0">
                                                                                        <a:schemeClr val="accent1"/>
                                                                                      </a:fillRef>
                                                                                      <a:effectRef idx="0">
                                                                                        <a:schemeClr val="accent1"/>
                                                                                      </a:effectRef>
                                                                                      <a:fontRef idx="minor">
                                                                                        <a:schemeClr val="tx1"/>
                                                                                      </a:fontRef>
                                                                                    </p:style>
                                                                                  </p:cxnSp>
                                                                                  <p:grpSp>
                                                                                    <p:nvGrpSpPr>
                                                                                      <p:cNvPr id="183" name="Group 182"/>
                                                                                      <p:cNvGrpSpPr/>
                                                                                      <p:nvPr/>
                                                                                    </p:nvGrpSpPr>
                                                                                    <p:grpSpPr>
                                                                                      <a:xfrm>
                                                                                        <a:off x="5238" y="1822433"/>
                                                                                        <a:ext cx="5266903" cy="1562735"/>
                                                                                        <a:chOff x="5238" y="1822433"/>
                                                                                        <a:chExt cx="5266903" cy="1562735"/>
                                                                                      </a:xfrm>
                                                                                    </p:grpSpPr>
                                                                                    <p:cxnSp>
                                                                                      <p:nvCxnSpPr>
                                                                                        <p:cNvPr id="184" name="Straight Connector 183"/>
                                                                                        <p:cNvCxnSpPr/>
                                                                                        <p:nvPr/>
                                                                                      </p:nvCxnSpPr>
                                                                                      <p:spPr>
                                                                                        <a:xfrm>
                                                                                          <a:off x="5046161" y="2494556"/>
                                                                                          <a:ext cx="0" cy="202616"/>
                                                                                        </a:xfrm>
                                                                                        <a:prstGeom prst="line">
                                                                                          <a:avLst/>
                                                                                        </a:prstGeom>
                                                                                        <a:ln w="3175">
                                                                                          <a:solidFill>
                                                                                            <a:schemeClr val="tx1"/>
                                                                                          </a:solidFill>
                                                                                          <a:prstDash val="lgDash"/>
                                                                                        </a:ln>
                                                                                      </p:spPr>
                                                                                      <p:style>
                                                                                        <a:lnRef idx="1">
                                                                                          <a:schemeClr val="accent1"/>
                                                                                        </a:lnRef>
                                                                                        <a:fillRef idx="0">
                                                                                          <a:schemeClr val="accent1"/>
                                                                                        </a:fillRef>
                                                                                        <a:effectRef idx="0">
                                                                                          <a:schemeClr val="accent1"/>
                                                                                        </a:effectRef>
                                                                                        <a:fontRef idx="minor">
                                                                                          <a:schemeClr val="tx1"/>
                                                                                        </a:fontRef>
                                                                                      </p:style>
                                                                                    </p:cxnSp>
                                                                                    <p:grpSp>
                                                                                      <p:nvGrpSpPr>
                                                                                        <p:cNvPr id="185" name="Group 184"/>
                                                                                        <p:cNvGrpSpPr/>
                                                                                        <p:nvPr/>
                                                                                      </p:nvGrpSpPr>
                                                                                      <p:grpSpPr>
                                                                                        <a:xfrm>
                                                                                          <a:off x="5238" y="1822433"/>
                                                                                          <a:ext cx="5266903" cy="1562735"/>
                                                                                          <a:chOff x="5238" y="1822433"/>
                                                                                          <a:chExt cx="5266903" cy="1562735"/>
                                                                                        </a:xfrm>
                                                                                      </p:grpSpPr>
                                                                                      <p:cxnSp>
                                                                                        <p:nvCxnSpPr>
                                                                                          <p:cNvPr id="186" name="Straight Connector 185"/>
                                                                                          <p:cNvCxnSpPr/>
                                                                                          <p:nvPr/>
                                                                                        </p:nvCxnSpPr>
                                                                                        <p:spPr>
                                                                                          <a:xfrm>
                                                                                            <a:off x="4827330" y="2494556"/>
                                                                                            <a:ext cx="0" cy="206524"/>
                                                                                          </a:xfrm>
                                                                                          <a:prstGeom prst="line">
                                                                                            <a:avLst/>
                                                                                          </a:prstGeom>
                                                                                          <a:ln w="3175">
                                                                                            <a:solidFill>
                                                                                              <a:schemeClr val="tx1"/>
                                                                                            </a:solidFill>
                                                                                            <a:prstDash val="lgDash"/>
                                                                                          </a:ln>
                                                                                        </p:spPr>
                                                                                        <p:style>
                                                                                          <a:lnRef idx="1">
                                                                                            <a:schemeClr val="accent1"/>
                                                                                          </a:lnRef>
                                                                                          <a:fillRef idx="0">
                                                                                            <a:schemeClr val="accent1"/>
                                                                                          </a:fillRef>
                                                                                          <a:effectRef idx="0">
                                                                                            <a:schemeClr val="accent1"/>
                                                                                          </a:effectRef>
                                                                                          <a:fontRef idx="minor">
                                                                                            <a:schemeClr val="tx1"/>
                                                                                          </a:fontRef>
                                                                                        </p:style>
                                                                                      </p:cxnSp>
                                                                                      <p:grpSp>
                                                                                        <p:nvGrpSpPr>
                                                                                          <p:cNvPr id="187" name="Group 186"/>
                                                                                          <p:cNvGrpSpPr/>
                                                                                          <p:nvPr/>
                                                                                        </p:nvGrpSpPr>
                                                                                        <p:grpSpPr>
                                                                                          <a:xfrm>
                                                                                            <a:off x="5238" y="1822433"/>
                                                                                            <a:ext cx="5266903" cy="1562735"/>
                                                                                            <a:chOff x="5238" y="1822433"/>
                                                                                            <a:chExt cx="5266903" cy="1562735"/>
                                                                                          </a:xfrm>
                                                                                        </p:grpSpPr>
                                                                                        <p:grpSp>
                                                                                          <p:nvGrpSpPr>
                                                                                            <p:cNvPr id="188" name="Group 187"/>
                                                                                            <p:cNvGrpSpPr/>
                                                                                            <p:nvPr/>
                                                                                          </p:nvGrpSpPr>
                                                                                          <p:grpSpPr>
                                                                                            <a:xfrm>
                                                                                              <a:off x="5238" y="1822433"/>
                                                                                              <a:ext cx="5266903" cy="1562735"/>
                                                                                              <a:chOff x="5238" y="1822433"/>
                                                                                              <a:chExt cx="5266903" cy="1562735"/>
                                                                                            </a:xfrm>
                                                                                          </p:grpSpPr>
                                                                                          <p:grpSp>
                                                                                            <p:nvGrpSpPr>
                                                                                              <p:cNvPr id="190" name="Group 189"/>
                                                                                              <p:cNvGrpSpPr/>
                                                                                              <p:nvPr/>
                                                                                            </p:nvGrpSpPr>
                                                                                            <p:grpSpPr>
                                                                                              <a:xfrm>
                                                                                                <a:off x="5238" y="1822433"/>
                                                                                                <a:ext cx="5266903" cy="1562735"/>
                                                                                                <a:chOff x="5238" y="1822433"/>
                                                                                                <a:chExt cx="3576574" cy="1170432"/>
                                                                                              </a:xfrm>
                                                                                            </p:grpSpPr>
                                                                                            <p:grpSp>
                                                                                              <p:nvGrpSpPr>
                                                                                                <p:cNvPr id="193" name="Group 192"/>
                                                                                                <p:cNvGrpSpPr/>
                                                                                                <p:nvPr/>
                                                                                              </p:nvGrpSpPr>
                                                                                              <p:grpSpPr>
                                                                                                <a:xfrm>
                                                                                                  <a:off x="5238" y="1822433"/>
                                                                                                  <a:ext cx="3576574" cy="1170432"/>
                                                                                                  <a:chOff x="5238" y="1822433"/>
                                                                                                  <a:chExt cx="3576574" cy="1170432"/>
                                                                                                </a:xfrm>
                                                                                              </p:grpSpPr>
                                                                                              <p:grpSp>
                                                                                                <p:nvGrpSpPr>
                                                                                                  <p:cNvPr id="196" name="Group 195"/>
                                                                                                  <p:cNvGrpSpPr/>
                                                                                                  <p:nvPr/>
                                                                                                </p:nvGrpSpPr>
                                                                                                <p:grpSpPr>
                                                                                                  <a:xfrm>
                                                                                                    <a:off x="5238" y="1822433"/>
                                                                                                    <a:ext cx="131674" cy="1170432"/>
                                                                                                    <a:chOff x="5238" y="1822433"/>
                                                                                                    <a:chExt cx="131674" cy="1170432"/>
                                                                                                  </a:xfrm>
                                                                                                </p:grpSpPr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203" name="Straight Connector 202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>
                                                                                                    <a:xfrm>
                                                                                                      <a:off x="129597" y="1822433"/>
                                                                                                      <a:ext cx="7315" cy="1155802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127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</p:cxn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204" name="Straight Connector 203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>
                                                                                                    <a:xfrm flipH="1">
                                                                                                      <a:off x="5238" y="1822433"/>
                                                                                                      <a:ext cx="124359" cy="102413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127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</p:cxn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205" name="Straight Connector 204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>
                                                                                                    <a:xfrm flipH="1">
                                                                                                      <a:off x="5238" y="1976052"/>
                                                                                                      <a:ext cx="123825" cy="102235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127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</p:cxn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206" name="Straight Connector 205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>
                                                                                                    <a:xfrm flipH="1">
                                                                                                      <a:off x="12553" y="2129672"/>
                                                                                                      <a:ext cx="123825" cy="102235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127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</p:cxn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207" name="Straight Connector 206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>
                                                                                                    <a:xfrm flipH="1">
                                                                                                      <a:off x="12553" y="2275976"/>
                                                                                                      <a:ext cx="123825" cy="102235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127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</p:cxn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208" name="Straight Connector 207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>
                                                                                                    <a:xfrm flipH="1">
                                                                                                      <a:off x="12553" y="2429595"/>
                                                                                                      <a:ext cx="123825" cy="102235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127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</p:cxn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209" name="Straight Connector 208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>
                                                                                                    <a:xfrm flipH="1">
                                                                                                      <a:off x="12553" y="2532008"/>
                                                                                                      <a:ext cx="123825" cy="102235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127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</p:cxn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210" name="Straight Connector 209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>
                                                                                                    <a:xfrm flipH="1">
                                                                                                      <a:off x="12553" y="2670996"/>
                                                                                                      <a:ext cx="123825" cy="102235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127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</p:cxn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211" name="Straight Connector 210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>
                                                                                                    <a:xfrm flipH="1">
                                                                                                      <a:off x="5238" y="2788040"/>
                                                                                                      <a:ext cx="123825" cy="102235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127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</p:cxnSp>
                                                                                                <p:cxnSp>
                                                                                                  <p:nvCxnSpPr>
                                                                                                    <p:cNvPr id="212" name="Straight Connector 211"/>
                                                                                                    <p:cNvCxnSpPr/>
                                                                                                    <p:nvPr/>
                                                                                                  </p:nvCxnSpPr>
                                                                                                  <p:spPr>
                                                                                                    <a:xfrm flipH="1">
                                                                                                      <a:off x="12553" y="2890452"/>
                                                                                                      <a:ext cx="124359" cy="102413"/>
                                                                                                    </a:xfrm>
                                                                                                    <a:prstGeom prst="line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127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</p:cxnSp>
                                                                                              </p:grpSp>
                                                                                              <p:grpSp>
                                                                                                <p:nvGrpSpPr>
                                                                                                  <p:cNvPr id="197" name="Group 196"/>
                                                                                                  <p:cNvGrpSpPr/>
                                                                                                  <p:nvPr/>
                                                                                                </p:nvGrpSpPr>
                                                                                                <p:grpSpPr>
                                                                                                  <a:xfrm>
                                                                                                    <a:off x="144227" y="2326596"/>
                                                                                                    <a:ext cx="3437585" cy="153620"/>
                                                                                                    <a:chOff x="144227" y="2326596"/>
                                                                                                    <a:chExt cx="3437585" cy="153620"/>
                                                                                                  </a:xfrm>
                                                                                                </p:grpSpPr>
                                                                                                <p:sp>
                                                                                                  <p:nvSpPr>
                                                                                                    <p:cNvPr id="198" name="Rectangle 197"/>
                                                                                                    <p:cNvSpPr/>
                                                                                                    <p:nvPr/>
                                                                                                  </p:nvSpPr>
                                                                                                  <p:spPr>
                                                                                                    <a:xfrm>
                                                                                                      <a:off x="144227" y="2327181"/>
                                                                                                      <a:ext cx="687070" cy="153035"/>
                                                                                                    </a:xfrm>
                                                                                                    <a:prstGeom prst="rect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254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  <p:txBody>
                              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                              <a:prstTxWarp prst="textNoShape">
                                                                                                        <a:avLst/>
                                                                                                      </a:prstTxWarp>
                                                                                                      <a:noAutofit/>
                                                                                                    </a:bodyPr>
                                                                                                    <a:lstStyle/>
                                                                                                    <a:p>
                                                                                                      <a:pPr marL="0" marR="0">
                                                                                                        <a:lnSpc>
                                                                                                          <a:spcPct val="106000"/>
                                                                                                        </a:lnSpc>
                                                                                                        <a:spcBef>
                                                                                                          <a:spcPts val="0"/>
                                                                                                        </a:spcBef>
                                                                                                        <a:spcAft>
                                                                                                          <a:spcPts val="800"/>
                                                                                                        </a:spcAft>
                                                                                                      </a:pPr>
                                                                                                      <a:r>
                                                                                                        <a:rPr lang="en-US" sz="1100" kern="1200">
                                                                                                          <a:solidFill>
                                                                                                            <a:srgbClr val="000000"/>
                                                                                                          </a:solidFill>
                                                                                                          <a:effectLst/>
                                                                                                          <a:latin typeface="Calibri"/>
                                                                                                          <a:ea typeface="Times New Roman"/>
                                                                                                          <a:cs typeface="Arial"/>
                                                                                                        </a:rPr>
                                                                                                        <a:t> </a:t>
                                                                                                      </a:r>
                                                                                                      <a:endParaRPr lang="en-US" sz="1200">
                                                                                                        <a:effectLst/>
                                                                                                        <a:latin typeface="Times New Roman"/>
                                                                                                        <a:ea typeface="Times New Roman"/>
                                                                                                      </a:endParaRPr>
                                                                                                    </a:p>
                                                                                                  </p:txBody>
                                                                                                </p:sp>
                                                                                                <p:sp>
                                                                                                  <p:nvSpPr>
                                                                                                    <p:cNvPr id="199" name="Rectangle 198"/>
                                                                                                    <p:cNvSpPr/>
                                                                                                    <p:nvPr/>
                                                                                                  </p:nvSpPr>
                                                                                                  <p:spPr>
                                                                                                    <a:xfrm>
                                                                                                      <a:off x="831856" y="2327181"/>
                                                                                                      <a:ext cx="687070" cy="153035"/>
                                                                                                    </a:xfrm>
                                                                                                    <a:prstGeom prst="rect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254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  <p:txBody>
                              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                              <a:prstTxWarp prst="textNoShape">
                                                                                                        <a:avLst/>
                                                                                                      </a:prstTxWarp>
                                                                                                      <a:noAutofit/>
                                                                                                    </a:bodyPr>
                                                                                                    <a:lstStyle/>
                                                                                                    <a:p>
                                                                                                      <a:pPr marL="0" marR="0">
                                                                                                        <a:lnSpc>
                                                                                                          <a:spcPct val="106000"/>
                                                                                                        </a:lnSpc>
                                                                                                        <a:spcBef>
                                                                                                          <a:spcPts val="0"/>
                                                                                                        </a:spcBef>
                                                                                                        <a:spcAft>
                                                                                                          <a:spcPts val="800"/>
                                                                                                        </a:spcAft>
                                                                                                      </a:pPr>
                                                                                                      <a:r>
                                                                                                        <a:rPr lang="en-US" sz="1100" kern="1200">
                                                                                                          <a:solidFill>
                                                                                                            <a:srgbClr val="000000"/>
                                                                                                          </a:solidFill>
                                                                                                          <a:effectLst/>
                                                                                                          <a:latin typeface="Calibri"/>
                                                                                                          <a:ea typeface="Times New Roman"/>
                                                                                                          <a:cs typeface="Arial"/>
                                                                                                        </a:rPr>
                                                                                                        <a:t> </a:t>
                                                                                                      </a:r>
                                                                                                      <a:endParaRPr lang="en-US" sz="1200">
                                                                                                        <a:effectLst/>
                                                                                                        <a:latin typeface="Times New Roman"/>
                                                                                                        <a:ea typeface="Times New Roman"/>
                                                                                                      </a:endParaRPr>
                                                                                                    </a:p>
                                                                                                  </p:txBody>
                                                                                                </p:sp>
                                                                                                <p:sp>
                                                                                                  <p:nvSpPr>
                                                                                                    <p:cNvPr id="200" name="Rectangle 199"/>
                                                                                                    <p:cNvSpPr/>
                                                                                                    <p:nvPr/>
                                                                                                  </p:nvSpPr>
                                                                                                  <p:spPr>
                                                                                                    <a:xfrm>
                                                                                                      <a:off x="1518926" y="2326596"/>
                                                                                                      <a:ext cx="688187" cy="153620"/>
                                                                                                    </a:xfrm>
                                                                                                    <a:prstGeom prst="rect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254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  <p:txBody>
                              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                              <a:prstTxWarp prst="textNoShape">
                                                                                                        <a:avLst/>
                                                                                                      </a:prstTxWarp>
                                                                                                      <a:noAutofit/>
                                                                                                    </a:bodyPr>
                                                                                                    <a:lstStyle/>
                                                                                                    <a:p>
                                                                                                      <a:pPr marL="0" marR="0">
                                                                                                        <a:lnSpc>
                                                                                                          <a:spcPct val="106000"/>
                                                                                                        </a:lnSpc>
                                                                                                        <a:spcBef>
                                                                                                          <a:spcPts val="0"/>
                                                                                                        </a:spcBef>
                                                                                                        <a:spcAft>
                                                                                                          <a:spcPts val="800"/>
                                                                                                        </a:spcAft>
                                                                                                      </a:pPr>
                                                                                                      <a:r>
                                                                                                        <a:rPr lang="en-US" sz="1100" kern="1200">
                                                                                                          <a:solidFill>
                                                                                                            <a:srgbClr val="000000"/>
                                                                                                          </a:solidFill>
                                                                                                          <a:effectLst/>
                                                                                                          <a:latin typeface="Calibri"/>
                                                                                                          <a:ea typeface="Times New Roman"/>
                                                                                                          <a:cs typeface="Arial"/>
                                                                                                        </a:rPr>
                                                                                                        <a:t> </a:t>
                                                                                                      </a:r>
                                                                                                      <a:endParaRPr lang="en-US" sz="1200">
                                                                                                        <a:effectLst/>
                                                                                                        <a:latin typeface="Times New Roman"/>
                                                                                                        <a:ea typeface="Times New Roman"/>
                                                                                                      </a:endParaRPr>
                                                                                                    </a:p>
                                                                                                  </p:txBody>
                                                                                                </p:sp>
                                                                                                <p:sp>
                                                                                                  <p:nvSpPr>
                                                                                                    <p:cNvPr id="201" name="Rectangle 200"/>
                                                                                                    <p:cNvSpPr/>
                                                                                                    <p:nvPr/>
                                                                                                  </p:nvSpPr>
                                                                                                  <p:spPr>
                                                                                                    <a:xfrm>
                                                                                                      <a:off x="2207113" y="2327181"/>
                                                                                                      <a:ext cx="687070" cy="153035"/>
                                                                                                    </a:xfrm>
                                                                                                    <a:prstGeom prst="rect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254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  <p:txBody>
                              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                              <a:prstTxWarp prst="textNoShape">
                                                                                                        <a:avLst/>
                                                                                                      </a:prstTxWarp>
                                                                                                      <a:noAutofit/>
                                                                                                    </a:bodyPr>
                                                                                                    <a:lstStyle/>
                                                                                                    <a:p>
                                                                                                      <a:pPr marL="0" marR="0">
                                                                                                        <a:lnSpc>
                                                                                                          <a:spcPct val="106000"/>
                                                                                                        </a:lnSpc>
                                                                                                        <a:spcBef>
                                                                                                          <a:spcPts val="0"/>
                                                                                                        </a:spcBef>
                                                                                                        <a:spcAft>
                                                                                                          <a:spcPts val="800"/>
                                                                                                        </a:spcAft>
                                                                                                      </a:pPr>
                                                                                                      <a:r>
                                                                                                        <a:rPr lang="en-US" sz="1100" kern="1200">
                                                                                                          <a:solidFill>
                                                                                                            <a:srgbClr val="000000"/>
                                                                                                          </a:solidFill>
                                                                                                          <a:effectLst/>
                                                                                                          <a:latin typeface="Calibri"/>
                                                                                                          <a:ea typeface="Times New Roman"/>
                                                                                                          <a:cs typeface="Arial"/>
                                                                                                        </a:rPr>
                                                                                                        <a:t> </a:t>
                                                                                                      </a:r>
                                                                                                      <a:endParaRPr lang="en-US" sz="1200">
                                                                                                        <a:effectLst/>
                                                                                                        <a:latin typeface="Times New Roman"/>
                                                                                                        <a:ea typeface="Times New Roman"/>
                                                                                                      </a:endParaRPr>
                                                                                                    </a:p>
                                                                                                  </p:txBody>
                                                                                                </p:sp>
                                                                                                <p:sp>
                                                                                                  <p:nvSpPr>
                                                                                                    <p:cNvPr id="202" name="Rectangle 201"/>
                                                                                                    <p:cNvSpPr/>
                                                                                                    <p:nvPr/>
                                                                                                  </p:nvSpPr>
                                                                                                  <p:spPr>
                                                                                                    <a:xfrm>
                                                                                                      <a:off x="2894742" y="2327181"/>
                                                                                                      <a:ext cx="687070" cy="153035"/>
                                                                                                    </a:xfrm>
                                                                                                    <a:prstGeom prst="rect">
                                                                                                      <a:avLst/>
                                                                                                    </a:prstGeom>
                                                                                                    <a:noFill/>
                                                                                                    <a:ln w="25400" cap="flat" cmpd="sng" algn="ctr">
                                                                                                      <a:solidFill>
                                                                                                        <a:sysClr val="windowText" lastClr="000000"/>
                                                                                                      </a:solidFill>
                                                                                                      <a:prstDash val="solid"/>
                                                                                                      <a:miter lim="800000"/>
                                                                                                    </a:ln>
                                                                                                    <a:effectLst/>
                                                                                                  </p:spPr>
                                                                                                  <p:txBody>
                              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                              <a:prstTxWarp prst="textNoShape">
                                                                                                        <a:avLst/>
                                                                                                      </a:prstTxWarp>
                                                                                                      <a:noAutofit/>
                                                                                                    </a:bodyPr>
                                                                                                    <a:lstStyle/>
                                                                                                    <a:p>
                                                                                                      <a:pPr marL="0" marR="0">
                                                                                                        <a:lnSpc>
                                                                                                          <a:spcPct val="106000"/>
                                                                                                        </a:lnSpc>
                                                                                                        <a:spcBef>
                                                                                                          <a:spcPts val="0"/>
                                                                                                        </a:spcBef>
                                                                                                        <a:spcAft>
                                                                                                          <a:spcPts val="800"/>
                                                                                                        </a:spcAft>
                                                                                                      </a:pPr>
                                                                                                      <a:r>
                                                                                                        <a:rPr lang="en-US" sz="1100" kern="1200">
                                                                                                          <a:solidFill>
                                                                                                            <a:srgbClr val="000000"/>
                                                                                                          </a:solidFill>
                                                                                                          <a:effectLst/>
                                                                                                          <a:latin typeface="Calibri"/>
                                                                                                          <a:ea typeface="Times New Roman"/>
                                                                                                          <a:cs typeface="Arial"/>
                                                                                                        </a:rPr>
                                                                                                        <a:t> </a:t>
                                                                                                      </a:r>
                                                                                                      <a:endParaRPr lang="en-US" sz="1200">
                                                                                                        <a:effectLst/>
                                                                                                        <a:latin typeface="Times New Roman"/>
                                                                                                        <a:ea typeface="Times New Roman"/>
                                                                                                      </a:endParaRPr>
                                                                                                    </a:p>
                                                                                                  </p:txBody>
                                                                                                </p:sp>
                                                                                              </p:grpSp>
                                                                                            </p:grpSp>
                                                                                            <p:sp>
                                                                                              <p:nvSpPr>
                                                                                                <p:cNvPr id="194" name="Rectangle 193"/>
                                                                                                <p:cNvSpPr/>
                                                                                                <p:nvPr/>
                                                                                              </p:nvSpPr>
                                                                                              <p:spPr>
                                                                                                <a:xfrm>
                                                                                                  <a:off x="592580" y="2041167"/>
                                                                                                  <a:ext cx="129124" cy="277368"/>
                                                                                                </a:xfrm>
                                                                                                <a:prstGeom prst="rect">
                                                                                                  <a:avLst/>
                                                                                                </a:prstGeom>
                                                                                                <a:solidFill>
                                                                                                  <a:srgbClr val="70AD47">
                                                                                                    <a:lumMod val="75000"/>
                                                                                                  </a:srgbClr>
                                                                                                </a:solidFill>
                                                                                                <a:ln w="12700" cap="flat" cmpd="sng" algn="ctr">
                                                                                                  <a:solidFill>
                                                                                                    <a:sysClr val="windowText" lastClr="000000"/>
                                                                                                  </a:solidFill>
                                                                                                  <a:prstDash val="solid"/>
                                                                                                  <a:miter lim="800000"/>
                                                                                                </a:ln>
                                                                                                <a:effectLst/>
                                                                                              </p:spPr>
                                                                                              <p:txBody>
                          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                          <a:prstTxWarp prst="textNoShape">
                                                                                                    <a:avLst/>
                                                                                                  </a:prstTxWarp>
                                                                                                  <a:noAutofit/>
                                                                                                </a:bodyPr>
                                                                                                <a:lstStyle/>
                                                                                                <a:p>
                                                                                                  <a:pPr marL="0" marR="0">
                                                                                                    <a:lnSpc>
                                                                                                      <a:spcPct val="106000"/>
                                                                                                    </a:lnSpc>
                                                                                                    <a:spcBef>
                                                                                                      <a:spcPts val="0"/>
                                                                                                    </a:spcBef>
                                                                                                    <a:spcAft>
                                                                                                      <a:spcPts val="800"/>
                                                                                                    </a:spcAft>
                                                                                                  </a:pPr>
                                                                                                  <a:r>
                                                                                                    <a:rPr lang="en-US" sz="1100" kern="1200">
                                                                                                      <a:solidFill>
                                                                                                        <a:srgbClr val="000000"/>
                                                                                                      </a:solidFill>
                                                                                                      <a:effectLst/>
                                                                                                      <a:latin typeface="Calibri"/>
                                                                                                      <a:ea typeface="Times New Roman"/>
                                                                                                      <a:cs typeface="Arial"/>
                                                                                                    </a:rPr>
                                                                                                    <a:t> </a:t>
                                                                                                  </a:r>
                                                                                                  <a:endParaRPr lang="en-US" sz="1200">
                                                                                                    <a:effectLst/>
                                                                                                    <a:latin typeface="Times New Roman"/>
                                                                                                    <a:ea typeface="Times New Roman"/>
                                                                                                  </a:endParaRPr>
                                                                                                </a:p>
                                                                                              </p:txBody>
                                                                                            </p:sp>
                                                                                            <p:sp>
                                                                                              <p:nvSpPr>
                                                                                                <p:cNvPr id="195" name="Rectangle 194"/>
                                                                                                <p:cNvSpPr/>
                                                                                                <p:nvPr/>
                                                                                              </p:nvSpPr>
                                                                                              <p:spPr>
                                                                                                <a:xfrm>
                                                                                                  <a:off x="592236" y="2486190"/>
                                                                                                  <a:ext cx="129468" cy="274582"/>
                                                                                                </a:xfrm>
                                                                                                <a:prstGeom prst="rect">
                                                                                                  <a:avLst/>
                                                                                                </a:prstGeom>
                                                                                                <a:solidFill>
                                                                                                  <a:srgbClr val="70AD47">
                                                                                                    <a:lumMod val="75000"/>
                                                                                                  </a:srgbClr>
                                                                                                </a:solidFill>
                                                                                                <a:ln w="12700" cap="flat" cmpd="sng" algn="ctr">
                                                                                                  <a:solidFill>
                                                                                                    <a:sysClr val="windowText" lastClr="000000"/>
                                                                                                  </a:solidFill>
                                                                                                  <a:prstDash val="solid"/>
                                                                                                  <a:miter lim="800000"/>
                                                                                                </a:ln>
                                                                                                <a:effectLst/>
                                                                                              </p:spPr>
                                                                                              <p:txBody>
                          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                          <a:prstTxWarp prst="textNoShape">
                                                                                                    <a:avLst/>
                                                                                                  </a:prstTxWarp>
                                                                                                  <a:noAutofit/>
                                                                                                </a:bodyPr>
                                                                                                <a:lstStyle/>
                                                                                                <a:p>
                                                                                                  <a:pPr marL="0" marR="0">
                                                                                                    <a:lnSpc>
                                                                                                      <a:spcPct val="106000"/>
                                                                                                    </a:lnSpc>
                                                                                                    <a:spcBef>
                                                                                                      <a:spcPts val="0"/>
                                                                                                    </a:spcBef>
                                                                                                    <a:spcAft>
                                                                                                      <a:spcPts val="800"/>
                                                                                                    </a:spcAft>
                                                                                                  </a:pPr>
                                                                                                  <a:r>
                                                                                                    <a:rPr lang="en-US" sz="1100" kern="1200">
                                                                                                      <a:solidFill>
                                                                                                        <a:srgbClr val="000000"/>
                                                                                                      </a:solidFill>
                                                                                                      <a:effectLst/>
                                                                                                      <a:latin typeface="Calibri"/>
                                                                                                      <a:ea typeface="Times New Roman"/>
                                                                                                      <a:cs typeface="Arial"/>
                                                                                                    </a:rPr>
                                                                                                    <a:t> </a:t>
                                                                                                  </a:r>
                                                                                                  <a:endParaRPr lang="en-US" sz="1200">
                                                                                                    <a:effectLst/>
                                                                                                    <a:latin typeface="Times New Roman"/>
                                                                                                    <a:ea typeface="Times New Roman"/>
                                                                                                  </a:endParaRPr>
                                                                                                </a:p>
                                                                                              </p:txBody>
                                                                                            </p:sp>
                                                                                          </p:grpSp>
                                                                                          <p:cxnSp>
                                                                                            <p:nvCxnSpPr>
                                                                                              <p:cNvPr id="191" name="Straight Connector 190"/>
                                                                                              <p:cNvCxnSpPr/>
                                                                                              <p:nvPr/>
                                                                                            </p:nvCxnSpPr>
                                                                                            <p:spPr>
                                                                                              <a:xfrm>
                                                                                                <a:off x="3420561" y="2490648"/>
                                                                                                <a:ext cx="0" cy="212237"/>
                                                                                              </a:xfrm>
                                                                                              <a:prstGeom prst="line">
                                                                                                <a:avLst/>
                                                                                              </a:prstGeom>
                                                                                              <a:ln w="3175">
                                                                                                <a:solidFill>
                                                                                                  <a:schemeClr val="tx1"/>
                                                                                                </a:solidFill>
                                                                                                <a:prstDash val="lgDash"/>
                                                                                              </a:ln>
                                                                                            </p:spPr>
                                                                                            <p:style>
                                                                                              <a:lnRef idx="1">
                                                                                                <a:schemeClr val="accent1"/>
                                                                                              </a:lnRef>
                                                                                              <a:fillRef idx="0">
                                                                                                <a:schemeClr val="accent1"/>
                                                                                              </a:fillRef>
                                                                                              <a:effectRef idx="0">
                                                                                                <a:schemeClr val="accent1"/>
                                                                                              </a:effectRef>
                                                                                              <a:fontRef idx="minor">
                                                                                                <a:schemeClr val="tx1"/>
                                                                                              </a:fontRef>
                                                                                            </p:style>
                                                                                          </p:cxnSp>
                                                                                          <p:cxnSp>
                                                                                            <p:nvCxnSpPr>
                                                                                              <p:cNvPr id="192" name="Straight Connector 191"/>
                                                                                              <p:cNvCxnSpPr/>
                                                                                              <p:nvPr/>
                                                                                            </p:nvCxnSpPr>
                                                                                            <p:spPr>
                                                                                              <a:xfrm>
                                                                                                <a:off x="3623761" y="2494556"/>
                                                                                                <a:ext cx="0" cy="206524"/>
                                                                                              </a:xfrm>
                                                                                              <a:prstGeom prst="line">
                                                                                                <a:avLst/>
                                                                                              </a:prstGeom>
                                                                                              <a:ln w="3175">
                                                                                                <a:solidFill>
                                                                                                  <a:schemeClr val="tx1"/>
                                                                                                </a:solidFill>
                                                                                                <a:prstDash val="lgDash"/>
                                                                                              </a:ln>
                                                                                            </p:spPr>
                                                                                            <p:style>
                                                                                              <a:lnRef idx="1">
                                                                                                <a:schemeClr val="accent1"/>
                                                                                              </a:lnRef>
                                                                                              <a:fillRef idx="0">
                                                                                                <a:schemeClr val="accent1"/>
                                                                                              </a:fillRef>
                                                                                              <a:effectRef idx="0">
                                                                                                <a:schemeClr val="accent1"/>
                                                                                              </a:effectRef>
                                                                                              <a:fontRef idx="minor">
                                                                                                <a:schemeClr val="tx1"/>
                                                                                              </a:fontRef>
                                                                                            </p:style>
                                                                                          </p:cxnSp>
                                                                                        </p:grpSp>
                                                                                        <p:cxnSp>
                                                                                          <p:nvCxnSpPr>
                                                                                            <p:cNvPr id="189" name="Straight Connector 188"/>
                                                                                            <p:cNvCxnSpPr/>
                                                                                            <p:nvPr/>
                                                                                          </p:nvCxnSpPr>
                                                                                          <p:spPr>
                                                                                            <a:xfrm>
                                                                                              <a:off x="4424838" y="2494556"/>
                                                                                              <a:ext cx="0" cy="203835"/>
                                                                                            </a:xfrm>
                                                                                            <a:prstGeom prst="line">
                                                                                              <a:avLst/>
                                                                                            </a:prstGeom>
                                                                                            <a:ln w="3175">
                                                                                              <a:solidFill>
                                                                                                <a:schemeClr val="tx1"/>
                                                                                              </a:solidFill>
                                                                                              <a:prstDash val="lgDash"/>
                                                                                            </a:ln>
                                                                                          </p:spPr>
                                                                                          <p:style>
                                                                                            <a:lnRef idx="1">
                                                                                              <a:schemeClr val="accent1"/>
                                                                                            </a:lnRef>
                                                                                            <a:fillRef idx="0">
                                                                                              <a:schemeClr val="accent1"/>
                                                                                            </a:fillRef>
                                                                                            <a:effectRef idx="0">
                                                                                              <a:schemeClr val="accent1"/>
                                                                                            </a:effectRef>
                                                                                            <a:fontRef idx="minor">
                                                                                              <a:schemeClr val="tx1"/>
                                                                                            </a:fontRef>
                                                                                          </p:style>
                                                                                        </p:cxnSp>
                                                                                      </p:grpSp>
                                                                                    </p:grpSp>
                                                                                  </p:grpSp>
                                                                                </p:grpSp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179" name="Straight Connector 178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>
                                                                                    <a:xfrm>
                                                                                      <a:off x="2881299" y="2498463"/>
                                                                                      <a:ext cx="0" cy="200513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  <a:prstDash val="lgDash"/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180" name="Straight Connector 179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>
                                                                                    <a:xfrm>
                                                                                      <a:off x="2689823" y="2494556"/>
                                                                                      <a:ext cx="0" cy="200513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  <a:prstDash val="lgDash"/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  <p:cxnSp>
                                                                                  <p:nvCxnSpPr>
                                                                                    <p:cNvPr id="181" name="Straight Connector 180"/>
                                                                                    <p:cNvCxnSpPr/>
                                                                                    <p:nvPr/>
                                                                                  </p:nvCxnSpPr>
                                                                                  <p:spPr>
                                                                                    <a:xfrm>
                                                                                      <a:off x="2474899" y="2498463"/>
                                                                                      <a:ext cx="0" cy="200513"/>
                                                                                    </a:xfrm>
                                                                                    <a:prstGeom prst="line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ln w="3175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  <a:prstDash val="lgDash"/>
                                                                                    </a:ln>
                                                                                  </p:spPr>
                                                                                  <p:style>
                                                                                    <a:lnRef idx="1">
                                                                                      <a:schemeClr val="accent1"/>
                                                                                    </a:lnRef>
                                                                                    <a:fillRef idx="0">
                                                                                      <a:schemeClr val="accent1"/>
                                                                                    </a:fillRef>
                                                                                    <a:effectRef idx="0">
                                                                                      <a:schemeClr val="accent1"/>
                                                                                    </a:effectRef>
                                                                                    <a:fontRef idx="minor">
                                                                                      <a:schemeClr val="tx1"/>
                                                                                    </a:fontRef>
                                                                                  </p:style>
                                                                                </p:cxnSp>
                                                                              </p:grp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173" name="Straight Connector 172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>
                                                                                  <a:xfrm>
                                                                                    <a:off x="1060315" y="2490648"/>
                                                                                    <a:ext cx="0" cy="200513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  <a:prstDash val="lgDash"/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174" name="Straight Connector 173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>
                                                                                  <a:xfrm>
                                                                                    <a:off x="868838" y="2502371"/>
                                                                                    <a:ext cx="0" cy="200025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  <a:prstDash val="lgDash"/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175" name="Straight Connector 174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>
                                                                                  <a:xfrm>
                                                                                    <a:off x="653915" y="2498463"/>
                                                                                    <a:ext cx="0" cy="200025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  <a:prstDash val="lgDash"/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  <p:cxnSp>
                                                                                <p:nvCxnSpPr>
                                                                                  <p:cNvPr id="176" name="Straight Connector 175"/>
                                                                                  <p:cNvCxnSpPr/>
                                                                                  <p:nvPr/>
                                                                                </p:nvCxnSpPr>
                                                                                <p:spPr>
                                                                                  <a:xfrm>
                                                                                    <a:off x="454623" y="2490648"/>
                                                                                    <a:ext cx="0" cy="200513"/>
                                                                                  </a:xfrm>
                                                                                  <a:prstGeom prst="line">
                                                                                    <a:avLst/>
                                                                                  </a:prstGeom>
                                                                                  <a:ln w="3175">
                                                                                    <a:solidFill>
                                                                                      <a:schemeClr val="tx1"/>
                                                                                    </a:solidFill>
                                                                                    <a:prstDash val="lgDash"/>
                                                                                  </a:ln>
                                                                                </p:spPr>
                                                                                <p:style>
                                                                                  <a:lnRef idx="1">
                                                                                    <a:schemeClr val="accent1"/>
                                                                                  </a:lnRef>
                                                                                  <a:fillRef idx="0">
                                                                                    <a:schemeClr val="accent1"/>
                                                                                  </a:fillRef>
                                                                                  <a:effectRef idx="0">
                                                                                    <a:schemeClr val="accent1"/>
                                                                                  </a:effectRef>
                                                                                  <a:fontRef idx="minor">
                                                                                    <a:schemeClr val="tx1"/>
                                                                                  </a:fontRef>
                                                                                </p:style>
                                                                              </p:cxnSp>
                                                                            </p:grpSp>
                                                                          </p:grpSp>
                                                                        </p:grpSp>
                                                                      </p:grpSp>
                                                                      <p:cxnSp>
                                                                        <p:nvCxnSpPr>
                                                                          <p:cNvPr id="164" name="Straight Connector 163"/>
                                                                          <p:cNvCxnSpPr/>
                                                                          <p:nvPr/>
                                                                        </p:nvCxnSpPr>
                                                                        <p:spPr>
                                                                          <a:xfrm>
                                                                            <a:off x="4135014" y="2448257"/>
                                                                            <a:ext cx="0" cy="191783"/>
                                                                          </a:xfrm>
                                                                          <a:prstGeom prst="line">
                                                                            <a:avLst/>
                                                                          </a:prstGeom>
                                                                          <a:ln w="3175">
                                                                            <a:solidFill>
                                                                              <a:schemeClr val="tx1"/>
                                                                            </a:solidFill>
                                                                            <a:prstDash val="lgDash"/>
                                                                          </a:ln>
                                                                        </p:spPr>
                                                                        <p:style>
                                                                          <a:lnRef idx="1">
                                                                            <a:schemeClr val="accent1"/>
                                                                          </a:lnRef>
                                                                          <a:fillRef idx="0">
                                                                            <a:schemeClr val="accent1"/>
                                                                          </a:fillRef>
                                                                          <a:effectRef idx="0">
                                                                            <a:schemeClr val="accent1"/>
                                                                          </a:effectRef>
                                                                          <a:fontRef idx="minor">
                                                                            <a:schemeClr val="tx1"/>
                                                                          </a:fontRef>
                                                                        </p:style>
                                                                      </p:cxnSp>
                                                                    </p:grpSp>
                                                                  </p:grpSp>
                                                                </p:grpSp>
                                                              </p:grpSp>
                                                            </p:grpSp>
                                                          </p:grpSp>
                                                          <p:grpSp>
                                                            <p:nvGrpSpPr>
                                                              <p:cNvPr id="56" name="Group 55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669702" y="0"/>
                                                                <a:ext cx="5370348" cy="1866265"/>
                                                                <a:chOff x="0" y="0"/>
                                                                <a:chExt cx="5370348" cy="1866265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103" name="Group 102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1854557" y="985234"/>
                                                                  <a:ext cx="3202825" cy="867637"/>
                                                                  <a:chOff x="0" y="0"/>
                                                                  <a:chExt cx="3202825" cy="867637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142" name="Straight Connector 141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77274" y="212501"/>
                                                                    <a:ext cx="0" cy="492125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143" name="Group 142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0"/>
                                                                    <a:ext cx="3202825" cy="210185"/>
                                                                    <a:chOff x="0" y="0"/>
                                                                    <a:chExt cx="3202825" cy="210185"/>
                                                                  </a:xfrm>
                                                                </p:grpSpPr>
                                                                <p:sp>
                                                                  <p:nvSpPr>
                                                                    <p:cNvPr id="145" name="Rectangle 144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0" y="0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sp>
                                                                  <p:nvSpPr>
                                                                    <p:cNvPr id="146" name="Rectangle 145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886691" y="0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cxnSp>
                                                                  <p:nvCxnSpPr>
                                                                    <p:cNvPr id="147" name="Straight Connector 146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 flipV="1">
                                                                      <a:off x="493222" y="99752"/>
                                                                      <a:ext cx="393700" cy="288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148" name="Straight Connector 147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1385455" y="88669"/>
                                                                      <a:ext cx="1817370" cy="10795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144" name="Straight Connector 143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3200400" y="96586"/>
                                                                    <a:ext cx="0" cy="771051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grpSp>
                                                              <p:nvGrpSpPr>
                                                                <p:cNvPr id="104" name="Group 103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1081825" y="689020"/>
                                                                  <a:ext cx="4076163" cy="1175725"/>
                                                                  <a:chOff x="0" y="0"/>
                                                                  <a:chExt cx="4076163" cy="1175725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134" name="Straight Connector 133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6439" y="109470"/>
                                                                    <a:ext cx="0" cy="88265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135" name="Group 134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0"/>
                                                                    <a:ext cx="4073614" cy="215265"/>
                                                                    <a:chOff x="-6438" y="0"/>
                                                                    <a:chExt cx="4073844" cy="215727"/>
                                                                  </a:xfrm>
                                                                </p:grpSpPr>
                                                                <p:sp>
                                                                  <p:nvSpPr>
                                                                    <p:cNvPr id="137" name="Rectangle 136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1058487" y="5542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sp>
                                                                  <p:nvSpPr>
                                                                    <p:cNvPr id="138" name="Rectangle 137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72044" y="0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cxnSp>
                                                                  <p:nvCxnSpPr>
                                                                    <p:cNvPr id="139" name="Straight Connector 138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565266" y="116378"/>
                                                                      <a:ext cx="489758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140" name="Straight Connector 139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1557251" y="116378"/>
                                                                      <a:ext cx="2510155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141" name="Straight Connector 140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-6438" y="110924"/>
                                                                      <a:ext cx="73893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136" name="Straight Connector 135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4076163" y="115910"/>
                                                                    <a:ext cx="0" cy="1059815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grpSp>
                                                              <p:nvGrpSpPr>
                                                                <p:cNvPr id="105" name="Group 104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521594" y="328411"/>
                                                                  <a:ext cx="4745865" cy="1537854"/>
                                                                  <a:chOff x="0" y="0"/>
                                                                  <a:chExt cx="4745865" cy="1537854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126" name="Straight Connector 125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0" y="128789"/>
                                                                    <a:ext cx="0" cy="122301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127" name="Group 126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6439" y="0"/>
                                                                    <a:ext cx="4737103" cy="210185"/>
                                                                    <a:chOff x="5822" y="0"/>
                                                                    <a:chExt cx="4737628" cy="210185"/>
                                                                  </a:xfrm>
                                                                </p:grpSpPr>
                                                                <p:sp>
                                                                  <p:nvSpPr>
                                                                    <p:cNvPr id="129" name="Rectangle 128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110836" y="0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sp>
                                                                  <p:nvSpPr>
                                                                    <p:cNvPr id="130" name="Rectangle 129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1141614" y="0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cxnSp>
                                                                  <p:nvCxnSpPr>
                                                                    <p:cNvPr id="131" name="Straight Connector 130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600092" y="106505"/>
                                                                      <a:ext cx="531320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132" name="Straight Connector 131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1645920" y="105295"/>
                                                                      <a:ext cx="3097530" cy="27305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133" name="Straight Connector 132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5822" y="118173"/>
                                                                      <a:ext cx="110836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128" name="Straight Connector 127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H="1" flipV="1">
                                                                    <a:off x="4745865" y="128789"/>
                                                                    <a:ext cx="0" cy="1409065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grpSp>
                                                              <p:nvGrpSpPr>
                                                                <p:cNvPr id="106" name="Group 105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0" y="0"/>
                                                                  <a:ext cx="5370348" cy="1852885"/>
                                                                  <a:chOff x="0" y="0"/>
                                                                  <a:chExt cx="5370348" cy="1852885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117" name="Straight Connector 116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0" y="122349"/>
                                                                    <a:ext cx="0" cy="1555115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118" name="Group 117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0"/>
                                                                    <a:ext cx="5370348" cy="1852885"/>
                                                                    <a:chOff x="0" y="0"/>
                                                                    <a:chExt cx="5370348" cy="1852885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119" name="Group 118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0" y="0"/>
                                                                      <a:ext cx="5369848" cy="215727"/>
                                                                      <a:chOff x="0" y="0"/>
                                                                      <a:chExt cx="5369848" cy="215727"/>
                                                                    </a:xfrm>
                                                                  </p:grpSpPr>
                                                                  <p:sp>
                                                                    <p:nvSpPr>
                                                                      <p:cNvPr id="121" name="Rectangle 120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116378" y="5542"/>
                                                                        <a:ext cx="495300" cy="210185"/>
                                                                      </a:xfrm>
                                                                      <a:prstGeom prst="rect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w="12700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2">
                                                                        <a:schemeClr val="accent1">
                                                                          <a:shade val="50000"/>
                                                                        </a:schemeClr>
                                                                      </a:lnRef>
                                                                      <a:fillRef idx="1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lt1"/>
                                                                      </a:fontRef>
                                                                    </p:style>
                                                                    <p:txBody>
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<a:prstTxWarp prst="textNoShape">
                                                                          <a:avLst/>
                                                                        </a:prstTxWarp>
                                                                        <a:noAutofit/>
                                                                      </a:bodyPr>
                                                                      <a:lstStyle/>
                                                                      <a:p>
                                                                        <a:endParaRPr lang="en-US"/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  <p:sp>
                                                                    <p:nvSpPr>
                                                                      <p:cNvPr id="122" name="Rectangle 121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1163782" y="0"/>
                                                                        <a:ext cx="495300" cy="210185"/>
                                                                      </a:xfrm>
                                                                      <a:prstGeom prst="rect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w="12700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2">
                                                                        <a:schemeClr val="accent1">
                                                                          <a:shade val="50000"/>
                                                                        </a:schemeClr>
                                                                      </a:lnRef>
                                                                      <a:fillRef idx="1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lt1"/>
                                                                      </a:fontRef>
                                                                    </p:style>
                                                                    <p:txBody>
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<a:prstTxWarp prst="textNoShape">
                                                                          <a:avLst/>
                                                                        </a:prstTxWarp>
                                                                        <a:noAutofit/>
                                                                      </a:bodyPr>
                                                                      <a:lstStyle/>
                                                                      <a:p>
                                                                        <a:endParaRPr lang="en-US"/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  <p:cxnSp>
                                                                    <p:nvCxnSpPr>
                                                                      <p:cNvPr id="123" name="Straight Connector 122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V="1">
                                                                        <a:off x="609600" y="94211"/>
                                                                        <a:ext cx="552104" cy="5542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124" name="Straight Connector 123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0" y="127462"/>
                                                                        <a:ext cx="116378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125" name="Straight Connector 12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657003" y="94211"/>
                                                                        <a:ext cx="3712845" cy="3302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cxnSp>
                                                                  <p:nvCxnSpPr>
                                                                    <p:cNvPr id="120" name="Straight Connector 119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 flipV="1">
                                                                      <a:off x="5369848" y="128787"/>
                                                                      <a:ext cx="500" cy="1724098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</p:grpSp>
                                                            <p:grpSp>
                                                              <p:nvGrpSpPr>
                                                                <p:cNvPr id="107" name="Group 106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2620850" y="1281448"/>
                                                                  <a:ext cx="2338243" cy="571423"/>
                                                                  <a:chOff x="0" y="0"/>
                                                                  <a:chExt cx="2338243" cy="571423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108" name="Straight Connector 107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0" y="96592"/>
                                                                    <a:ext cx="0" cy="302895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cxnSp>
                                                                <p:nvCxnSpPr>
                                                                  <p:cNvPr id="109" name="Straight Connector 108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2337516" y="96584"/>
                                                                    <a:ext cx="0" cy="474839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110" name="Group 109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0"/>
                                                                    <a:ext cx="2338243" cy="215727"/>
                                                                    <a:chOff x="0" y="0"/>
                                                                    <a:chExt cx="2338243" cy="215727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111" name="Group 110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149629" y="0"/>
                                                                      <a:ext cx="1188027" cy="215727"/>
                                                                      <a:chOff x="0" y="0"/>
                                                                      <a:chExt cx="1188027" cy="215727"/>
                                                                    </a:xfrm>
                                                                  </p:grpSpPr>
                                                                  <p:sp>
                                                                    <p:nvSpPr>
                                                                      <p:cNvPr id="114" name="Rectangle 113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0" y="0"/>
                                                                        <a:ext cx="495300" cy="210185"/>
                                                                      </a:xfrm>
                                                                      <a:prstGeom prst="rect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w="12700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2">
                                                                        <a:schemeClr val="accent1">
                                                                          <a:shade val="50000"/>
                                                                        </a:schemeClr>
                                                                      </a:lnRef>
                                                                      <a:fillRef idx="1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lt1"/>
                                                                      </a:fontRef>
                                                                    </p:style>
                                                                    <p:txBody>
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<a:prstTxWarp prst="textNoShape">
                                                                          <a:avLst/>
                                                                        </a:prstTxWarp>
                                                                        <a:noAutofit/>
                                                                      </a:bodyPr>
                                                                      <a:lstStyle/>
                                                                      <a:p>
                                                                        <a:endParaRPr lang="en-US"/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  <p:sp>
                                                                    <p:nvSpPr>
                                                                      <p:cNvPr id="115" name="Rectangle 114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692727" y="5542"/>
                                                                        <a:ext cx="495300" cy="210185"/>
                                                                      </a:xfrm>
                                                                      <a:prstGeom prst="rect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w="12700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2">
                                                                        <a:schemeClr val="accent1">
                                                                          <a:shade val="50000"/>
                                                                        </a:schemeClr>
                                                                      </a:lnRef>
                                                                      <a:fillRef idx="1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lt1"/>
                                                                      </a:fontRef>
                                                                    </p:style>
                                                                    <p:txBody>
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<a:prstTxWarp prst="textNoShape">
                                                                          <a:avLst/>
                                                                        </a:prstTxWarp>
                                                                        <a:noAutofit/>
                                                                      </a:bodyPr>
                                                                      <a:lstStyle/>
                                                                      <a:p>
                                                                        <a:endParaRPr lang="en-US"/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  <p:cxnSp>
                                                                    <p:nvCxnSpPr>
                                                                      <p:cNvPr id="116" name="Straight Connector 115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493222" y="99753"/>
                                                                        <a:ext cx="197427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cxnSp>
                                                                  <p:nvCxnSpPr>
                                                                    <p:cNvPr id="112" name="Straight Connector 111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1335578" y="99753"/>
                                                                      <a:ext cx="1002665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113" name="Straight Connector 112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0" y="99753"/>
                                                                      <a:ext cx="147688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</p:grpSp>
                                                          </p:grpSp>
                                                          <p:grpSp>
                                                            <p:nvGrpSpPr>
                                                              <p:cNvPr id="57" name="Group 56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656823" y="2389031"/>
                                                                <a:ext cx="5396248" cy="1895958"/>
                                                                <a:chOff x="0" y="0"/>
                                                                <a:chExt cx="5396248" cy="1895958"/>
                                                              </a:xfrm>
                                                            </p:grpSpPr>
                                                            <p:grpSp>
                                                              <p:nvGrpSpPr>
                                                                <p:cNvPr id="58" name="Group 57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2627290" y="12879"/>
                                                                  <a:ext cx="2338070" cy="711102"/>
                                                                  <a:chOff x="0" y="0"/>
                                                                  <a:chExt cx="2338070" cy="711102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94" name="Straight Connector 93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2337515" y="45059"/>
                                                                    <a:ext cx="0" cy="541099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95" name="Group 94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495837"/>
                                                                    <a:ext cx="2338070" cy="215265"/>
                                                                    <a:chOff x="0" y="0"/>
                                                                    <a:chExt cx="2338243" cy="215727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97" name="Group 96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149629" y="0"/>
                                                                      <a:ext cx="1188027" cy="215727"/>
                                                                      <a:chOff x="0" y="0"/>
                                                                      <a:chExt cx="1188027" cy="215727"/>
                                                                    </a:xfrm>
                                                                  </p:grpSpPr>
                                                                  <p:sp>
                                                                    <p:nvSpPr>
                                                                      <p:cNvPr id="100" name="Rectangle 99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0" y="0"/>
                                                                        <a:ext cx="495300" cy="210185"/>
                                                                      </a:xfrm>
                                                                      <a:prstGeom prst="rect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w="12700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2">
                                                                        <a:schemeClr val="accent1">
                                                                          <a:shade val="50000"/>
                                                                        </a:schemeClr>
                                                                      </a:lnRef>
                                                                      <a:fillRef idx="1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lt1"/>
                                                                      </a:fontRef>
                                                                    </p:style>
                                                                    <p:txBody>
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<a:prstTxWarp prst="textNoShape">
                                                                          <a:avLst/>
                                                                        </a:prstTxWarp>
                                                                        <a:noAutofit/>
                                                                      </a:bodyPr>
                                                                      <a:lstStyle/>
                                                                      <a:p>
                                                                        <a:endParaRPr lang="en-US"/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  <p:sp>
                                                                    <p:nvSpPr>
                                                                      <p:cNvPr id="101" name="Rectangle 100"/>
                                                                      <p:cNvSpPr/>
                                                                      <p:nvPr/>
                                                                    </p:nvSpPr>
                                                                    <p:spPr>
                                                                      <a:xfrm>
                                                                        <a:off x="692727" y="5542"/>
                                                                        <a:ext cx="495300" cy="210185"/>
                                                                      </a:xfrm>
                                                                      <a:prstGeom prst="rect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w="12700"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2">
                                                                        <a:schemeClr val="accent1">
                                                                          <a:shade val="50000"/>
                                                                        </a:schemeClr>
                                                                      </a:lnRef>
                                                                      <a:fillRef idx="1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lt1"/>
                                                                      </a:fontRef>
                                                                    </p:style>
                                                                    <p:txBody>
  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  <a:prstTxWarp prst="textNoShape">
                                                                          <a:avLst/>
                                                                        </a:prstTxWarp>
                                                                        <a:noAutofit/>
                                                                      </a:bodyPr>
                                                                      <a:lstStyle/>
                                                                      <a:p>
                                                                        <a:endParaRPr lang="en-US"/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  <p:cxnSp>
                                                                    <p:nvCxnSpPr>
                                                                      <p:cNvPr id="102" name="Straight Connector 101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493222" y="99753"/>
                                                                        <a:ext cx="197427" cy="0"/>
                                                                      </a:xfrm>
                                                                      <a:prstGeom prst="line">
                                                                        <a:avLst/>
                                                                      </a:prstGeom>
                                                                      <a:ln>
                                                                        <a:solidFill>
                                                                          <a:schemeClr val="tx1"/>
                                                                        </a:solidFill>
                                                                      </a:ln>
                                                                    </p:spPr>
                                                                    <p:style>
                                                                      <a:lnRef idx="1">
                                                                        <a:schemeClr val="accent1"/>
                                                                      </a:lnRef>
                                                                      <a:fillRef idx="0">
                                                                        <a:schemeClr val="accent1"/>
                                                                      </a:fillRef>
                                                                      <a:effectRef idx="0">
                                                                        <a:schemeClr val="accent1"/>
                                                                      </a:effectRef>
                                                                      <a:fontRef idx="minor">
                                                                        <a:schemeClr val="tx1"/>
                                                                      </a:fontRef>
                                                                    </p:style>
                                                                  </p:cxnSp>
                                                                </p:grpSp>
                                                                <p:cxnSp>
                                                                  <p:nvCxnSpPr>
                                                                    <p:cNvPr id="98" name="Straight Connector 97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1335578" y="99753"/>
                                                                      <a:ext cx="1002665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99" name="Straight Connector 98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0" y="99753"/>
                                                                      <a:ext cx="147688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96" name="Straight Connector 95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6439" y="0"/>
                                                                    <a:ext cx="0" cy="59276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grpSp>
                                                              <p:nvGrpSpPr>
                                                                <p:cNvPr id="59" name="Group 58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1860997" y="6440"/>
                                                                  <a:ext cx="3202308" cy="1002235"/>
                                                                  <a:chOff x="0" y="0"/>
                                                                  <a:chExt cx="3202308" cy="1002235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87" name="Group 86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792050"/>
                                                                    <a:ext cx="3202308" cy="210185"/>
                                                                    <a:chOff x="0" y="0"/>
                                                                    <a:chExt cx="3202825" cy="210185"/>
                                                                  </a:xfrm>
                                                                </p:grpSpPr>
                                                                <p:sp>
                                                                  <p:nvSpPr>
                                                                    <p:cNvPr id="90" name="Rectangle 89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0" y="0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sp>
                                                                  <p:nvSpPr>
                                                                    <p:cNvPr id="91" name="Rectangle 90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886691" y="0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cxnSp>
                                                                  <p:nvCxnSpPr>
                                                                    <p:cNvPr id="92" name="Straight Connector 91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 flipV="1">
                                                                      <a:off x="493222" y="99752"/>
                                                                      <a:ext cx="393700" cy="288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93" name="Straight Connector 92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1385455" y="88669"/>
                                                                      <a:ext cx="1817370" cy="10795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88" name="Straight Connector 87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3200400" y="51498"/>
                                                                    <a:ext cx="0" cy="840181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cxnSp>
                                                                <p:nvCxnSpPr>
                                                                  <p:cNvPr id="89" name="Straight Connector 88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77273" y="0"/>
                                                                    <a:ext cx="0" cy="786937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grpSp>
                                                              <p:nvGrpSpPr>
                                                                <p:cNvPr id="60" name="Group 59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0" y="0"/>
                                                                  <a:ext cx="5396248" cy="1895958"/>
                                                                  <a:chOff x="0" y="0"/>
                                                                  <a:chExt cx="5396248" cy="1895958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79" name="Group 78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1680693"/>
                                                                    <a:ext cx="5392323" cy="215265"/>
                                                                    <a:chOff x="-22857" y="0"/>
                                                                    <a:chExt cx="5392705" cy="215727"/>
                                                                  </a:xfrm>
                                                                </p:grpSpPr>
                                                                <p:sp>
                                                                  <p:nvSpPr>
                                                                    <p:cNvPr id="82" name="Rectangle 81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116378" y="5542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 cap="flat" cmpd="sng" algn="ctr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  <a:prstDash val="solid"/>
                                                                    </a:ln>
                                                                    <a:effectLst/>
                                                                  </p:spPr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sp>
                                                                  <p:nvSpPr>
                                                                    <p:cNvPr id="83" name="Rectangle 82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1163782" y="0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 cap="flat" cmpd="sng" algn="ctr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  <a:prstDash val="solid"/>
                                                                    </a:ln>
                                                                    <a:effectLst/>
                                                                  </p:spPr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cxnSp>
                                                                  <p:nvCxnSpPr>
                                                                    <p:cNvPr id="84" name="Straight Connector 83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 flipV="1">
                                                                      <a:off x="609600" y="94211"/>
                                                                      <a:ext cx="552104" cy="5542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9525" cap="flat" cmpd="sng" algn="ctr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  <a:prstDash val="solid"/>
                                                                    </a:ln>
                                                                    <a:effectLst/>
                                                                  </p:spPr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85" name="Straight Connector 84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 flipV="1">
                                                                      <a:off x="-22857" y="127462"/>
                                                                      <a:ext cx="139235" cy="652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9525" cap="flat" cmpd="sng" algn="ctr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  <a:prstDash val="solid"/>
                                                                    </a:ln>
                                                                    <a:effectLst/>
                                                                  </p:spPr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86" name="Straight Connector 85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1657003" y="94211"/>
                                                                      <a:ext cx="3712845" cy="3302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9525" cap="flat" cmpd="sng" algn="ctr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  <a:prstDash val="solid"/>
                                                                    </a:ln>
                                                                    <a:effectLst/>
                                                                  </p:spPr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80" name="Straight Connector 79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5396248" y="57955"/>
                                                                    <a:ext cx="0" cy="175260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cxnSp>
                                                                <p:nvCxnSpPr>
                                                                  <p:cNvPr id="81" name="Straight Connector 80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0" y="0"/>
                                                                    <a:ext cx="0" cy="1807845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grpSp>
                                                              <p:nvGrpSpPr>
                                                                <p:cNvPr id="61" name="Group 60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534473" y="0"/>
                                                                  <a:ext cx="4745866" cy="1581785"/>
                                                                  <a:chOff x="0" y="0"/>
                                                                  <a:chExt cx="4745866" cy="1581785"/>
                                                                </a:xfrm>
                                                              </p:grpSpPr>
                                                              <p:grpSp>
                                                                <p:nvGrpSpPr>
                                                                  <p:cNvPr id="71" name="Group 70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1371600"/>
                                                                    <a:ext cx="4743450" cy="210185"/>
                                                                    <a:chOff x="0" y="0"/>
                                                                    <a:chExt cx="4743450" cy="210185"/>
                                                                  </a:xfrm>
                                                                </p:grpSpPr>
                                                                <p:sp>
                                                                  <p:nvSpPr>
                                                                    <p:cNvPr id="74" name="Rectangle 73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110836" y="0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sp>
                                                                  <p:nvSpPr>
                                                                    <p:cNvPr id="75" name="Rectangle 74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1141614" y="0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cxnSp>
                                                                  <p:nvCxnSpPr>
                                                                    <p:cNvPr id="76" name="Straight Connector 75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604058" y="72044"/>
                                                                      <a:ext cx="531320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77" name="Straight Connector 76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1645920" y="105295"/>
                                                                      <a:ext cx="3097530" cy="27305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78" name="Straight Connector 77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0" y="133004"/>
                                                                      <a:ext cx="110836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72" name="Straight Connector 71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4745865" y="71164"/>
                                                                    <a:ext cx="1" cy="1428000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cxnSp>
                                                                <p:nvCxnSpPr>
                                                                  <p:cNvPr id="73" name="Straight Connector 72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0" y="0"/>
                                                                    <a:ext cx="15114" cy="1508383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  <p:grpSp>
                                                              <p:nvGrpSpPr>
                                                                <p:cNvPr id="62" name="Group 61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1107583" y="0"/>
                                                                  <a:ext cx="4067176" cy="1271333"/>
                                                                  <a:chOff x="0" y="0"/>
                                                                  <a:chExt cx="4067176" cy="1271333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63" name="Straight Connector 62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H="1" flipV="1">
                                                                    <a:off x="4060734" y="57921"/>
                                                                    <a:ext cx="2550" cy="1111341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64" name="Group 63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1056068"/>
                                                                    <a:ext cx="4067176" cy="215265"/>
                                                                    <a:chOff x="0" y="0"/>
                                                                    <a:chExt cx="4067406" cy="215727"/>
                                                                  </a:xfrm>
                                                                </p:grpSpPr>
                                                                <p:sp>
                                                                  <p:nvSpPr>
                                                                    <p:cNvPr id="66" name="Rectangle 65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1058487" y="5542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sp>
                                                                  <p:nvSpPr>
                                                                    <p:cNvPr id="67" name="Rectangle 66"/>
                                                                    <p:cNvSpPr/>
                                                                    <p:nvPr/>
                                                                  </p:nvSpPr>
                                                                  <p:spPr>
                                                                    <a:xfrm>
                                                                      <a:off x="72044" y="0"/>
                                                                      <a:ext cx="495300" cy="210185"/>
                                                                    </a:xfrm>
                                                                    <a:prstGeom prst="rect">
                                                                      <a:avLst/>
                                                                    </a:prstGeom>
                                                                    <a:noFill/>
                                                                    <a:ln w="12700"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2">
                                                                      <a:schemeClr val="accent1">
                                                                        <a:shade val="50000"/>
                                                                      </a:schemeClr>
                                                                    </a:lnRef>
                                                                    <a:fillRef idx="1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lt1"/>
                                                                    </a:fontRef>
                                                                  </p:style>
                                                                  <p:txBody>
                              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                              <a:prstTxWarp prst="textNoShape">
                                                                        <a:avLst/>
                                                                      </a:prstTxWarp>
                                                                      <a:noAutofit/>
                                                                    </a:bodyPr>
                                                                    <a:lstStyle/>
                                                                    <a:p>
                                                                      <a:endParaRPr lang="en-US"/>
                                                                    </a:p>
                                                                  </p:txBody>
                                                                </p:sp>
                                                                <p:cxnSp>
                                                                  <p:nvCxnSpPr>
                                                                    <p:cNvPr id="68" name="Straight Connector 67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565266" y="116378"/>
                                                                      <a:ext cx="489758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69" name="Straight Connector 68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1557251" y="116378"/>
                                                                      <a:ext cx="2510155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  <p:cxnSp>
                                                                  <p:nvCxnSpPr>
                                                                    <p:cNvPr id="70" name="Straight Connector 69"/>
                                                                    <p:cNvCxnSpPr/>
                                                                    <p:nvPr/>
                                                                  </p:nvCxnSpPr>
                                                                  <p:spPr>
                                                                    <a:xfrm>
                                                                      <a:off x="0" y="149629"/>
                                                                      <a:ext cx="73893" cy="0"/>
                                                                    </a:xfrm>
                                                                    <a:prstGeom prst="line">
                                                                      <a:avLst/>
                                                                    </a:prstGeom>
                                                                    <a:ln>
                                                                      <a:solidFill>
                                                                        <a:schemeClr val="tx1"/>
                                                                      </a:solidFill>
                                                                    </a:ln>
                                                                  </p:spPr>
                                                                  <p:style>
                                                                    <a:lnRef idx="1">
                                                                      <a:schemeClr val="accent1"/>
                                                                    </a:lnRef>
                                                                    <a:fillRef idx="0">
                                                                      <a:schemeClr val="accent1"/>
                                                                    </a:fillRef>
                                                                    <a:effectRef idx="0">
                                                                      <a:schemeClr val="accent1"/>
                                                                    </a:effectRef>
                                                                    <a:fontRef idx="minor">
                                                                      <a:schemeClr val="tx1"/>
                                                                    </a:fontRef>
                                                                  </p:style>
                                                                </p:cxnSp>
                                                              </p:grpSp>
                                                              <p:cxnSp>
                                                                <p:nvCxnSpPr>
                                                                  <p:cNvPr id="65" name="Straight Connector 64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 flipV="1">
                                                                    <a:off x="0" y="0"/>
                                                                    <a:ext cx="0" cy="1203326"/>
                                                                  </a:xfrm>
                                                                  <a:prstGeom prst="line">
                                                                    <a:avLst/>
                                                                  </a:prstGeom>
                                                                  <a:ln>
                                                                    <a:solidFill>
                                                                      <a:schemeClr val="tx1"/>
                                                                    </a:solidFill>
                                                                  </a:ln>
                                                                </p:spPr>
                                                                <p:style>
                                                                  <a:lnRef idx="1">
                                                                    <a:schemeClr val="accent1"/>
                                                                  </a:lnRef>
                                                                  <a:fillRef idx="0">
                                                                    <a:schemeClr val="accent1"/>
                                                                  </a:fillRef>
                                                                  <a:effectRef idx="0">
                                                                    <a:schemeClr val="accent1"/>
                                                                  </a:effectRef>
                                                                  <a:fontRef idx="minor">
                                                                    <a:schemeClr val="tx1"/>
                                                                  </a:fontRef>
                                                                </p:style>
                                                              </p:cxnSp>
                                                            </p:grpSp>
                                                          </p:grpSp>
                                                        </p:grpSp>
                                                      </p:grpSp>
                                                    </p:grpSp>
                                                  </p:grpSp>
                                                </p:grp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  <p:sp>
                <p:nvSpPr>
                  <p:cNvPr id="12" name="Text Box 1487"/>
                  <p:cNvSpPr txBox="1"/>
                  <p:nvPr/>
                </p:nvSpPr>
                <p:spPr>
                  <a:xfrm>
                    <a:off x="3523331" y="1552522"/>
                    <a:ext cx="315017" cy="272916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algn="justLow" rtl="1">
                      <a:lnSpc>
                        <a:spcPct val="150000"/>
                      </a:lnSpc>
                      <a:spcBef>
                        <a:spcPts val="0"/>
                      </a:spcBef>
                    </a:pPr>
                    <a:r>
                      <a:rPr lang="en-US" sz="1100" dirty="0">
                        <a:effectLst/>
                        <a:latin typeface="Times New Roman"/>
                        <a:ea typeface="Calibri"/>
                        <a:cs typeface="B Nazanin"/>
                      </a:rPr>
                      <a:t>F(t)</a:t>
                    </a:r>
                  </a:p>
                </p:txBody>
              </p:sp>
            </p:grpSp>
          </p:grpSp>
          <p:pic>
            <p:nvPicPr>
              <p:cNvPr id="8" name="Picture 7" descr="C:\Users\Mojtaba\Desktop\2-2-2015 11-22-20 AM.png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22583" y="3468717"/>
                <a:ext cx="1115118" cy="7829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" name="Text Box 1474"/>
            <p:cNvSpPr txBox="1"/>
            <p:nvPr/>
          </p:nvSpPr>
          <p:spPr>
            <a:xfrm>
              <a:off x="7603745" y="3520302"/>
              <a:ext cx="691090" cy="40752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Low" rtl="0">
                <a:lnSpc>
                  <a:spcPct val="150000"/>
                </a:lnSpc>
                <a:spcBef>
                  <a:spcPts val="0"/>
                </a:spcBef>
              </a:pPr>
              <a:r>
                <a:rPr lang="en-US" sz="1400" b="1" dirty="0">
                  <a:effectLst/>
                  <a:latin typeface="Times New Roman"/>
                  <a:ea typeface="Calibri"/>
                  <a:cs typeface="Times New Roman"/>
                </a:rPr>
                <a:t>LQR</a:t>
              </a:r>
              <a:endParaRPr lang="en-US" sz="1400" b="1" dirty="0">
                <a:effectLst/>
                <a:latin typeface="Times New Roman"/>
                <a:ea typeface="Calibri"/>
                <a:cs typeface="B Nazanin"/>
              </a:endParaRPr>
            </a:p>
          </p:txBody>
        </p:sp>
      </p:grpSp>
      <p:sp>
        <p:nvSpPr>
          <p:cNvPr id="213" name="Title 1"/>
          <p:cNvSpPr txBox="1">
            <a:spLocks/>
          </p:cNvSpPr>
          <p:nvPr/>
        </p:nvSpPr>
        <p:spPr>
          <a:xfrm>
            <a:off x="6399256" y="938025"/>
            <a:ext cx="2507280" cy="518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2000" dirty="0" smtClean="0">
                <a:cs typeface="B Nazanin" pitchFamily="2" charset="-78"/>
              </a:rPr>
              <a:t>1- تقسیم تیر به 100 المان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214" name="Title 1"/>
          <p:cNvSpPr txBox="1">
            <a:spLocks/>
          </p:cNvSpPr>
          <p:nvPr/>
        </p:nvSpPr>
        <p:spPr>
          <a:xfrm>
            <a:off x="4791218" y="1329949"/>
            <a:ext cx="4103920" cy="510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2000" dirty="0" smtClean="0">
                <a:cs typeface="B Nazanin" pitchFamily="2" charset="-78"/>
              </a:rPr>
              <a:t>2- تقسیم المان پیزوالکتریک به 5 المان کوچکتر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215" name="Title 2"/>
          <p:cNvSpPr>
            <a:spLocks noGrp="1"/>
          </p:cNvSpPr>
          <p:nvPr>
            <p:ph type="title"/>
          </p:nvPr>
        </p:nvSpPr>
        <p:spPr>
          <a:xfrm>
            <a:off x="192499" y="6146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721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803669" y="77707"/>
            <a:ext cx="53340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304611" y="457200"/>
            <a:ext cx="1820916" cy="388244"/>
          </a:xfrm>
          <a:prstGeom prst="roundRect">
            <a:avLst>
              <a:gd name="adj" fmla="val 221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300000"/>
              </a:lnSpc>
            </a:pPr>
            <a:r>
              <a:rPr lang="fa-IR" dirty="0" smtClean="0">
                <a:cs typeface="B Titr" pitchFamily="2" charset="-78"/>
              </a:rPr>
              <a:t>ورودی</a:t>
            </a:r>
            <a:r>
              <a:rPr lang="en-US" b="1" dirty="0" smtClean="0">
                <a:latin typeface="Times New Roman" pitchFamily="18" charset="0"/>
                <a:cs typeface="B Titr" pitchFamily="2" charset="-78"/>
              </a:rPr>
              <a:t>Step </a:t>
            </a:r>
            <a:endParaRPr lang="en-US" b="1" dirty="0">
              <a:latin typeface="Times New Roman" pitchFamily="18" charset="0"/>
              <a:cs typeface="B Titr" pitchFamily="2" charset="-78"/>
            </a:endParaRPr>
          </a:p>
          <a:p>
            <a:pPr lvl="0" algn="ctr" rtl="1"/>
            <a:endParaRPr lang="en-US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34470" y="1209822"/>
            <a:ext cx="146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dirty="0" smtClean="0">
                <a:cs typeface="B Nazanin" pitchFamily="2" charset="-78"/>
              </a:rPr>
              <a:t>پارتوی بهینه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6023" y="3874125"/>
            <a:ext cx="146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cs typeface="B Nazanin" pitchFamily="2" charset="-78"/>
              </a:rPr>
              <a:t>جابجایی عرضی</a:t>
            </a:r>
            <a:endParaRPr lang="en-US" b="1" dirty="0">
              <a:cs typeface="B Nazanin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697824"/>
            <a:ext cx="5761990" cy="2750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378" y="3581400"/>
            <a:ext cx="6384514" cy="2908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4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7961" y="493614"/>
            <a:ext cx="1440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cs typeface="B Nazanin" pitchFamily="2" charset="-78"/>
              </a:rPr>
              <a:t>جابجایی دورانی</a:t>
            </a:r>
            <a:endParaRPr lang="en-US" b="1" dirty="0">
              <a:cs typeface="B Nazanin" pitchFamily="2" charset="-78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92" y="171733"/>
            <a:ext cx="6022975" cy="30111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786967" y="3182903"/>
            <a:ext cx="177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cs typeface="B Nazanin" pitchFamily="2" charset="-78"/>
              </a:rPr>
              <a:t>نتایج بهینه سازی</a:t>
            </a:r>
            <a:endParaRPr lang="en-US" b="1" dirty="0">
              <a:cs typeface="B Nazanin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7519330"/>
                  </p:ext>
                </p:extLst>
              </p:nvPr>
            </p:nvGraphicFramePr>
            <p:xfrm>
              <a:off x="1268983" y="3695455"/>
              <a:ext cx="6008320" cy="1805940"/>
            </p:xfrm>
            <a:graphic>
              <a:graphicData uri="http://schemas.openxmlformats.org/drawingml/2006/table">
                <a:tbl>
                  <a:tblPr rtl="1" firstRow="1" firstCol="1" bandRow="1">
                    <a:tableStyleId>{5A111915-BE36-4E01-A7E5-04B1672EAD32}</a:tableStyleId>
                  </a:tblPr>
                  <a:tblGrid>
                    <a:gridCol w="1965960"/>
                    <a:gridCol w="1966595"/>
                    <a:gridCol w="860425"/>
                    <a:gridCol w="129490"/>
                    <a:gridCol w="108585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PZT</a:t>
                          </a:r>
                          <a:endParaRPr lang="en-US" sz="1100" dirty="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PZT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ar-S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01930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0.7818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0.7871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Min.Time(sec)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Objectives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40970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0.01385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0.01817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Max.Disp (m)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[90,29,24,95,65]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Element Location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41605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75.115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95.3195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rowSpan="3" gridSpan="2"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LQR</a:t>
                          </a:r>
                        </a:p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ar-S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rowSpan="3"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21615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10.938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82.191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>
                                        <a:effectLst/>
                                        <a:latin typeface="Cambria Math"/>
                                      </a:rPr>
                                      <m:t>𝜶</m:t>
                                    </m:r>
                                  </m:e>
                                  <m:sub>
                                    <m:r>
                                      <a:rPr lang="en-US" sz="1100"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2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09855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0.0115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0.256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ar-SA" sz="1200">
                                    <a:effectLst/>
                                    <a:latin typeface="Cambria Math"/>
                                  </a:rPr>
                                  <m:t>𝜸</m:t>
                                </m:r>
                              </m:oMath>
                            </m:oMathPara>
                          </a14:m>
                          <a:endParaRPr lang="en-US" sz="1100" dirty="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2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7519330"/>
                  </p:ext>
                </p:extLst>
              </p:nvPr>
            </p:nvGraphicFramePr>
            <p:xfrm>
              <a:off x="1268983" y="3695455"/>
              <a:ext cx="6008320" cy="1682750"/>
            </p:xfrm>
            <a:graphic>
              <a:graphicData uri="http://schemas.openxmlformats.org/drawingml/2006/table">
                <a:tbl>
                  <a:tblPr rtl="1" firstRow="1" firstCol="1" bandRow="1">
                    <a:tableStyleId>{5A111915-BE36-4E01-A7E5-04B1672EAD32}</a:tableStyleId>
                  </a:tblPr>
                  <a:tblGrid>
                    <a:gridCol w="1965960"/>
                    <a:gridCol w="1966595"/>
                    <a:gridCol w="860425"/>
                    <a:gridCol w="129490"/>
                    <a:gridCol w="1085850"/>
                  </a:tblGrid>
                  <a:tr h="241427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 PZT</a:t>
                          </a:r>
                          <a:endParaRPr lang="en-US" sz="1100" dirty="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PZT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ar-S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21361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0.7818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0.7871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Min.Time(sec)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Objectives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21361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0.01385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0.01817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Max.Disp (m)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21361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[90,29,24,95,65]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Element Location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51460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75.115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95.3195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54930" t="-365854" r="-141549" b="-226829"/>
                          </a:stretch>
                        </a:blipFill>
                      </a:tcPr>
                    </a:tc>
                    <a:tc rowSpan="3" gridSpan="2"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LQR</a:t>
                          </a:r>
                        </a:p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ar-SA" sz="12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rowSpan="3"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51460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10.938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82.191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54930" t="-454762" r="-141549" b="-121429"/>
                          </a:stretch>
                        </a:blipFill>
                      </a:tcPr>
                    </a:tc>
                    <a:tc gridSpan="2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0.0115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0.256</a:t>
                          </a:r>
                          <a:endParaRPr lang="en-US" sz="1100">
                            <a:solidFill>
                              <a:srgbClr val="5F497A"/>
                            </a:solidFill>
                            <a:effectLst/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54930" t="-517778" r="-141549" b="-13333"/>
                          </a:stretch>
                        </a:blipFill>
                      </a:tcPr>
                    </a:tc>
                    <a:tc gridSpan="2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230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3108" y="2337304"/>
            <a:ext cx="5616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cs typeface="B Nazanin" pitchFamily="2" charset="-78"/>
              </a:rPr>
              <a:t>2-تشخیص نقاط بحرانی بدلیل افزایش المان پیزوالکتریک.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04800" y="1371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cs typeface="B Nazanin" pitchFamily="2" charset="-78"/>
              </a:rPr>
              <a:t>1- صحت مدل سازی و رویکرد مکان یابی بدلیل هماهنگی ورودی و خروجی.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4271" y="3177241"/>
            <a:ext cx="8033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000" b="1" dirty="0" smtClean="0">
                <a:cs typeface="B Nazanin" pitchFamily="2" charset="-78"/>
              </a:rPr>
              <a:t>3-کمینه بودن زمان میرایی ارتعاشی در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5PZT</a:t>
            </a:r>
            <a:r>
              <a:rPr lang="fa-IR" sz="2000" b="1" dirty="0" smtClean="0">
                <a:cs typeface="B Nazanin" pitchFamily="2" charset="-78"/>
              </a:rPr>
              <a:t> نسبت به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1PZT</a:t>
            </a:r>
            <a:r>
              <a:rPr lang="fa-IR" sz="2000" b="1" dirty="0" smtClean="0">
                <a:cs typeface="B Nazanin" pitchFamily="2" charset="-78"/>
              </a:rPr>
              <a:t> بدلیل اتلاف انرژی کمتر</a:t>
            </a:r>
            <a:r>
              <a:rPr lang="en-US" sz="2000" b="1" dirty="0" smtClean="0">
                <a:cs typeface="B Nazanin" pitchFamily="2" charset="-78"/>
              </a:rPr>
              <a:t>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7287" y="4070411"/>
            <a:ext cx="72903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fa-IR" sz="2000" b="1" dirty="0" smtClean="0">
                <a:cs typeface="B Nazanin" pitchFamily="2" charset="-78"/>
              </a:rPr>
              <a:t>4- کمینه بودن پاسخ گذرای </a:t>
            </a:r>
            <a:r>
              <a:rPr lang="en-US" sz="2000" b="1" dirty="0" smtClean="0">
                <a:cs typeface="B Nazanin" pitchFamily="2" charset="-78"/>
              </a:rPr>
              <a:t>5PZT</a:t>
            </a:r>
            <a:r>
              <a:rPr lang="fa-IR" sz="2000" b="1" dirty="0" smtClean="0">
                <a:cs typeface="B Nazanin" pitchFamily="2" charset="-78"/>
              </a:rPr>
              <a:t> نسبت به</a:t>
            </a:r>
            <a:r>
              <a:rPr lang="en-US" sz="2000" b="1" dirty="0" smtClean="0">
                <a:cs typeface="B Nazanin" pitchFamily="2" charset="-78"/>
              </a:rPr>
              <a:t> 1PZT </a:t>
            </a:r>
            <a:r>
              <a:rPr lang="fa-IR" sz="2000" b="1" dirty="0" smtClean="0">
                <a:cs typeface="B Nazanin" pitchFamily="2" charset="-78"/>
              </a:rPr>
              <a:t>بدلیل تقاوت فیزیکی مدل.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3601" y="5062654"/>
            <a:ext cx="5764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fa-IR" sz="2000" b="1" dirty="0" smtClean="0">
                <a:cs typeface="B Nazanin" pitchFamily="2" charset="-78"/>
              </a:rPr>
              <a:t>5- مختلف العلامت بودن ولتاژ پیزوالکتریک با جابجایی نوک تیر.</a:t>
            </a:r>
            <a:endParaRPr lang="en-US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499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178644" y="685800"/>
            <a:ext cx="8889155" cy="4343400"/>
          </a:xfrm>
          <a:prstGeom prst="rect">
            <a:avLst/>
          </a:prstGeom>
        </p:spPr>
        <p:txBody>
          <a:bodyPr/>
          <a:lstStyle>
            <a:lvl1pPr marL="273050" indent="-2730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1pPr>
            <a:lvl2pPr marL="639763" indent="-246063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2pPr>
            <a:lvl3pPr marL="914400" indent="-246063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3pPr>
            <a:lvl4pPr marL="1187450" indent="-2095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4pPr>
            <a:lvl5pPr marL="1462088" indent="-2095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cs typeface="2  Nazanin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fa-I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B Nazanin" pitchFamily="2" charset="-78"/>
              </a:rPr>
              <a:t>  سازه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cs typeface="B Nazanin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endParaRPr lang="fa-IR" sz="2800" dirty="0">
              <a:cs typeface="2  Nazanin" pitchFamily="2" charset="-7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fa-IR" sz="2800" dirty="0" smtClean="0">
              <a:cs typeface="2  Nazanin" pitchFamily="2" charset="-78"/>
            </a:endParaRPr>
          </a:p>
          <a:p>
            <a:pPr marL="0" indent="0">
              <a:buFont typeface="Wingdings 2" pitchFamily="18" charset="2"/>
              <a:buNone/>
            </a:pPr>
            <a:endParaRPr lang="en-US" sz="2800" dirty="0">
              <a:cs typeface="2 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86967" y="120447"/>
            <a:ext cx="2331062" cy="388244"/>
          </a:xfrm>
          <a:prstGeom prst="roundRect">
            <a:avLst>
              <a:gd name="adj" fmla="val 221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fa-IR" b="1" dirty="0" smtClean="0">
                <a:cs typeface="B Nazanin" pitchFamily="2" charset="-78"/>
              </a:rPr>
              <a:t>معرفی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 عنوان 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پایان نامه</a:t>
            </a:r>
            <a:endParaRPr lang="en-US" b="1" dirty="0">
              <a:cs typeface="B Nazanin" pitchFamily="2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8425" y="3453848"/>
            <a:ext cx="8849591" cy="2673036"/>
            <a:chOff x="198425" y="3453848"/>
            <a:chExt cx="8849591" cy="2673036"/>
          </a:xfrm>
        </p:grpSpPr>
        <p:grpSp>
          <p:nvGrpSpPr>
            <p:cNvPr id="8" name="Group 7"/>
            <p:cNvGrpSpPr/>
            <p:nvPr/>
          </p:nvGrpSpPr>
          <p:grpSpPr>
            <a:xfrm>
              <a:off x="198425" y="3940476"/>
              <a:ext cx="8849591" cy="2186408"/>
              <a:chOff x="198425" y="3940476"/>
              <a:chExt cx="8849591" cy="2186408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98425" y="3940476"/>
                <a:ext cx="88495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dirty="0" smtClean="0">
                    <a:cs typeface="B Nazanin" pitchFamily="2" charset="-78"/>
                  </a:rPr>
                  <a:t>از روش عددی اجزاء محدود استفاده شده است که هر گره  از  المان  دارای دو درجه آزادی شامل حرکت انتقالی و حرکت دورانی می باشد.</a:t>
                </a:r>
                <a:endParaRPr lang="en-US" dirty="0">
                  <a:cs typeface="B Nazanin" pitchFamily="2" charset="-78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1436672" y="4321999"/>
                <a:ext cx="4763113" cy="1804885"/>
                <a:chOff x="0" y="0"/>
                <a:chExt cx="4264042" cy="2606701"/>
              </a:xfrm>
            </p:grpSpPr>
            <p:sp>
              <p:nvSpPr>
                <p:cNvPr id="12" name="Text Box 494"/>
                <p:cNvSpPr txBox="1"/>
                <p:nvPr/>
              </p:nvSpPr>
              <p:spPr>
                <a:xfrm>
                  <a:off x="1687606" y="2272553"/>
                  <a:ext cx="553720" cy="22669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000" dirty="0">
                      <a:effectLst/>
                      <a:latin typeface="Times New Roman"/>
                      <a:ea typeface="Calibri"/>
                      <a:cs typeface="Arial"/>
                    </a:rPr>
                    <a:t>Node 1</a:t>
                  </a:r>
                  <a:endParaRPr lang="en-US" sz="1000" dirty="0">
                    <a:effectLst/>
                    <a:ea typeface="Calibri"/>
                    <a:cs typeface="Arial"/>
                  </a:endParaRPr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0" y="0"/>
                  <a:ext cx="4264042" cy="2606701"/>
                  <a:chOff x="0" y="0"/>
                  <a:chExt cx="4264042" cy="2606701"/>
                </a:xfrm>
              </p:grpSpPr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0" y="0"/>
                    <a:ext cx="4264042" cy="2606700"/>
                    <a:chOff x="0" y="0"/>
                    <a:chExt cx="4264042" cy="2606811"/>
                  </a:xfrm>
                </p:grpSpPr>
                <p:grpSp>
                  <p:nvGrpSpPr>
                    <p:cNvPr id="16" name="Group 15"/>
                    <p:cNvGrpSpPr/>
                    <p:nvPr/>
                  </p:nvGrpSpPr>
                  <p:grpSpPr>
                    <a:xfrm>
                      <a:off x="0" y="0"/>
                      <a:ext cx="4264042" cy="1170305"/>
                      <a:chOff x="0" y="0"/>
                      <a:chExt cx="4264042" cy="1170305"/>
                    </a:xfrm>
                  </p:grpSpPr>
                  <p:grpSp>
                    <p:nvGrpSpPr>
                      <p:cNvPr id="36" name="Group 35"/>
                      <p:cNvGrpSpPr/>
                      <p:nvPr/>
                    </p:nvGrpSpPr>
                    <p:grpSpPr>
                      <a:xfrm>
                        <a:off x="0" y="0"/>
                        <a:ext cx="4264042" cy="1170305"/>
                        <a:chOff x="0" y="0"/>
                        <a:chExt cx="4264203" cy="1170432"/>
                      </a:xfrm>
                    </p:grpSpPr>
                    <p:grpSp>
                      <p:nvGrpSpPr>
                        <p:cNvPr id="38" name="Group 37"/>
                        <p:cNvGrpSpPr/>
                        <p:nvPr/>
                      </p:nvGrpSpPr>
                      <p:grpSpPr>
                        <a:xfrm>
                          <a:off x="0" y="0"/>
                          <a:ext cx="131674" cy="1170432"/>
                          <a:chOff x="0" y="0"/>
                          <a:chExt cx="131674" cy="1170432"/>
                        </a:xfrm>
                      </p:grpSpPr>
                      <p:cxnSp>
                        <p:nvCxnSpPr>
                          <p:cNvPr id="46" name="Straight Connector 45"/>
                          <p:cNvCxnSpPr/>
                          <p:nvPr/>
                        </p:nvCxnSpPr>
                        <p:spPr>
                          <a:xfrm>
                            <a:off x="124359" y="0"/>
                            <a:ext cx="7315" cy="1155802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7" name="Straight Connector 46"/>
                          <p:cNvCxnSpPr/>
                          <p:nvPr/>
                        </p:nvCxnSpPr>
                        <p:spPr>
                          <a:xfrm flipH="1">
                            <a:off x="0" y="0"/>
                            <a:ext cx="124359" cy="102413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8" name="Straight Connector 47"/>
                          <p:cNvCxnSpPr/>
                          <p:nvPr/>
                        </p:nvCxnSpPr>
                        <p:spPr>
                          <a:xfrm flipH="1">
                            <a:off x="0" y="153619"/>
                            <a:ext cx="123825" cy="102235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9" name="Straight Connector 48"/>
                          <p:cNvCxnSpPr/>
                          <p:nvPr/>
                        </p:nvCxnSpPr>
                        <p:spPr>
                          <a:xfrm flipH="1">
                            <a:off x="7315" y="307239"/>
                            <a:ext cx="123825" cy="102235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0" name="Straight Connector 49"/>
                          <p:cNvCxnSpPr/>
                          <p:nvPr/>
                        </p:nvCxnSpPr>
                        <p:spPr>
                          <a:xfrm flipH="1">
                            <a:off x="7315" y="453543"/>
                            <a:ext cx="123825" cy="102235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1" name="Straight Connector 50"/>
                          <p:cNvCxnSpPr/>
                          <p:nvPr/>
                        </p:nvCxnSpPr>
                        <p:spPr>
                          <a:xfrm flipH="1">
                            <a:off x="7315" y="607162"/>
                            <a:ext cx="123825" cy="102235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2" name="Straight Connector 51"/>
                          <p:cNvCxnSpPr/>
                          <p:nvPr/>
                        </p:nvCxnSpPr>
                        <p:spPr>
                          <a:xfrm flipH="1">
                            <a:off x="7315" y="709575"/>
                            <a:ext cx="123825" cy="102235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3" name="Straight Connector 52"/>
                          <p:cNvCxnSpPr/>
                          <p:nvPr/>
                        </p:nvCxnSpPr>
                        <p:spPr>
                          <a:xfrm flipH="1">
                            <a:off x="7315" y="848563"/>
                            <a:ext cx="123825" cy="102235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4" name="Straight Connector 53"/>
                          <p:cNvCxnSpPr/>
                          <p:nvPr/>
                        </p:nvCxnSpPr>
                        <p:spPr>
                          <a:xfrm flipH="1">
                            <a:off x="0" y="965607"/>
                            <a:ext cx="123825" cy="102235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5" name="Straight Connector 54"/>
                          <p:cNvCxnSpPr/>
                          <p:nvPr/>
                        </p:nvCxnSpPr>
                        <p:spPr>
                          <a:xfrm flipH="1">
                            <a:off x="7315" y="1068019"/>
                            <a:ext cx="124359" cy="102413"/>
                          </a:xfrm>
                          <a:prstGeom prst="line">
                            <a:avLst/>
                          </a:prstGeom>
                          <a:ln w="1270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9" name="Group 38"/>
                        <p:cNvGrpSpPr/>
                        <p:nvPr/>
                      </p:nvGrpSpPr>
                      <p:grpSpPr>
                        <a:xfrm>
                          <a:off x="138989" y="504748"/>
                          <a:ext cx="4125214" cy="153035"/>
                          <a:chOff x="0" y="0"/>
                          <a:chExt cx="4125214" cy="153035"/>
                        </a:xfrm>
                      </p:grpSpPr>
                      <p:sp>
                        <p:nvSpPr>
                          <p:cNvPr id="40" name="Rectangle 39"/>
                          <p:cNvSpPr/>
                          <p:nvPr/>
                        </p:nvSpPr>
                        <p:spPr>
                          <a:xfrm>
                            <a:off x="0" y="0"/>
                            <a:ext cx="687070" cy="153035"/>
                          </a:xfrm>
                          <a:prstGeom prst="rect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1" name="Rectangle 40"/>
                          <p:cNvSpPr/>
                          <p:nvPr/>
                        </p:nvSpPr>
                        <p:spPr>
                          <a:xfrm>
                            <a:off x="687629" y="0"/>
                            <a:ext cx="687070" cy="153035"/>
                          </a:xfrm>
                          <a:prstGeom prst="rect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2" name="Rectangle 41"/>
                          <p:cNvSpPr/>
                          <p:nvPr/>
                        </p:nvSpPr>
                        <p:spPr>
                          <a:xfrm>
                            <a:off x="1375257" y="0"/>
                            <a:ext cx="687070" cy="153035"/>
                          </a:xfrm>
                          <a:prstGeom prst="rect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3" name="Rectangle 42"/>
                          <p:cNvSpPr/>
                          <p:nvPr/>
                        </p:nvSpPr>
                        <p:spPr>
                          <a:xfrm>
                            <a:off x="2062886" y="0"/>
                            <a:ext cx="687070" cy="153035"/>
                          </a:xfrm>
                          <a:prstGeom prst="rect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4" name="Rectangle 43"/>
                          <p:cNvSpPr/>
                          <p:nvPr/>
                        </p:nvSpPr>
                        <p:spPr>
                          <a:xfrm>
                            <a:off x="2750515" y="0"/>
                            <a:ext cx="687070" cy="153035"/>
                          </a:xfrm>
                          <a:prstGeom prst="rect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45" name="Rectangle 44"/>
                          <p:cNvSpPr/>
                          <p:nvPr/>
                        </p:nvSpPr>
                        <p:spPr>
                          <a:xfrm>
                            <a:off x="3438144" y="0"/>
                            <a:ext cx="687070" cy="153035"/>
                          </a:xfrm>
                          <a:prstGeom prst="rect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endParaRPr lang="en-US"/>
                          </a:p>
                        </p:txBody>
                      </p:sp>
                    </p:grpSp>
                  </p:grpSp>
                  <p:sp>
                    <p:nvSpPr>
                      <p:cNvPr id="37" name="Oval 36"/>
                      <p:cNvSpPr/>
                      <p:nvPr/>
                    </p:nvSpPr>
                    <p:spPr>
                      <a:xfrm>
                        <a:off x="2796596" y="353746"/>
                        <a:ext cx="840981" cy="457976"/>
                      </a:xfrm>
                      <a:prstGeom prst="ellips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7" name="Group 16"/>
                    <p:cNvGrpSpPr/>
                    <p:nvPr/>
                  </p:nvGrpSpPr>
                  <p:grpSpPr>
                    <a:xfrm>
                      <a:off x="1200151" y="1015271"/>
                      <a:ext cx="2781016" cy="1591540"/>
                      <a:chOff x="165636" y="-5920"/>
                      <a:chExt cx="2781451" cy="1591540"/>
                    </a:xfrm>
                  </p:grpSpPr>
                  <p:sp>
                    <p:nvSpPr>
                      <p:cNvPr id="18" name="Rounded Rectangular Callout 17"/>
                      <p:cNvSpPr/>
                      <p:nvPr/>
                    </p:nvSpPr>
                    <p:spPr>
                      <a:xfrm rot="10800000" flipH="1">
                        <a:off x="425450" y="10820"/>
                        <a:ext cx="2521637" cy="1574800"/>
                      </a:xfrm>
                      <a:prstGeom prst="wedgeRoundRectCallout">
                        <a:avLst>
                          <a:gd name="adj1" fmla="val 20869"/>
                          <a:gd name="adj2" fmla="val 64567"/>
                          <a:gd name="adj3" fmla="val 16667"/>
                        </a:avLst>
                      </a:prstGeom>
                      <a:noFill/>
                      <a:ln w="19050">
                        <a:solidFill>
                          <a:srgbClr val="FF0000"/>
                        </a:solidFill>
                        <a:prstDash val="sys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  <a:spcAft>
                            <a:spcPts val="800"/>
                          </a:spcAft>
                        </a:pPr>
                        <a:r>
                          <a:rPr lang="en-US" sz="1100">
                            <a:solidFill>
                              <a:srgbClr val="FF0000"/>
                            </a:solidFill>
                            <a:effectLst/>
                            <a:ea typeface="Calibri"/>
                            <a:cs typeface="Arial"/>
                          </a:rPr>
                          <a:t> </a:t>
                        </a:r>
                        <a:endParaRPr lang="en-US" sz="1100">
                          <a:effectLst/>
                          <a:ea typeface="Calibri"/>
                          <a:cs typeface="Arial"/>
                        </a:endParaRPr>
                      </a:p>
                    </p:txBody>
                  </p:sp>
                  <p:grpSp>
                    <p:nvGrpSpPr>
                      <p:cNvPr id="19" name="Group 18"/>
                      <p:cNvGrpSpPr/>
                      <p:nvPr/>
                    </p:nvGrpSpPr>
                    <p:grpSpPr>
                      <a:xfrm>
                        <a:off x="165636" y="-5920"/>
                        <a:ext cx="2726960" cy="1486585"/>
                        <a:chOff x="165636" y="-159458"/>
                        <a:chExt cx="2726960" cy="1486819"/>
                      </a:xfrm>
                    </p:grpSpPr>
                    <p:sp>
                      <p:nvSpPr>
                        <p:cNvPr id="20" name="Oval 19"/>
                        <p:cNvSpPr/>
                        <p:nvPr/>
                      </p:nvSpPr>
                      <p:spPr>
                        <a:xfrm>
                          <a:off x="814283" y="861004"/>
                          <a:ext cx="108400" cy="152343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1" name="Oval 20"/>
                        <p:cNvSpPr/>
                        <p:nvPr/>
                      </p:nvSpPr>
                      <p:spPr>
                        <a:xfrm>
                          <a:off x="2549640" y="861004"/>
                          <a:ext cx="108400" cy="152343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2" name="Group 21"/>
                        <p:cNvGrpSpPr/>
                        <p:nvPr/>
                      </p:nvGrpSpPr>
                      <p:grpSpPr>
                        <a:xfrm>
                          <a:off x="165636" y="-159458"/>
                          <a:ext cx="2726960" cy="1486819"/>
                          <a:chOff x="165636" y="-159458"/>
                          <a:chExt cx="2726960" cy="1486819"/>
                        </a:xfrm>
                      </p:grpSpPr>
                      <p:grpSp>
                        <p:nvGrpSpPr>
                          <p:cNvPr id="23" name="Group 22"/>
                          <p:cNvGrpSpPr/>
                          <p:nvPr/>
                        </p:nvGrpSpPr>
                        <p:grpSpPr>
                          <a:xfrm>
                            <a:off x="165636" y="-159458"/>
                            <a:ext cx="2726960" cy="1301506"/>
                            <a:chOff x="165704" y="-159518"/>
                            <a:chExt cx="2728078" cy="1301996"/>
                          </a:xfrm>
                        </p:grpSpPr>
                        <p:grpSp>
                          <p:nvGrpSpPr>
                            <p:cNvPr id="25" name="Group 24"/>
                            <p:cNvGrpSpPr/>
                            <p:nvPr/>
                          </p:nvGrpSpPr>
                          <p:grpSpPr>
                            <a:xfrm>
                              <a:off x="165704" y="220257"/>
                              <a:ext cx="2692097" cy="922221"/>
                              <a:chOff x="165704" y="0"/>
                              <a:chExt cx="2692097" cy="922221"/>
                            </a:xfrm>
                          </p:grpSpPr>
                          <p:sp>
                            <p:nvSpPr>
                              <p:cNvPr id="31" name="Rectangle 30"/>
                              <p:cNvSpPr/>
                              <p:nvPr/>
                            </p:nvSpPr>
                            <p:spPr>
                              <a:xfrm>
                                <a:off x="861005" y="640747"/>
                                <a:ext cx="1762055" cy="15240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cxnSp>
                            <p:nvCxnSpPr>
                              <p:cNvPr id="32" name="Straight Arrow Connector 31"/>
                              <p:cNvCxnSpPr/>
                              <p:nvPr/>
                            </p:nvCxnSpPr>
                            <p:spPr>
                              <a:xfrm flipV="1">
                                <a:off x="2616386" y="13349"/>
                                <a:ext cx="0" cy="735408"/>
                              </a:xfrm>
                              <a:prstGeom prst="straightConnector1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33" name="Straight Arrow Connector 32"/>
                              <p:cNvCxnSpPr/>
                              <p:nvPr/>
                            </p:nvCxnSpPr>
                            <p:spPr>
                              <a:xfrm flipV="1">
                                <a:off x="854330" y="0"/>
                                <a:ext cx="0" cy="735330"/>
                              </a:xfrm>
                              <a:prstGeom prst="straightConnector1">
                                <a:avLst/>
                              </a:prstGeom>
                              <a:ln>
                                <a:solidFill>
                                  <a:schemeClr val="tx1"/>
                                </a:solidFill>
                                <a:tailEnd type="triangl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34" name="Arc 33"/>
                              <p:cNvSpPr/>
                              <p:nvPr/>
                            </p:nvSpPr>
                            <p:spPr>
                              <a:xfrm>
                                <a:off x="165704" y="455496"/>
                                <a:ext cx="981741" cy="466725"/>
                              </a:xfrm>
                              <a:prstGeom prst="arc">
                                <a:avLst>
                                  <a:gd name="adj1" fmla="val 16200000"/>
                                  <a:gd name="adj2" fmla="val 3958706"/>
                                </a:avLst>
                              </a:prstGeom>
                              <a:ln w="9525">
                                <a:solidFill>
                                  <a:schemeClr val="tx1"/>
                                </a:solidFill>
                                <a:headEnd type="triangle"/>
                                <a:tailEnd type="none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  <p:sp>
                            <p:nvSpPr>
                              <p:cNvPr id="35" name="Arc 34"/>
                              <p:cNvSpPr/>
                              <p:nvPr/>
                            </p:nvSpPr>
                            <p:spPr>
                              <a:xfrm>
                                <a:off x="1922383" y="423996"/>
                                <a:ext cx="935418" cy="466725"/>
                              </a:xfrm>
                              <a:prstGeom prst="arc">
                                <a:avLst>
                                  <a:gd name="adj1" fmla="val 16200000"/>
                                  <a:gd name="adj2" fmla="val 4730873"/>
                                </a:avLst>
                              </a:prstGeom>
                              <a:noFill/>
                              <a:ln w="6350" cap="flat" cmpd="sng" algn="ctr">
                                <a:solidFill>
                                  <a:schemeClr val="tx1"/>
                                </a:solidFill>
                                <a:prstDash val="solid"/>
                                <a:miter lim="800000"/>
                                <a:headEnd type="triangle"/>
                              </a:ln>
                              <a:effectLst/>
                            </p:spPr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endParaRPr lang="en-US"/>
                              </a:p>
                            </p:txBody>
                          </p:sp>
                        </p:grpSp>
                        <p:grpSp>
                          <p:nvGrpSpPr>
                            <p:cNvPr id="26" name="Group 25"/>
                            <p:cNvGrpSpPr/>
                            <p:nvPr/>
                          </p:nvGrpSpPr>
                          <p:grpSpPr>
                            <a:xfrm>
                              <a:off x="353400" y="-159518"/>
                              <a:ext cx="2540382" cy="923757"/>
                              <a:chOff x="46375" y="-159518"/>
                              <a:chExt cx="2540382" cy="923757"/>
                            </a:xfrm>
                            <a:noFill/>
                          </p:grpSpPr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27" name="Text Box 45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151782" y="-142769"/>
                                    <a:ext cx="434975" cy="333375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 w="6350">
                                    <a:noFill/>
                                  </a:ln>
                                  <a:effectLst/>
                                </p:spPr>
                                <p:style>
                                  <a:lnRef idx="0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>
                                      <a:lnSpc>
                                        <a:spcPct val="107000"/>
                                      </a:lnSpc>
                                      <a:spcAft>
                                        <a:spcPts val="800"/>
                                      </a:spcAft>
                                    </a:pPr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600" i="0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  <m:t>w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0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oMath>
                                      </m:oMathPara>
                                    </a14:m>
                                    <a:endParaRPr lang="en-US" sz="1600" dirty="0">
                                      <a:effectLst/>
                                      <a:ea typeface="Calibri"/>
                                      <a:cs typeface="Arial"/>
                                    </a:endParaRPr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120" name="Text Box 458"/>
                                  <p:cNvSpPr txBox="1"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2151782" y="-142769"/>
                                    <a:ext cx="434975" cy="333375"/>
                                  </a:xfrm>
                                  <a:prstGeom prst="rect">
                                    <a:avLst/>
                                  </a:prstGeom>
                                  <a:blipFill rotWithShape="1">
                                    <a:blip r:embed="rId5"/>
                                    <a:stretch>
                                      <a:fillRect b="-4444"/>
                                    </a:stretch>
                                  </a:blipFill>
                                  <a:ln w="6350">
                                    <a:noFill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en-US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28" name="Text Box 459"/>
                                  <p:cNvSpPr txBox="1"/>
                                  <p:nvPr/>
                                </p:nvSpPr>
                                <p:spPr>
                                  <a:xfrm>
                                    <a:off x="1801950" y="375165"/>
                                    <a:ext cx="434975" cy="389074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 w="6350">
                                    <a:noFill/>
                                  </a:ln>
                                  <a:effectLst/>
                                </p:spPr>
                                <p:style>
                                  <a:lnRef idx="0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>
                                      <a:lnSpc>
                                        <a:spcPct val="107000"/>
                                      </a:lnSpc>
                                      <a:spcAft>
                                        <a:spcPts val="800"/>
                                      </a:spcAft>
                                    </a:pPr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600" i="1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1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oMath>
                                      </m:oMathPara>
                                    </a14:m>
                                    <a:endParaRPr lang="en-US" sz="1600" dirty="0">
                                      <a:effectLst/>
                                      <a:ea typeface="Calibri"/>
                                      <a:cs typeface="Arial"/>
                                    </a:endParaRPr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121" name="Text Box 459"/>
                                  <p:cNvSpPr txBox="1"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1801950" y="375165"/>
                                    <a:ext cx="434975" cy="389074"/>
                                  </a:xfrm>
                                  <a:prstGeom prst="rect">
                                    <a:avLst/>
                                  </a:prstGeom>
                                  <a:blipFill rotWithShape="1">
                                    <a:blip r:embed="rId6"/>
                                    <a:stretch>
                                      <a:fillRect/>
                                    </a:stretch>
                                  </a:blipFill>
                                  <a:ln w="6350">
                                    <a:noFill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en-US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29" name="Text Box 460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54628" y="-159518"/>
                                    <a:ext cx="434975" cy="333723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 w="6350">
                                    <a:noFill/>
                                  </a:ln>
                                  <a:effectLst/>
                                </p:spPr>
                                <p:style>
                                  <a:lnRef idx="0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>
                                      <a:lnSpc>
                                        <a:spcPct val="107000"/>
                                      </a:lnSpc>
                                      <a:spcAft>
                                        <a:spcPts val="800"/>
                                      </a:spcAft>
                                    </a:pPr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600" i="0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  <m:t>w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0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oMath>
                                      </m:oMathPara>
                                    </a14:m>
                                    <a:endParaRPr lang="en-US" sz="1600" dirty="0">
                                      <a:effectLst/>
                                      <a:ea typeface="Calibri"/>
                                      <a:cs typeface="Arial"/>
                                    </a:endParaRPr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122" name="Text Box 460"/>
                                  <p:cNvSpPr txBox="1"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354628" y="-159518"/>
                                    <a:ext cx="434975" cy="333723"/>
                                  </a:xfrm>
                                  <a:prstGeom prst="rect">
                                    <a:avLst/>
                                  </a:prstGeom>
                                  <a:blipFill rotWithShape="1">
                                    <a:blip r:embed="rId7"/>
                                    <a:stretch>
                                      <a:fillRect b="-6818"/>
                                    </a:stretch>
                                  </a:blipFill>
                                  <a:ln w="6350">
                                    <a:noFill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en-US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  <mc:AlternateContent xmlns:mc="http://schemas.openxmlformats.org/markup-compatibility/2006" xmlns:a14="http://schemas.microsoft.com/office/drawing/2010/main">
                            <mc:Choice Requires="a14">
                              <p:sp>
                                <p:nvSpPr>
                                  <p:cNvPr id="30" name="Text Box 461"/>
                                  <p:cNvSpPr txBox="1"/>
                                  <p:nvPr/>
                                </p:nvSpPr>
                                <p:spPr>
                                  <a:xfrm>
                                    <a:off x="46375" y="411606"/>
                                    <a:ext cx="434975" cy="352633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 w="6350">
                                    <a:noFill/>
                                  </a:ln>
                                  <a:effectLst/>
                                </p:spPr>
                                <p:style>
                                  <a:lnRef idx="0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>
                                      <a:lnSpc>
                                        <a:spcPct val="107000"/>
                                      </a:lnSpc>
                                      <a:spcAft>
                                        <a:spcPts val="800"/>
                                      </a:spcAft>
                                    </a:pPr>
                                    <a14:m>
                                      <m:oMathPara xmlns:m="http://schemas.openxmlformats.org/officeDocument/2006/math">
                                        <m:oMathParaPr>
                                          <m:jc m:val="centerGroup"/>
                                        </m:oMathParaPr>
                                        <m:oMath xmlns:m="http://schemas.openxmlformats.org/officeDocument/2006/math"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 sz="1600" i="0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  <m:t>θ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600" i="0">
                                                  <a:effectLst/>
                                                  <a:latin typeface="Cambria Math"/>
                                                  <a:ea typeface="Calibri"/>
                                                  <a:cs typeface="Arial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oMath>
                                      </m:oMathPara>
                                    </a14:m>
                                    <a:endParaRPr lang="en-US" sz="1600" dirty="0">
                                      <a:effectLst/>
                                      <a:ea typeface="Calibri"/>
                                      <a:cs typeface="Arial"/>
                                    </a:endParaRPr>
                                  </a:p>
                                </p:txBody>
                              </p:sp>
                            </mc:Choice>
                            <mc:Fallback xmlns="">
                              <p:sp>
                                <p:nvSpPr>
                                  <p:cNvPr id="123" name="Text Box 461"/>
                                  <p:cNvSpPr txBox="1">
                                    <a:spLocks noRot="1" noChangeAspect="1" noMove="1" noResize="1" noEditPoints="1" noAdjustHandles="1" noChangeArrowheads="1" noChangeShapeType="1" noTextEdit="1"/>
                                  </p:cNvSpPr>
                                  <p:nvPr/>
                                </p:nvSpPr>
                                <p:spPr>
                                  <a:xfrm>
                                    <a:off x="46375" y="411606"/>
                                    <a:ext cx="434975" cy="352633"/>
                                  </a:xfrm>
                                  <a:prstGeom prst="rect">
                                    <a:avLst/>
                                  </a:prstGeom>
                                  <a:blipFill rotWithShape="1">
                                    <a:blip r:embed="rId8"/>
                                    <a:stretch>
                                      <a:fillRect/>
                                    </a:stretch>
                                  </a:blipFill>
                                  <a:ln w="6350">
                                    <a:noFill/>
                                  </a:ln>
                                  <a:effectLst/>
                                </p:spPr>
                                <p:txBody>
                                  <a:bodyPr/>
                                  <a:lstStyle/>
                                  <a:p>
                                    <a:r>
                                      <a:rPr lang="en-US">
                                        <a:noFill/>
                                      </a:rPr>
                                      <a:t> </a:t>
                                    </a:r>
                                  </a:p>
                                </p:txBody>
                              </p:sp>
                            </mc:Fallback>
                          </mc:AlternateContent>
                        </p:grpSp>
                      </p:grpSp>
                      <p:sp>
                        <p:nvSpPr>
                          <p:cNvPr id="24" name="Text Box 474"/>
                          <p:cNvSpPr txBox="1"/>
                          <p:nvPr/>
                        </p:nvSpPr>
                        <p:spPr>
                          <a:xfrm>
                            <a:off x="1441682" y="961121"/>
                            <a:ext cx="980358" cy="366240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  <a:effectLst/>
                        </p:spPr>
                        <p:style>
                          <a:lnRef idx="0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>
                              <a:lnSpc>
                                <a:spcPct val="107000"/>
                              </a:lnSpc>
                              <a:spcAft>
                                <a:spcPts val="800"/>
                              </a:spcAft>
                            </a:pPr>
                            <a:r>
                              <a:rPr lang="en-US" sz="1600" dirty="0">
                                <a:effectLst/>
                                <a:latin typeface="Times New Roman"/>
                                <a:ea typeface="Calibri"/>
                                <a:cs typeface="Arial"/>
                              </a:rPr>
                              <a:t>Element</a:t>
                            </a:r>
                            <a:endParaRPr lang="en-US" sz="1600" dirty="0">
                              <a:effectLst/>
                              <a:ea typeface="Calibri"/>
                              <a:cs typeface="Arial"/>
                            </a:endParaRPr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15" name="Text Box 524"/>
                  <p:cNvSpPr txBox="1"/>
                  <p:nvPr/>
                </p:nvSpPr>
                <p:spPr>
                  <a:xfrm>
                    <a:off x="3427445" y="2251788"/>
                    <a:ext cx="553723" cy="354913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000" dirty="0">
                        <a:effectLst/>
                        <a:latin typeface="Times New Roman"/>
                        <a:ea typeface="Calibri"/>
                        <a:cs typeface="Arial"/>
                      </a:rPr>
                      <a:t>Node 2</a:t>
                    </a:r>
                    <a:endParaRPr lang="en-US" sz="1000" dirty="0">
                      <a:effectLst/>
                      <a:ea typeface="Calibri"/>
                      <a:cs typeface="Arial"/>
                    </a:endParaRPr>
                  </a:p>
                  <a:p>
                    <a:pPr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 dirty="0">
                        <a:effectLst/>
                        <a:ea typeface="Calibri"/>
                        <a:cs typeface="Arial"/>
                      </a:rPr>
                      <a:t> </a:t>
                    </a:r>
                  </a:p>
                </p:txBody>
              </p:sp>
            </p:grpSp>
          </p:grpSp>
        </p:grpSp>
        <p:sp>
          <p:nvSpPr>
            <p:cNvPr id="9" name="TextBox 8"/>
            <p:cNvSpPr txBox="1"/>
            <p:nvPr/>
          </p:nvSpPr>
          <p:spPr>
            <a:xfrm>
              <a:off x="7018909" y="3453848"/>
              <a:ext cx="1955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buClr>
                  <a:srgbClr val="FF0000"/>
                </a:buClr>
              </a:pPr>
              <a:r>
                <a:rPr lang="fa-IR" sz="28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cs typeface="B Nazanin" pitchFamily="2" charset="-78"/>
                </a:rPr>
                <a:t>مدل </a:t>
              </a:r>
              <a:r>
                <a:rPr lang="fa-IR" sz="28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cs typeface="B Nazanin" pitchFamily="2" charset="-78"/>
                </a:rPr>
                <a:t>سازی</a:t>
              </a:r>
              <a:endParaRPr lang="en-US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B Nazanin" pitchFamily="2" charset="-78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-72580" y="1692711"/>
            <a:ext cx="9129092" cy="1206951"/>
            <a:chOff x="14909" y="1140900"/>
            <a:chExt cx="9129092" cy="1206951"/>
          </a:xfrm>
        </p:grpSpPr>
        <p:sp>
          <p:nvSpPr>
            <p:cNvPr id="57" name="TextBox 56"/>
            <p:cNvSpPr txBox="1"/>
            <p:nvPr/>
          </p:nvSpPr>
          <p:spPr>
            <a:xfrm>
              <a:off x="14909" y="1140900"/>
              <a:ext cx="9129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dirty="0" smtClean="0">
                  <a:cs typeface="B Nazanin" pitchFamily="2" charset="-78"/>
                </a:rPr>
                <a:t>تیر تیموشنکو نسبت به تیر اولر – برنولی بدلیل در نظر گرفتن اثر برشی درهنگام تغییر شکل،مدل دقیق تری از خود ارائه می کند</a:t>
              </a:r>
              <a:r>
                <a:rPr lang="fa-IR" b="1" dirty="0" smtClean="0">
                  <a:cs typeface="B Nazanin" pitchFamily="2" charset="-78"/>
                </a:rPr>
                <a:t>.</a:t>
              </a:r>
              <a:endParaRPr lang="en-US" dirty="0">
                <a:cs typeface="B Nazanin" pitchFamily="2" charset="-78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378759" y="1727456"/>
              <a:ext cx="7519796" cy="620395"/>
              <a:chOff x="378759" y="1727456"/>
              <a:chExt cx="7519796" cy="620395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378759" y="1727456"/>
                <a:ext cx="7519796" cy="620395"/>
                <a:chOff x="378759" y="1727456"/>
                <a:chExt cx="7519796" cy="620395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378759" y="2087365"/>
                  <a:ext cx="2895600" cy="139065"/>
                  <a:chOff x="0" y="0"/>
                  <a:chExt cx="2140939" cy="139458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0" y="6962"/>
                    <a:ext cx="2140939" cy="130629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cxnSp>
                <p:nvCxnSpPr>
                  <p:cNvPr id="78" name="Straight Connector 77"/>
                  <p:cNvCxnSpPr/>
                  <p:nvPr/>
                </p:nvCxnSpPr>
                <p:spPr>
                  <a:xfrm>
                    <a:off x="308668" y="6962"/>
                    <a:ext cx="0" cy="1301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>
                    <a:off x="631261" y="4641"/>
                    <a:ext cx="0" cy="1301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>
                    <a:off x="921363" y="9283"/>
                    <a:ext cx="0" cy="1301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1190577" y="6962"/>
                    <a:ext cx="0" cy="1301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1478358" y="0"/>
                    <a:ext cx="0" cy="1301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>
                    <a:off x="1803271" y="6962"/>
                    <a:ext cx="0" cy="13017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Group 61"/>
                <p:cNvGrpSpPr/>
                <p:nvPr/>
              </p:nvGrpSpPr>
              <p:grpSpPr>
                <a:xfrm>
                  <a:off x="5359861" y="1727456"/>
                  <a:ext cx="2538694" cy="620395"/>
                  <a:chOff x="0" y="0"/>
                  <a:chExt cx="2159000" cy="620395"/>
                </a:xfrm>
              </p:grpSpPr>
              <p:grpSp>
                <p:nvGrpSpPr>
                  <p:cNvPr id="66" name="Group 65"/>
                  <p:cNvGrpSpPr/>
                  <p:nvPr/>
                </p:nvGrpSpPr>
                <p:grpSpPr>
                  <a:xfrm>
                    <a:off x="0" y="0"/>
                    <a:ext cx="2159000" cy="620395"/>
                    <a:chOff x="0" y="0"/>
                    <a:chExt cx="2159441" cy="620447"/>
                  </a:xfrm>
                </p:grpSpPr>
                <p:sp>
                  <p:nvSpPr>
                    <p:cNvPr id="73" name="Freeform 72"/>
                    <p:cNvSpPr/>
                    <p:nvPr/>
                  </p:nvSpPr>
                  <p:spPr>
                    <a:xfrm>
                      <a:off x="0" y="0"/>
                      <a:ext cx="2150707" cy="485192"/>
                    </a:xfrm>
                    <a:custGeom>
                      <a:avLst/>
                      <a:gdLst>
                        <a:gd name="connsiteX0" fmla="*/ 0 w 2150707"/>
                        <a:gd name="connsiteY0" fmla="*/ 485192 h 485192"/>
                        <a:gd name="connsiteX1" fmla="*/ 503853 w 2150707"/>
                        <a:gd name="connsiteY1" fmla="*/ 153955 h 485192"/>
                        <a:gd name="connsiteX2" fmla="*/ 1404258 w 2150707"/>
                        <a:gd name="connsiteY2" fmla="*/ 377890 h 485192"/>
                        <a:gd name="connsiteX3" fmla="*/ 2150707 w 2150707"/>
                        <a:gd name="connsiteY3" fmla="*/ 0 h 4851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150707" h="485192">
                          <a:moveTo>
                            <a:pt x="0" y="485192"/>
                          </a:moveTo>
                          <a:cubicBezTo>
                            <a:pt x="134905" y="328515"/>
                            <a:pt x="269810" y="171839"/>
                            <a:pt x="503853" y="153955"/>
                          </a:cubicBezTo>
                          <a:cubicBezTo>
                            <a:pt x="737896" y="136071"/>
                            <a:pt x="1129782" y="403549"/>
                            <a:pt x="1404258" y="377890"/>
                          </a:cubicBezTo>
                          <a:cubicBezTo>
                            <a:pt x="1678734" y="352231"/>
                            <a:pt x="2015413" y="70757"/>
                            <a:pt x="2150707" y="0"/>
                          </a:cubicBezTo>
                        </a:path>
                      </a:pathLst>
                    </a:cu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4" name="Freeform 73"/>
                    <p:cNvSpPr/>
                    <p:nvPr/>
                  </p:nvSpPr>
                  <p:spPr>
                    <a:xfrm>
                      <a:off x="9331" y="135294"/>
                      <a:ext cx="2150110" cy="485140"/>
                    </a:xfrm>
                    <a:custGeom>
                      <a:avLst/>
                      <a:gdLst>
                        <a:gd name="connsiteX0" fmla="*/ 0 w 2150707"/>
                        <a:gd name="connsiteY0" fmla="*/ 485192 h 485192"/>
                        <a:gd name="connsiteX1" fmla="*/ 503853 w 2150707"/>
                        <a:gd name="connsiteY1" fmla="*/ 153955 h 485192"/>
                        <a:gd name="connsiteX2" fmla="*/ 1404258 w 2150707"/>
                        <a:gd name="connsiteY2" fmla="*/ 377890 h 485192"/>
                        <a:gd name="connsiteX3" fmla="*/ 2150707 w 2150707"/>
                        <a:gd name="connsiteY3" fmla="*/ 0 h 4851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150707" h="485192">
                          <a:moveTo>
                            <a:pt x="0" y="485192"/>
                          </a:moveTo>
                          <a:cubicBezTo>
                            <a:pt x="134905" y="328515"/>
                            <a:pt x="269810" y="171839"/>
                            <a:pt x="503853" y="153955"/>
                          </a:cubicBezTo>
                          <a:cubicBezTo>
                            <a:pt x="737896" y="136071"/>
                            <a:pt x="1129782" y="403549"/>
                            <a:pt x="1404258" y="377890"/>
                          </a:cubicBezTo>
                          <a:cubicBezTo>
                            <a:pt x="1678734" y="352231"/>
                            <a:pt x="2015413" y="70757"/>
                            <a:pt x="2150707" y="0"/>
                          </a:cubicBezTo>
                        </a:path>
                      </a:pathLst>
                    </a:cu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cxnSp>
                  <p:nvCxnSpPr>
                    <p:cNvPr id="75" name="Straight Connector 74"/>
                    <p:cNvCxnSpPr/>
                    <p:nvPr/>
                  </p:nvCxnSpPr>
                  <p:spPr>
                    <a:xfrm flipH="1">
                      <a:off x="2155372" y="0"/>
                      <a:ext cx="597" cy="135294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/>
                    <p:cNvCxnSpPr/>
                    <p:nvPr/>
                  </p:nvCxnSpPr>
                  <p:spPr>
                    <a:xfrm flipH="1">
                      <a:off x="0" y="485192"/>
                      <a:ext cx="0" cy="135255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266894" y="229760"/>
                    <a:ext cx="46355" cy="10668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flipH="1">
                    <a:off x="621978" y="176381"/>
                    <a:ext cx="50800" cy="123003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flipH="1">
                    <a:off x="953854" y="299384"/>
                    <a:ext cx="41736" cy="9969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 flipH="1">
                    <a:off x="1211465" y="370473"/>
                    <a:ext cx="31664" cy="128501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1445866" y="378292"/>
                    <a:ext cx="39454" cy="120892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1763817" y="252968"/>
                    <a:ext cx="48737" cy="106967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</p:cxn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3548425" y="1787231"/>
                  <a:ext cx="1512085" cy="392658"/>
                  <a:chOff x="3548425" y="1787231"/>
                  <a:chExt cx="1512085" cy="392658"/>
                </a:xfrm>
              </p:grpSpPr>
              <p:cxnSp>
                <p:nvCxnSpPr>
                  <p:cNvPr id="64" name="Straight Arrow Connector 63"/>
                  <p:cNvCxnSpPr/>
                  <p:nvPr/>
                </p:nvCxnSpPr>
                <p:spPr>
                  <a:xfrm>
                    <a:off x="3548425" y="2179889"/>
                    <a:ext cx="1497936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3610209" y="1787231"/>
                    <a:ext cx="1450301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a-IR" sz="1600" dirty="0" smtClean="0">
                        <a:cs typeface="B Nazanin" pitchFamily="2" charset="-78"/>
                      </a:rPr>
                      <a:t>در اثر تغییر شکل</a:t>
                    </a:r>
                    <a:endParaRPr lang="en-US" sz="1600" dirty="0">
                      <a:cs typeface="B Nazanin" pitchFamily="2" charset="-78"/>
                    </a:endParaRPr>
                  </a:p>
                </p:txBody>
              </p:sp>
            </p:grpSp>
          </p:grpSp>
          <p:sp>
            <p:nvSpPr>
              <p:cNvPr id="60" name="Oval 59"/>
              <p:cNvSpPr/>
              <p:nvPr/>
            </p:nvSpPr>
            <p:spPr>
              <a:xfrm>
                <a:off x="6019800" y="1795097"/>
                <a:ext cx="203586" cy="331438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 txBox="1">
            <a:spLocks/>
          </p:cNvSpPr>
          <p:nvPr/>
        </p:nvSpPr>
        <p:spPr>
          <a:xfrm>
            <a:off x="178644" y="685800"/>
            <a:ext cx="8889155" cy="4343400"/>
          </a:xfrm>
          <a:prstGeom prst="rect">
            <a:avLst/>
          </a:prstGeom>
        </p:spPr>
        <p:txBody>
          <a:bodyPr/>
          <a:lstStyle>
            <a:lvl1pPr marL="273050" indent="-2730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1pPr>
            <a:lvl2pPr marL="639763" indent="-246063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2pPr>
            <a:lvl3pPr marL="914400" indent="-246063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3pPr>
            <a:lvl4pPr marL="1187450" indent="-2095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4pPr>
            <a:lvl5pPr marL="1462088" indent="-2095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Majalla UI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F0000"/>
              </a:buClr>
              <a:buNone/>
            </a:pPr>
            <a:r>
              <a:rPr lang="fa-I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B Nazanin" pitchFamily="2" charset="-78"/>
              </a:rPr>
              <a:t>بهینه سازی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cs typeface="B Nazanin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cs typeface="2  Nazanin" pitchFamily="2" charset="-7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fa-IR" sz="2800" dirty="0">
              <a:cs typeface="2  Nazanin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fa-IR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B Nazanin" pitchFamily="2" charset="-78"/>
              </a:rPr>
              <a:t>المان پیزوالکتریک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cs typeface="B Nazanin" pitchFamily="2" charset="-78"/>
            </a:endParaRPr>
          </a:p>
          <a:p>
            <a:pPr marL="0" indent="0">
              <a:buClr>
                <a:srgbClr val="FF0000"/>
              </a:buClr>
              <a:buNone/>
            </a:pPr>
            <a:endParaRPr lang="fa-IR" sz="2800" dirty="0" smtClean="0">
              <a:cs typeface="2  Nazanin" pitchFamily="2" charset="-7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fa-IR" sz="2800" dirty="0" smtClean="0">
              <a:cs typeface="2  Nazanin" pitchFamily="2" charset="-78"/>
            </a:endParaRPr>
          </a:p>
          <a:p>
            <a:pPr marL="0" indent="0">
              <a:buFont typeface="Wingdings 2" pitchFamily="18" charset="2"/>
              <a:buNone/>
            </a:pPr>
            <a:endParaRPr lang="en-US" sz="2800" dirty="0">
              <a:cs typeface="2 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41744" y="133027"/>
            <a:ext cx="2438130" cy="388244"/>
          </a:xfrm>
          <a:prstGeom prst="roundRect">
            <a:avLst>
              <a:gd name="adj" fmla="val 221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fa-IR" b="1" dirty="0" smtClean="0">
                <a:cs typeface="B Nazanin" pitchFamily="2" charset="-78"/>
              </a:rPr>
              <a:t>معرفی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 عنوان </a:t>
            </a:r>
            <a:r>
              <a:rPr lang="en-US" b="1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پایان نامه</a:t>
            </a:r>
            <a:endParaRPr lang="en-US" b="1" dirty="0">
              <a:cs typeface="B Nazanin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50537" y="3857732"/>
            <a:ext cx="4063225" cy="2243490"/>
            <a:chOff x="4819978" y="120447"/>
            <a:chExt cx="4063225" cy="2243490"/>
          </a:xfrm>
        </p:grpSpPr>
        <p:sp>
          <p:nvSpPr>
            <p:cNvPr id="7" name="TextBox 6"/>
            <p:cNvSpPr txBox="1"/>
            <p:nvPr/>
          </p:nvSpPr>
          <p:spPr>
            <a:xfrm>
              <a:off x="6851590" y="785335"/>
              <a:ext cx="19977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sz="2000" dirty="0" smtClean="0">
                  <a:cs typeface="B Nazanin" pitchFamily="2" charset="-78"/>
                </a:rPr>
                <a:t>1- کاهش زمان میرایی</a:t>
              </a:r>
              <a:endParaRPr lang="en-US" sz="2000" dirty="0">
                <a:cs typeface="B Nazanin" pitchFamily="2" charset="-7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23192" y="1353529"/>
              <a:ext cx="37600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000" dirty="0" smtClean="0">
                  <a:cs typeface="B Nazanin" pitchFamily="2" charset="-78"/>
                </a:rPr>
                <a:t>2-</a:t>
              </a:r>
              <a:r>
                <a:rPr lang="en-US" sz="2000" dirty="0" smtClean="0">
                  <a:cs typeface="B Nazanin" pitchFamily="2" charset="-78"/>
                </a:rPr>
                <a:t> </a:t>
              </a:r>
              <a:r>
                <a:rPr lang="fa-IR" sz="2000" dirty="0" smtClean="0">
                  <a:cs typeface="B Nazanin" pitchFamily="2" charset="-78"/>
                </a:rPr>
                <a:t>کاهش ماکزیمم جابجایی</a:t>
              </a:r>
              <a:endParaRPr lang="en-US" sz="2000" dirty="0">
                <a:cs typeface="B Nazanin" pitchFamily="2" charset="-7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19978" y="1963827"/>
              <a:ext cx="40632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000" dirty="0" smtClean="0">
                  <a:cs typeface="B Nazanin" pitchFamily="2" charset="-78"/>
                </a:rPr>
                <a:t>3-</a:t>
              </a:r>
              <a:r>
                <a:rPr lang="en-US" sz="2000" dirty="0" smtClean="0">
                  <a:cs typeface="B Nazanin" pitchFamily="2" charset="-78"/>
                </a:rPr>
                <a:t> </a:t>
              </a:r>
              <a:r>
                <a:rPr lang="fa-IR" sz="2000" dirty="0" smtClean="0">
                  <a:cs typeface="B Nazanin" pitchFamily="2" charset="-78"/>
                </a:rPr>
                <a:t>کاهش ولتاژ عملگر</a:t>
              </a:r>
              <a:endParaRPr lang="en-US" sz="2000" dirty="0">
                <a:cs typeface="B Nazanin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7661480" y="120447"/>
              <a:ext cx="1187834" cy="388244"/>
            </a:xfrm>
            <a:prstGeom prst="roundRect">
              <a:avLst>
                <a:gd name="adj" fmla="val 22122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 rtl="1"/>
              <a:r>
                <a:rPr lang="fa-IR" b="1" dirty="0" smtClean="0">
                  <a:cs typeface="B Nazanin" pitchFamily="2" charset="-78"/>
                </a:rPr>
                <a:t>اهداف</a:t>
              </a:r>
              <a:endParaRPr lang="en-US" b="1" dirty="0">
                <a:cs typeface="B Nazanin" pitchFamily="2" charset="-78"/>
              </a:endParaRPr>
            </a:p>
          </p:txBody>
        </p:sp>
      </p:grpSp>
      <p:pic>
        <p:nvPicPr>
          <p:cNvPr id="11" name="Picture 2" descr="C:\Users\Mojtaba\Desktop\2-1-2015 12-32-21 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44" y="1850058"/>
            <a:ext cx="3733664" cy="20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264730" y="1222893"/>
            <a:ext cx="5690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itchFamily="2" charset="-78"/>
              </a:rPr>
              <a:t>الگوریتم بهینه سازی ازدحام ذرات</a:t>
            </a:r>
            <a:r>
              <a:rPr lang="fa-IR" sz="2000" dirty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چند هدفه یا</a:t>
            </a:r>
            <a:r>
              <a:rPr lang="en-US" sz="2000" b="1" dirty="0" smtClean="0">
                <a:latin typeface="Times New Roman" pitchFamily="18" charset="0"/>
                <a:cs typeface="B Nazanin" pitchFamily="2" charset="-78"/>
              </a:rPr>
              <a:t>MOPSO 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1487" y="2875197"/>
            <a:ext cx="5690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itchFamily="2" charset="-78"/>
              </a:rPr>
              <a:t>رفتار دینامیکی المان پیزوالکتریک بصورت گشتاور می باشد.</a:t>
            </a:r>
            <a:endParaRPr lang="en-US" sz="2000" dirty="0">
              <a:latin typeface="Times New Roman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07944" y="908077"/>
            <a:ext cx="8919930" cy="5256407"/>
            <a:chOff x="-107944" y="908077"/>
            <a:chExt cx="8919930" cy="5256407"/>
          </a:xfrm>
        </p:grpSpPr>
        <p:pic>
          <p:nvPicPr>
            <p:cNvPr id="15" name="Picture 14" descr="C:\Users\m\Desktop\10-24-2014 2-27-20 AM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92" y="908077"/>
              <a:ext cx="4291634" cy="25476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5456983" y="919707"/>
              <a:ext cx="33550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1- عدم وجود میدان مغناطیسی.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47700" y="1447799"/>
              <a:ext cx="3664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2- کارایی تا دمای زیر صفر کلوین.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81428" y="2057397"/>
              <a:ext cx="4116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3- سازگاری با خلا و عدم نیاز به روانکاری.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38991" y="2595264"/>
              <a:ext cx="46494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4- تولید نیروهای بزرگ تا حدود 10 کیلونیوتن.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99472" y="3216258"/>
              <a:ext cx="49125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5- آهنگ شتاب انتفال سیگنال تا حدود </a:t>
              </a:r>
              <a:r>
                <a:rPr lang="en-US" sz="2400" dirty="0" smtClean="0">
                  <a:cs typeface="B Nazanin" pitchFamily="2" charset="-78"/>
                </a:rPr>
                <a:t>g</a:t>
              </a:r>
              <a:r>
                <a:rPr lang="fa-IR" sz="2400" dirty="0" smtClean="0">
                  <a:cs typeface="B Nazanin" pitchFamily="2" charset="-78"/>
                </a:rPr>
                <a:t>10000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50606" y="3809999"/>
              <a:ext cx="5737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6- نیروهای چسبندگی و اصطکاک مانع حرکت نمی شوند.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90300" y="4349466"/>
              <a:ext cx="6098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7- کم مصرف بودن و تبدیل مستقیم انرژی الکتریکی به حرکت.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29787" y="4874101"/>
              <a:ext cx="73586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8- وجود رفتار دینامیکی حالت جامد، سایش، خوردگی، پارگی اتفاق نمی افتد.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107944" y="5333487"/>
              <a:ext cx="891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9-  دقت محرک های پیزوالکتریک که درحد نانو می باشد و با اعمال کمترین ولتاژ می توان به     حرکت یکنواخت و نرمی دست یافت.</a:t>
              </a:r>
              <a:endParaRPr lang="en-US" sz="2400" dirty="0">
                <a:cs typeface="B Nazanin" pitchFamily="2" charset="-78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5739364" y="240895"/>
            <a:ext cx="3063173" cy="388244"/>
          </a:xfrm>
          <a:prstGeom prst="roundRect">
            <a:avLst>
              <a:gd name="adj" fmla="val 221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fa-IR" b="1" dirty="0" smtClean="0">
                <a:cs typeface="B Nazanin" pitchFamily="2" charset="-78"/>
              </a:rPr>
              <a:t>مزایای مکان یابی المان پیزوالکتریک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55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526306" y="65867"/>
            <a:ext cx="2447180" cy="388244"/>
          </a:xfrm>
          <a:prstGeom prst="roundRect">
            <a:avLst>
              <a:gd name="adj" fmla="val 221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fa-IR" b="1" dirty="0" smtClean="0">
                <a:cs typeface="B Nazanin" pitchFamily="2" charset="-78"/>
              </a:rPr>
              <a:t>مراحل الگوریتم</a:t>
            </a:r>
            <a:r>
              <a:rPr lang="fa-IR" b="1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MOPSO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1768" y="547218"/>
            <a:ext cx="8886610" cy="5667878"/>
            <a:chOff x="240825" y="454111"/>
            <a:chExt cx="8886610" cy="5667878"/>
          </a:xfrm>
        </p:grpSpPr>
        <p:grpSp>
          <p:nvGrpSpPr>
            <p:cNvPr id="4" name="Group 3"/>
            <p:cNvGrpSpPr/>
            <p:nvPr/>
          </p:nvGrpSpPr>
          <p:grpSpPr>
            <a:xfrm>
              <a:off x="240825" y="454111"/>
              <a:ext cx="8689454" cy="3252254"/>
              <a:chOff x="338702" y="2950772"/>
              <a:chExt cx="8689454" cy="3252254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5355710" y="2950772"/>
                <a:ext cx="36649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sz="2000" dirty="0" smtClean="0">
                    <a:cs typeface="B Nazanin" pitchFamily="2" charset="-78"/>
                  </a:rPr>
                  <a:t>1- ایجاد جمعیت اولیه و ارزیابی آنها.</a:t>
                </a:r>
                <a:endParaRPr lang="en-US" sz="2000" dirty="0">
                  <a:cs typeface="B Nazanin" pitchFamily="2" charset="-78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307836" y="3323272"/>
                <a:ext cx="67162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sz="2000" dirty="0" smtClean="0">
                    <a:cs typeface="B Nazanin" pitchFamily="2" charset="-78"/>
                  </a:rPr>
                  <a:t>2- جدا کردن اعضای نامغلوب جمعیت و ذخیره کردن آن در آرشیو.</a:t>
                </a:r>
                <a:endParaRPr lang="en-US" sz="2000" dirty="0">
                  <a:cs typeface="B Nazanin" pitchFamily="2" charset="-78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474478" y="3692604"/>
                <a:ext cx="55536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sz="2000" dirty="0" smtClean="0">
                    <a:cs typeface="B Nazanin" pitchFamily="2" charset="-78"/>
                  </a:rPr>
                  <a:t>3- جدول بندی فضای هدف کشف شده.</a:t>
                </a:r>
                <a:endParaRPr lang="en-US" sz="2000" dirty="0">
                  <a:cs typeface="B Nazanin" pitchFamily="2" charset="-78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24539" y="4061936"/>
                <a:ext cx="82995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sz="2000" dirty="0" smtClean="0">
                    <a:cs typeface="B Nazanin" pitchFamily="2" charset="-78"/>
                  </a:rPr>
                  <a:t>4- هر ذره از میان اعضای آرشیو، یک </a:t>
                </a:r>
                <a:r>
                  <a:rPr lang="fa-IR" sz="2000" b="1" dirty="0" smtClean="0">
                    <a:solidFill>
                      <a:srgbClr val="FF0000"/>
                    </a:solidFill>
                    <a:cs typeface="B Titr" pitchFamily="2" charset="-78"/>
                  </a:rPr>
                  <a:t>رهبر</a:t>
                </a:r>
                <a:r>
                  <a:rPr lang="fa-IR" sz="2000" dirty="0" smtClean="0">
                    <a:cs typeface="B Nazanin" pitchFamily="2" charset="-78"/>
                  </a:rPr>
                  <a:t> انتخاب می شود وحرکت خود را ادامه می دهد.</a:t>
                </a:r>
                <a:endParaRPr lang="en-US" sz="2000" dirty="0">
                  <a:cs typeface="B Nazanin" pitchFamily="2" charset="-7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61362" y="5802916"/>
                <a:ext cx="84519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sz="2000" dirty="0" smtClean="0">
                    <a:cs typeface="B Nazanin" pitchFamily="2" charset="-78"/>
                  </a:rPr>
                  <a:t>8- در صورتی که شرایط خاتمه محقق نشدند به مرحله 3 برگشته در غیر اینصورت پایان.</a:t>
                </a:r>
                <a:endParaRPr lang="en-US" sz="2000" dirty="0">
                  <a:cs typeface="B Nazanin" pitchFamily="2" charset="-78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121803" y="4431268"/>
                <a:ext cx="78920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sz="2000" dirty="0" smtClean="0">
                    <a:cs typeface="B Nazanin" pitchFamily="2" charset="-78"/>
                  </a:rPr>
                  <a:t>5- بهترین خاطره شخصی هرکدام از ذرات به روز می شوند.</a:t>
                </a:r>
                <a:endParaRPr lang="en-US" sz="2000" dirty="0">
                  <a:cs typeface="B Nazanin" pitchFamily="2" charset="-7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38702" y="5169932"/>
                <a:ext cx="867511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sz="2000" dirty="0" smtClean="0">
                    <a:cs typeface="B Nazanin" pitchFamily="2" charset="-78"/>
                  </a:rPr>
                  <a:t>7- اگر تعداد اعضای آرشیو بیش از ظرفیت تعریف شده باشند اعضای اضافی را حذف و جدول بندی را تجدید می شوند.</a:t>
                </a:r>
                <a:endParaRPr lang="en-US" sz="2000" dirty="0">
                  <a:cs typeface="B Nazanin" pitchFamily="2" charset="-7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17497" y="4800600"/>
                <a:ext cx="860655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sz="2000" dirty="0" smtClean="0">
                    <a:cs typeface="B Nazanin" pitchFamily="2" charset="-78"/>
                  </a:rPr>
                  <a:t>6- اعضای نامغلوب آرشیو را حذف می شوند.</a:t>
                </a:r>
                <a:endParaRPr lang="en-US" sz="2000" dirty="0">
                  <a:cs typeface="B Nazanin" pitchFamily="2" charset="-78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1812951" y="3847638"/>
              <a:ext cx="7314484" cy="2274351"/>
              <a:chOff x="1507305" y="152400"/>
              <a:chExt cx="7314484" cy="227435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507305" y="152400"/>
                <a:ext cx="70772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dirty="0" smtClean="0">
                    <a:cs typeface="B Titr" pitchFamily="2" charset="-78"/>
                  </a:rPr>
                  <a:t>نحوه انتخاب </a:t>
                </a:r>
                <a:r>
                  <a:rPr lang="fa-IR" dirty="0" smtClean="0">
                    <a:solidFill>
                      <a:srgbClr val="FF0000"/>
                    </a:solidFill>
                    <a:cs typeface="B Titr" pitchFamily="2" charset="-78"/>
                  </a:rPr>
                  <a:t>رهبر</a:t>
                </a:r>
                <a:r>
                  <a:rPr lang="fa-IR" dirty="0" smtClean="0">
                    <a:cs typeface="B Titr" pitchFamily="2" charset="-78"/>
                  </a:rPr>
                  <a:t> در آرشیو</a:t>
                </a:r>
                <a:endParaRPr lang="en-US" dirty="0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2484989" y="652027"/>
                <a:ext cx="6336800" cy="1774724"/>
                <a:chOff x="2484989" y="693300"/>
                <a:chExt cx="6336800" cy="1774724"/>
              </a:xfrm>
            </p:grpSpPr>
            <p:sp>
              <p:nvSpPr>
                <p:cNvPr id="8" name="TextBox 7"/>
                <p:cNvSpPr txBox="1"/>
                <p:nvPr/>
              </p:nvSpPr>
              <p:spPr>
                <a:xfrm>
                  <a:off x="5254319" y="1123984"/>
                  <a:ext cx="356747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sz="2000" dirty="0" smtClean="0">
                      <a:cs typeface="B Nazanin" pitchFamily="2" charset="-78"/>
                    </a:rPr>
                    <a:t>2- جدول بندی به دلخواه انجام می شود.</a:t>
                  </a:r>
                  <a:endParaRPr lang="en-US" sz="2000" dirty="0">
                    <a:cs typeface="B Nazanin" pitchFamily="2" charset="-78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621017" y="693300"/>
                  <a:ext cx="298772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sz="2000" dirty="0" smtClean="0">
                      <a:cs typeface="B Nazanin" pitchFamily="2" charset="-78"/>
                    </a:rPr>
                    <a:t>1- اعضای آرشیو مشخص می شوند.</a:t>
                  </a:r>
                  <a:endParaRPr lang="en-US" sz="2000" dirty="0">
                    <a:cs typeface="B Nazanin" pitchFamily="2" charset="-78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4247505" y="1600200"/>
                  <a:ext cx="456618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sz="2000" dirty="0" smtClean="0">
                      <a:cs typeface="B Nazanin" pitchFamily="2" charset="-78"/>
                    </a:rPr>
                    <a:t>3- آن خانه ایی انتخاب شود که جمعیت کمتری دارد.</a:t>
                  </a:r>
                  <a:endParaRPr lang="en-US" sz="2000" dirty="0">
                    <a:cs typeface="B Nazanin" pitchFamily="2" charset="-78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484989" y="2067914"/>
                  <a:ext cx="608903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fa-IR" sz="2000" dirty="0" smtClean="0">
                      <a:cs typeface="B Nazanin" pitchFamily="2" charset="-78"/>
                    </a:rPr>
                    <a:t>4- یکی از اعضای خانه </a:t>
                  </a:r>
                  <a:r>
                    <a:rPr lang="fa-IR" sz="2000" dirty="0">
                      <a:cs typeface="B Nazanin" pitchFamily="2" charset="-78"/>
                    </a:rPr>
                    <a:t>انتخاب شده به تصادف انتخاب می شوند.</a:t>
                  </a:r>
                  <a:endParaRPr lang="en-US" sz="2000" dirty="0">
                    <a:cs typeface="B Nazanin" pitchFamily="2" charset="-78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475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8723" y="527636"/>
            <a:ext cx="9033338" cy="5566916"/>
            <a:chOff x="208723" y="527636"/>
            <a:chExt cx="9033338" cy="5566916"/>
          </a:xfrm>
        </p:grpSpPr>
        <p:grpSp>
          <p:nvGrpSpPr>
            <p:cNvPr id="3" name="Group 2"/>
            <p:cNvGrpSpPr/>
            <p:nvPr/>
          </p:nvGrpSpPr>
          <p:grpSpPr>
            <a:xfrm>
              <a:off x="262541" y="527636"/>
              <a:ext cx="8979520" cy="2196508"/>
              <a:chOff x="-72359" y="894692"/>
              <a:chExt cx="8979520" cy="2196508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700234" y="894692"/>
                <a:ext cx="12069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dirty="0" smtClean="0">
                    <a:cs typeface="B Titr" pitchFamily="2" charset="-78"/>
                  </a:rPr>
                  <a:t>مرحله 1:</a:t>
                </a:r>
                <a:endParaRPr lang="en-US" dirty="0">
                  <a:cs typeface="B Titr" pitchFamily="2" charset="-78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-72359" y="1289125"/>
                <a:ext cx="8757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r" rtl="1">
                  <a:buFont typeface="Arial" pitchFamily="34" charset="0"/>
                  <a:buChar char="•"/>
                </a:pPr>
                <a:r>
                  <a:rPr lang="fa-IR" dirty="0" smtClean="0">
                    <a:cs typeface="B Nazanin" pitchFamily="2" charset="-78"/>
                  </a:rPr>
                  <a:t>از طریق روش اجزا</a:t>
                </a:r>
                <a:r>
                  <a:rPr lang="fa-IR" dirty="0">
                    <a:cs typeface="B Nazanin" pitchFamily="2" charset="-78"/>
                  </a:rPr>
                  <a:t>ء</a:t>
                </a:r>
                <a:r>
                  <a:rPr lang="fa-IR" dirty="0" smtClean="0">
                    <a:cs typeface="B Nazanin" pitchFamily="2" charset="-78"/>
                  </a:rPr>
                  <a:t> محدود ماتریس های جرم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(M)</a:t>
                </a:r>
                <a:r>
                  <a:rPr lang="fa-IR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a-IR" dirty="0" smtClean="0">
                    <a:cs typeface="B Nazanin" pitchFamily="2" charset="-78"/>
                  </a:rPr>
                  <a:t>وسفتی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(K) </a:t>
                </a:r>
                <a:r>
                  <a:rPr lang="fa-IR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fa-IR" dirty="0" smtClean="0">
                    <a:cs typeface="B Nazanin" pitchFamily="2" charset="-78"/>
                  </a:rPr>
                  <a:t>را بدست می آوریم</a:t>
                </a:r>
                <a:endParaRPr lang="en-US" dirty="0">
                  <a:cs typeface="B Nazanin" pitchFamily="2" charset="-78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757518" y="1768276"/>
                <a:ext cx="7241240" cy="1322924"/>
                <a:chOff x="896810" y="924128"/>
                <a:chExt cx="7241240" cy="132292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2818280" y="924128"/>
                      <a:ext cx="26670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𝑀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𝐾</m:t>
                            </m:r>
                          </m:oMath>
                        </m:oMathPara>
                      </a14:m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0" name="TextBox 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18280" y="924128"/>
                      <a:ext cx="2667000" cy="369332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 b="-131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34" name="TextBox 33"/>
                <p:cNvSpPr txBox="1"/>
                <p:nvPr/>
              </p:nvSpPr>
              <p:spPr>
                <a:xfrm>
                  <a:off x="896810" y="1877720"/>
                  <a:ext cx="72412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fa-IR" dirty="0" smtClean="0">
                      <a:cs typeface="B Nazanin" pitchFamily="2" charset="-78"/>
                    </a:rPr>
                    <a:t>                              ضرایب ثابتی هستند که از طریق تست برای هر سازه بدست می آید.</a:t>
                  </a:r>
                  <a:endParaRPr lang="en-US" dirty="0">
                    <a:cs typeface="B Nazanin" pitchFamily="2" charset="-78"/>
                  </a:endParaRPr>
                </a:p>
              </p:txBody>
            </p:sp>
            <p:grpSp>
              <p:nvGrpSpPr>
                <p:cNvPr id="35" name="Group 34"/>
                <p:cNvGrpSpPr/>
                <p:nvPr/>
              </p:nvGrpSpPr>
              <p:grpSpPr>
                <a:xfrm>
                  <a:off x="3949235" y="1272454"/>
                  <a:ext cx="705519" cy="594840"/>
                  <a:chOff x="3949235" y="1272454"/>
                  <a:chExt cx="705519" cy="594840"/>
                </a:xfrm>
              </p:grpSpPr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4305762" y="1540167"/>
                    <a:ext cx="0" cy="327127"/>
                  </a:xfrm>
                  <a:prstGeom prst="line">
                    <a:avLst/>
                  </a:prstGeom>
                  <a:ln w="1905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7" name="Group 36"/>
                  <p:cNvGrpSpPr/>
                  <p:nvPr/>
                </p:nvGrpSpPr>
                <p:grpSpPr>
                  <a:xfrm>
                    <a:off x="3949235" y="1272454"/>
                    <a:ext cx="705519" cy="276325"/>
                    <a:chOff x="3733800" y="1547047"/>
                    <a:chExt cx="705519" cy="276325"/>
                  </a:xfrm>
                </p:grpSpPr>
                <p:cxnSp>
                  <p:nvCxnSpPr>
                    <p:cNvPr id="38" name="Straight Connector 37"/>
                    <p:cNvCxnSpPr/>
                    <p:nvPr/>
                  </p:nvCxnSpPr>
                  <p:spPr>
                    <a:xfrm>
                      <a:off x="4370657" y="1555659"/>
                      <a:ext cx="0" cy="267713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9" name="Group 38"/>
                    <p:cNvGrpSpPr/>
                    <p:nvPr/>
                  </p:nvGrpSpPr>
                  <p:grpSpPr>
                    <a:xfrm>
                      <a:off x="3733800" y="1547047"/>
                      <a:ext cx="705519" cy="267713"/>
                      <a:chOff x="3733800" y="1547047"/>
                      <a:chExt cx="705519" cy="267713"/>
                    </a:xfrm>
                  </p:grpSpPr>
                  <p:cxnSp>
                    <p:nvCxnSpPr>
                      <p:cNvPr id="40" name="Straight Connector 39"/>
                      <p:cNvCxnSpPr/>
                      <p:nvPr/>
                    </p:nvCxnSpPr>
                    <p:spPr>
                      <a:xfrm>
                        <a:off x="3733800" y="1547047"/>
                        <a:ext cx="137324" cy="0"/>
                      </a:xfrm>
                      <a:prstGeom prst="line">
                        <a:avLst/>
                      </a:prstGeom>
                      <a:ln w="1905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Straight Connector 40"/>
                      <p:cNvCxnSpPr/>
                      <p:nvPr/>
                    </p:nvCxnSpPr>
                    <p:spPr>
                      <a:xfrm>
                        <a:off x="4301995" y="1547047"/>
                        <a:ext cx="137324" cy="0"/>
                      </a:xfrm>
                      <a:prstGeom prst="line">
                        <a:avLst/>
                      </a:prstGeom>
                      <a:ln w="1905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Straight Connector 41"/>
                      <p:cNvCxnSpPr/>
                      <p:nvPr/>
                    </p:nvCxnSpPr>
                    <p:spPr>
                      <a:xfrm>
                        <a:off x="3810000" y="1548779"/>
                        <a:ext cx="0" cy="265981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Connector 42"/>
                      <p:cNvCxnSpPr/>
                      <p:nvPr/>
                    </p:nvCxnSpPr>
                    <p:spPr>
                      <a:xfrm>
                        <a:off x="3809999" y="1814760"/>
                        <a:ext cx="560657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sp>
            <p:nvSpPr>
              <p:cNvPr id="32" name="TextBox 31"/>
              <p:cNvSpPr txBox="1"/>
              <p:nvPr/>
            </p:nvSpPr>
            <p:spPr>
              <a:xfrm>
                <a:off x="6012615" y="1747270"/>
                <a:ext cx="266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r" rtl="1">
                  <a:buFont typeface="Arial" pitchFamily="34" charset="0"/>
                  <a:buChar char="•"/>
                </a:pPr>
                <a:r>
                  <a:rPr lang="fa-IR" dirty="0" smtClean="0">
                    <a:cs typeface="B Nazanin" pitchFamily="2" charset="-78"/>
                  </a:rPr>
                  <a:t>ماتریس میرایی سازه</a:t>
                </a:r>
                <a:endParaRPr lang="en-US" dirty="0">
                  <a:cs typeface="B Nazanin" pitchFamily="2" charset="-78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208723" y="2832131"/>
              <a:ext cx="8864988" cy="3262421"/>
              <a:chOff x="0" y="3048000"/>
              <a:chExt cx="8864988" cy="3262421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866073" y="3048000"/>
                <a:ext cx="7998914" cy="933510"/>
                <a:chOff x="866073" y="3048000"/>
                <a:chExt cx="7998914" cy="933510"/>
              </a:xfrm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7658060" y="3048000"/>
                  <a:ext cx="120692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dirty="0" smtClean="0">
                      <a:cs typeface="B Titr" pitchFamily="2" charset="-78"/>
                    </a:rPr>
                    <a:t>مرحله 2:</a:t>
                  </a:r>
                  <a:endParaRPr lang="en-US" dirty="0">
                    <a:cs typeface="B Titr" pitchFamily="2" charset="-78"/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5043644" y="3581400"/>
                  <a:ext cx="36525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 algn="r" rtl="1">
                    <a:buFont typeface="Arial" pitchFamily="34" charset="0"/>
                    <a:buChar char="•"/>
                  </a:pPr>
                  <a:r>
                    <a:rPr lang="fa-IR" dirty="0" smtClean="0">
                      <a:cs typeface="B Nazanin" pitchFamily="2" charset="-78"/>
                    </a:rPr>
                    <a:t>قانون دوم نیوتن برای سیستم هوشمند</a:t>
                  </a:r>
                  <a:endParaRPr lang="en-US" dirty="0">
                    <a:cs typeface="B Nazanin" pitchFamily="2" charset="-78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866073" y="3581400"/>
                      <a:ext cx="3440244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0" i="1" smtClean="0">
                                <a:latin typeface="Cambria Math"/>
                              </a:rPr>
                              <m:t>𝑀</m:t>
                            </m:r>
                            <m:acc>
                              <m:accPr>
                                <m:chr m:val="̈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sz="2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𝐶</m:t>
                            </m:r>
                            <m:acc>
                              <m:accPr>
                                <m:chr m:val="̇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US" sz="20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𝐾𝑥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𝑒𝑥𝑡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𝑐𝑡𝑟𝑙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i="1" dirty="0">
                        <a:latin typeface="Times New Roman" pitchFamily="18" charset="0"/>
                        <a:cs typeface="Boutros Ads Shadow" pitchFamily="2" charset="-78"/>
                      </a:endParaRPr>
                    </a:p>
                  </p:txBody>
                </p:sp>
              </mc:Choice>
              <mc:Fallback xmlns="">
                <p:sp>
                  <p:nvSpPr>
                    <p:cNvPr id="49" name="TextBox 4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66073" y="3581400"/>
                      <a:ext cx="3440244" cy="400110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b="-1538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6" name="Group 5"/>
              <p:cNvGrpSpPr/>
              <p:nvPr/>
            </p:nvGrpSpPr>
            <p:grpSpPr>
              <a:xfrm>
                <a:off x="0" y="3962400"/>
                <a:ext cx="8864988" cy="2348021"/>
                <a:chOff x="0" y="4060214"/>
                <a:chExt cx="8864988" cy="2348021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7658061" y="4060214"/>
                  <a:ext cx="120692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dirty="0" smtClean="0">
                      <a:cs typeface="B Titr" pitchFamily="2" charset="-78"/>
                    </a:rPr>
                    <a:t>مرحله 3:</a:t>
                  </a:r>
                  <a:endParaRPr lang="en-US" dirty="0">
                    <a:cs typeface="B Titr" pitchFamily="2" charset="-78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4854813" y="4429546"/>
                  <a:ext cx="383018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 algn="r" rtl="1">
                    <a:buFont typeface="Arial" pitchFamily="34" charset="0"/>
                    <a:buChar char="•"/>
                  </a:pPr>
                  <a:r>
                    <a:rPr lang="fa-IR" dirty="0" smtClean="0">
                      <a:cs typeface="B Nazanin" pitchFamily="2" charset="-78"/>
                    </a:rPr>
                    <a:t>توصیف سیستم هوشمند به روش فضای حالت</a:t>
                  </a:r>
                  <a:endParaRPr lang="en-US" dirty="0">
                    <a:cs typeface="B Nazanin" pitchFamily="2" charset="-78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0" y="5410973"/>
                      <a:ext cx="2689552" cy="97270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e>
                                      </m:d>
                                    </m:e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𝐼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𝐾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𝑀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𝐶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𝑀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d>
                          </m:oMath>
                        </m:oMathPara>
                      </a14:m>
                      <a:endParaRPr lang="en-US" i="1" dirty="0"/>
                    </a:p>
                  </p:txBody>
                </p:sp>
              </mc:Choice>
              <mc:Fallback xmlns="">
                <p:sp>
                  <p:nvSpPr>
                    <p:cNvPr id="53" name="TextBox 5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0" y="5410973"/>
                      <a:ext cx="2689552" cy="972702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TextBox 9"/>
                    <p:cNvSpPr txBox="1"/>
                    <p:nvPr/>
                  </p:nvSpPr>
                  <p:spPr>
                    <a:xfrm>
                      <a:off x="3072766" y="5410973"/>
                      <a:ext cx="1604682" cy="99726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𝑒𝑥𝑡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𝑀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d>
                          </m:oMath>
                        </m:oMathPara>
                      </a14:m>
                      <a:endParaRPr lang="en-US" i="1" dirty="0"/>
                    </a:p>
                  </p:txBody>
                </p:sp>
              </mc:Choice>
              <mc:Fallback xmlns="">
                <p:sp>
                  <p:nvSpPr>
                    <p:cNvPr id="54" name="TextBox 5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072766" y="5410973"/>
                      <a:ext cx="1604682" cy="997261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5043644" y="5410974"/>
                      <a:ext cx="1604682" cy="99726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𝑓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𝑐𝑡𝑟𝑙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𝑀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d>
                          </m:oMath>
                        </m:oMathPara>
                      </a14:m>
                      <a:endParaRPr lang="en-US" i="1" dirty="0"/>
                    </a:p>
                  </p:txBody>
                </p:sp>
              </mc:Choice>
              <mc:Fallback xmlns="">
                <p:sp>
                  <p:nvSpPr>
                    <p:cNvPr id="55" name="TextBox 5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43644" y="5410974"/>
                      <a:ext cx="1604682" cy="997261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2" name="Group 11"/>
                <p:cNvGrpSpPr/>
                <p:nvPr/>
              </p:nvGrpSpPr>
              <p:grpSpPr>
                <a:xfrm>
                  <a:off x="509148" y="4361101"/>
                  <a:ext cx="4363934" cy="900605"/>
                  <a:chOff x="589066" y="3932261"/>
                  <a:chExt cx="4363934" cy="900605"/>
                </a:xfrm>
              </p:grpSpPr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3497767" y="4463534"/>
                    <a:ext cx="145523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lang="fa-IR" dirty="0" smtClean="0">
                        <a:cs typeface="B Nazanin" pitchFamily="2" charset="-78"/>
                      </a:rPr>
                      <a:t>ورودی کنترلی</a:t>
                    </a:r>
                    <a:endParaRPr lang="en-US" dirty="0">
                      <a:cs typeface="B Nazanin" pitchFamily="2" charset="-78"/>
                    </a:endParaRP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723900" y="4463534"/>
                    <a:ext cx="1600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l"/>
                    <a:r>
                      <a:rPr lang="fa-IR" dirty="0" smtClean="0">
                        <a:cs typeface="B Nazanin" pitchFamily="2" charset="-78"/>
                      </a:rPr>
                      <a:t>ورودی اغتشاش</a:t>
                    </a:r>
                    <a:endParaRPr lang="en-US" dirty="0">
                      <a:cs typeface="B Nazanin" pitchFamily="2" charset="-78"/>
                    </a:endParaRPr>
                  </a:p>
                </p:txBody>
              </p:sp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589066" y="3932261"/>
                    <a:ext cx="3172159" cy="735805"/>
                    <a:chOff x="589066" y="3932261"/>
                    <a:chExt cx="3172159" cy="735805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6" name="TextBox 15"/>
                        <p:cNvSpPr txBox="1"/>
                        <p:nvPr/>
                      </p:nvSpPr>
                      <p:spPr>
                        <a:xfrm>
                          <a:off x="589066" y="3932261"/>
                          <a:ext cx="3172159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̇"/>
                                    <m:ctrlPr>
                                      <a:rPr 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fa-IR" sz="20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𝐴𝑥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𝐵𝑤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𝐸𝑢</m:t>
                                </m:r>
                              </m:oMath>
                            </m:oMathPara>
                          </a14:m>
                          <a:endParaRPr lang="en-US" sz="2000" i="1" dirty="0"/>
                        </a:p>
                      </p:txBody>
                    </p:sp>
                  </mc:Choice>
                  <mc:Fallback xmlns="">
                    <p:sp>
                      <p:nvSpPr>
                        <p:cNvPr id="52" name="TextBox 51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89066" y="3932261"/>
                          <a:ext cx="3172159" cy="400110"/>
                        </a:xfrm>
                        <a:prstGeom prst="rect">
                          <a:avLst/>
                        </a:prstGeom>
                        <a:blipFill rotWithShape="1">
                          <a:blip r:embed="rId1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grpSp>
                  <p:nvGrpSpPr>
                    <p:cNvPr id="17" name="Group 16"/>
                    <p:cNvGrpSpPr/>
                    <p:nvPr/>
                  </p:nvGrpSpPr>
                  <p:grpSpPr>
                    <a:xfrm>
                      <a:off x="2336950" y="4249840"/>
                      <a:ext cx="228600" cy="418226"/>
                      <a:chOff x="2333343" y="4296633"/>
                      <a:chExt cx="228600" cy="418226"/>
                    </a:xfrm>
                  </p:grpSpPr>
                  <p:cxnSp>
                    <p:nvCxnSpPr>
                      <p:cNvPr id="24" name="Straight Connector 23"/>
                      <p:cNvCxnSpPr/>
                      <p:nvPr/>
                    </p:nvCxnSpPr>
                    <p:spPr>
                      <a:xfrm>
                        <a:off x="2438400" y="4301593"/>
                        <a:ext cx="0" cy="413266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5" name="Straight Connector 24"/>
                      <p:cNvCxnSpPr/>
                      <p:nvPr/>
                    </p:nvCxnSpPr>
                    <p:spPr>
                      <a:xfrm>
                        <a:off x="2333343" y="4296633"/>
                        <a:ext cx="228600" cy="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 flipH="1">
                      <a:off x="2057400" y="4668066"/>
                      <a:ext cx="384607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9" name="Group 18"/>
                    <p:cNvGrpSpPr/>
                    <p:nvPr/>
                  </p:nvGrpSpPr>
                  <p:grpSpPr>
                    <a:xfrm>
                      <a:off x="3053978" y="4244880"/>
                      <a:ext cx="384265" cy="423186"/>
                      <a:chOff x="3053978" y="4244880"/>
                      <a:chExt cx="384265" cy="423186"/>
                    </a:xfrm>
                  </p:grpSpPr>
                  <p:grpSp>
                    <p:nvGrpSpPr>
                      <p:cNvPr id="20" name="Group 19"/>
                      <p:cNvGrpSpPr/>
                      <p:nvPr/>
                    </p:nvGrpSpPr>
                    <p:grpSpPr>
                      <a:xfrm>
                        <a:off x="3053978" y="4244880"/>
                        <a:ext cx="156920" cy="413266"/>
                        <a:chOff x="2483483" y="4296633"/>
                        <a:chExt cx="156920" cy="413266"/>
                      </a:xfrm>
                    </p:grpSpPr>
                    <p:cxnSp>
                      <p:nvCxnSpPr>
                        <p:cNvPr id="22" name="Straight Connector 21"/>
                        <p:cNvCxnSpPr/>
                        <p:nvPr/>
                      </p:nvCxnSpPr>
                      <p:spPr>
                        <a:xfrm>
                          <a:off x="2546798" y="4296633"/>
                          <a:ext cx="0" cy="413266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3" name="Straight Connector 22"/>
                        <p:cNvCxnSpPr/>
                        <p:nvPr/>
                      </p:nvCxnSpPr>
                      <p:spPr>
                        <a:xfrm>
                          <a:off x="2483483" y="4296633"/>
                          <a:ext cx="156920" cy="0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21" name="Straight Connector 20"/>
                      <p:cNvCxnSpPr/>
                      <p:nvPr/>
                    </p:nvCxnSpPr>
                    <p:spPr>
                      <a:xfrm>
                        <a:off x="3117293" y="4658146"/>
                        <a:ext cx="320950" cy="992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</p:grpSp>
      <p:sp>
        <p:nvSpPr>
          <p:cNvPr id="44" name="Rounded Rectangle 43"/>
          <p:cNvSpPr/>
          <p:nvPr/>
        </p:nvSpPr>
        <p:spPr>
          <a:xfrm>
            <a:off x="6633882" y="117978"/>
            <a:ext cx="2386012" cy="388244"/>
          </a:xfrm>
          <a:prstGeom prst="roundRect">
            <a:avLst>
              <a:gd name="adj" fmla="val 221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b="1" dirty="0">
                <a:cs typeface="B Nazanin" pitchFamily="2" charset="-78"/>
              </a:rPr>
              <a:t>مدل سازی سازه </a:t>
            </a:r>
            <a:r>
              <a:rPr lang="fa-IR" b="1" dirty="0" smtClean="0">
                <a:cs typeface="B Nazanin" pitchFamily="2" charset="-78"/>
              </a:rPr>
              <a:t>هوشمند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84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1925" y="348487"/>
            <a:ext cx="8825874" cy="5780661"/>
            <a:chOff x="241925" y="348487"/>
            <a:chExt cx="8825874" cy="5780661"/>
          </a:xfrm>
        </p:grpSpPr>
        <p:grpSp>
          <p:nvGrpSpPr>
            <p:cNvPr id="3" name="Group 2"/>
            <p:cNvGrpSpPr/>
            <p:nvPr/>
          </p:nvGrpSpPr>
          <p:grpSpPr>
            <a:xfrm>
              <a:off x="241925" y="2395349"/>
              <a:ext cx="8012938" cy="3733799"/>
              <a:chOff x="195598" y="1524001"/>
              <a:chExt cx="8217245" cy="488134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95598" y="3315215"/>
                <a:ext cx="8217245" cy="3090126"/>
                <a:chOff x="204526" y="3556656"/>
                <a:chExt cx="8217245" cy="2430878"/>
              </a:xfrm>
            </p:grpSpPr>
            <p:sp>
              <p:nvSpPr>
                <p:cNvPr id="30" name="TextBox 29"/>
                <p:cNvSpPr txBox="1"/>
                <p:nvPr/>
              </p:nvSpPr>
              <p:spPr>
                <a:xfrm>
                  <a:off x="7126371" y="3681689"/>
                  <a:ext cx="129540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a-IR" sz="2400" dirty="0" smtClean="0">
                      <a:cs typeface="B Nazanin" pitchFamily="2" charset="-78"/>
                    </a:rPr>
                    <a:t>تابع هدف</a:t>
                  </a:r>
                  <a:endParaRPr lang="en-US" sz="2400" dirty="0">
                    <a:cs typeface="B Nazanin" pitchFamily="2" charset="-78"/>
                  </a:endParaRPr>
                </a:p>
              </p:txBody>
            </p:sp>
            <p:grpSp>
              <p:nvGrpSpPr>
                <p:cNvPr id="31" name="Group 30"/>
                <p:cNvGrpSpPr/>
                <p:nvPr/>
              </p:nvGrpSpPr>
              <p:grpSpPr>
                <a:xfrm>
                  <a:off x="204526" y="5063894"/>
                  <a:ext cx="8130503" cy="409805"/>
                  <a:chOff x="-66592" y="5344200"/>
                  <a:chExt cx="8130503" cy="409805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8" name="TextBox 37"/>
                      <p:cNvSpPr txBox="1"/>
                      <p:nvPr/>
                    </p:nvSpPr>
                    <p:spPr>
                      <a:xfrm>
                        <a:off x="-66592" y="5356384"/>
                        <a:ext cx="2362200" cy="39142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̇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fa-IR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𝐵𝑤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oMath>
                          </m:oMathPara>
                        </a14:m>
                        <a:endParaRPr lang="en-US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7" name="TextBox 6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-66592" y="5356384"/>
                        <a:ext cx="2362200" cy="391424"/>
                      </a:xfrm>
                      <a:prstGeom prst="rect">
                        <a:avLst/>
                      </a:prstGeom>
                      <a:blipFill rotWithShape="1">
                        <a:blip r:embed="rId5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9" name="TextBox 38"/>
                      <p:cNvSpPr txBox="1"/>
                      <p:nvPr/>
                    </p:nvSpPr>
                    <p:spPr>
                      <a:xfrm>
                        <a:off x="3260912" y="5365116"/>
                        <a:ext cx="1905000" cy="38888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𝐿𝑄𝑅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68" name="TextBox 6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260912" y="5365116"/>
                        <a:ext cx="1905000" cy="388889"/>
                      </a:xfrm>
                      <a:prstGeom prst="rect">
                        <a:avLst/>
                      </a:prstGeom>
                      <a:blipFill rotWithShape="1">
                        <a:blip r:embed="rId6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6082711" y="5344200"/>
                        <a:ext cx="1981200" cy="39382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𝐿𝑄𝑅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oMath>
                          </m:oMathPara>
                        </a14:m>
                        <a:endParaRPr lang="en-US" dirty="0">
                          <a:solidFill>
                            <a:srgbClr val="C0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9" name="TextBox 6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082711" y="5344200"/>
                        <a:ext cx="1981200" cy="393826"/>
                      </a:xfrm>
                      <a:prstGeom prst="rect">
                        <a:avLst/>
                      </a:prstGeom>
                      <a:blipFill rotWithShape="1">
                        <a:blip r:embed="rId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1" name="Straight Arrow Connector 40"/>
                  <p:cNvCxnSpPr/>
                  <p:nvPr/>
                </p:nvCxnSpPr>
                <p:spPr>
                  <a:xfrm>
                    <a:off x="2249952" y="5544454"/>
                    <a:ext cx="1179048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/>
                  <p:cNvCxnSpPr/>
                  <p:nvPr/>
                </p:nvCxnSpPr>
                <p:spPr>
                  <a:xfrm>
                    <a:off x="5010938" y="5541114"/>
                    <a:ext cx="1179048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2185030" y="5613338"/>
                  <a:ext cx="5030250" cy="374196"/>
                  <a:chOff x="3981928" y="5802868"/>
                  <a:chExt cx="5030250" cy="374196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6" name="TextBox 35"/>
                      <p:cNvSpPr txBox="1"/>
                      <p:nvPr/>
                    </p:nvSpPr>
                    <p:spPr>
                      <a:xfrm>
                        <a:off x="5036331" y="5802868"/>
                        <a:ext cx="397584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𝑄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𝐸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0" name="TextBox 1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036331" y="5802868"/>
                        <a:ext cx="3975847" cy="369332"/>
                      </a:xfrm>
                      <a:prstGeom prst="rect">
                        <a:avLst/>
                      </a:prstGeom>
                      <a:blipFill rotWithShape="1">
                        <a:blip r:embed="rId8"/>
                        <a:stretch>
                          <a:fillRect b="-819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3981928" y="5807732"/>
                    <a:ext cx="127800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a-IR" dirty="0" smtClean="0">
                        <a:cs typeface="B Nazanin" pitchFamily="2" charset="-78"/>
                      </a:rPr>
                      <a:t>معادله ریکاتی</a:t>
                    </a:r>
                    <a:endParaRPr lang="en-US" dirty="0">
                      <a:cs typeface="B Nazanin" pitchFamily="2" charset="-78"/>
                    </a:endParaRPr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990161" y="3556656"/>
                      <a:ext cx="3061817" cy="7117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J</m:t>
                            </m:r>
                            <m:r>
                              <a:rPr lang="en-US" b="0" i="0" smtClean="0">
                                <a:latin typeface="Cambria Math"/>
                              </a:rPr>
                              <m:t>=</m:t>
                            </m:r>
                            <m:nary>
                              <m:nary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t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x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T</m:t>
                                        </m:r>
                                      </m:sup>
                                    </m:sSup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Q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x</m:t>
                                    </m:r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u</m:t>
                                        </m:r>
                                      </m:e>
                                      <m:sup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T</m:t>
                                        </m:r>
                                      </m:sup>
                                    </m:sSup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chemeClr val="accent1">
                                            <a:lumMod val="7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R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u</m:t>
                                    </m:r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 </m:t>
                                    </m:r>
                                  </m:e>
                                </m:d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dt</m:t>
                                </m:r>
                              </m:e>
                            </m:nary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62" name="TextBox 6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90161" y="3556656"/>
                      <a:ext cx="3061817" cy="711733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577066" y="4273898"/>
                      <a:ext cx="2627676" cy="64075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Q</m:t>
                            </m:r>
                            <m:r>
                              <a:rPr lang="en-US" b="0" i="0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  <a:ea typeface="Cambria Math"/>
                                            </a:rPr>
                                            <m:t>α</m:t>
                                          </m:r>
                                        </m:e>
                                        <m:sub>
                                          <m:r>
                                            <a:rPr lang="en-US" b="0" i="0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𝜔</m:t>
                                          </m:r>
                                        </m:e>
                                      </m:d>
                                    </m:e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e>
                                      </m:d>
                                    </m:e>
                                  </m:mr>
                                  <m:m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e>
                                      </m:d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  <a:ea typeface="Cambria Math"/>
                                            </a:rPr>
                                            <m:t>α</m:t>
                                          </m:r>
                                        </m:e>
                                        <m:sub>
                                          <m:r>
                                            <a:rPr lang="en-US" b="0" i="0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𝐼</m:t>
                                          </m:r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</m:d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63" name="TextBox 6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77066" y="4273898"/>
                      <a:ext cx="2627676" cy="640753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" name="TextBox 34"/>
                    <p:cNvSpPr txBox="1"/>
                    <p:nvPr/>
                  </p:nvSpPr>
                  <p:spPr>
                    <a:xfrm>
                      <a:off x="5045055" y="4545319"/>
                      <a:ext cx="18288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R</m:t>
                            </m:r>
                            <m:r>
                              <a:rPr lang="en-US" b="0" i="0" smtClean="0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</a:rPr>
                              <m:t>β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  <a:ea typeface="Cambria Math"/>
                                  </a:rPr>
                                  <m:t>I</m:t>
                                </m:r>
                              </m:e>
                            </m:d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64" name="TextBox 6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45055" y="4545319"/>
                      <a:ext cx="1828800" cy="369332"/>
                    </a:xfrm>
                    <a:prstGeom prst="rect">
                      <a:avLst/>
                    </a:prstGeom>
                    <a:blipFill rotWithShape="1"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1" name="Group 10"/>
              <p:cNvGrpSpPr/>
              <p:nvPr/>
            </p:nvGrpSpPr>
            <p:grpSpPr>
              <a:xfrm>
                <a:off x="2647149" y="1524001"/>
                <a:ext cx="3991480" cy="1766279"/>
                <a:chOff x="2647149" y="1524001"/>
                <a:chExt cx="3991480" cy="1766279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3887112" y="1952386"/>
                  <a:ext cx="140842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Times New Roman" pitchFamily="18" charset="0"/>
                      <a:cs typeface="Times New Roman" pitchFamily="18" charset="0"/>
                    </a:rPr>
                    <a:t>Smart Beam</a:t>
                  </a:r>
                  <a:endParaRPr lang="en-US" sz="16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778127" y="2130508"/>
                  <a:ext cx="779902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u</a:t>
                  </a:r>
                  <a:endParaRPr lang="en-US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4" name="Group 13"/>
                <p:cNvGrpSpPr/>
                <p:nvPr/>
              </p:nvGrpSpPr>
              <p:grpSpPr>
                <a:xfrm>
                  <a:off x="2647149" y="1524001"/>
                  <a:ext cx="3991480" cy="1766279"/>
                  <a:chOff x="2647149" y="1524001"/>
                  <a:chExt cx="3991480" cy="1766279"/>
                </a:xfrm>
              </p:grpSpPr>
              <p:sp>
                <p:nvSpPr>
                  <p:cNvPr id="15" name="Rectangle 14"/>
                  <p:cNvSpPr/>
                  <p:nvPr/>
                </p:nvSpPr>
                <p:spPr>
                  <a:xfrm>
                    <a:off x="3691190" y="1793399"/>
                    <a:ext cx="1736912" cy="64500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3720353" y="2873879"/>
                    <a:ext cx="1736912" cy="41640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7" name="Straight Arrow Connector 16"/>
                  <p:cNvCxnSpPr/>
                  <p:nvPr/>
                </p:nvCxnSpPr>
                <p:spPr>
                  <a:xfrm flipV="1">
                    <a:off x="5428102" y="1986139"/>
                    <a:ext cx="1024074" cy="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/>
                  <p:nvPr/>
                </p:nvCxnSpPr>
                <p:spPr>
                  <a:xfrm flipV="1">
                    <a:off x="2647149" y="1986138"/>
                    <a:ext cx="1024074" cy="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 flipV="1">
                    <a:off x="2656041" y="2290940"/>
                    <a:ext cx="1024074" cy="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2647149" y="2290941"/>
                    <a:ext cx="8892" cy="86659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 flipH="1" flipV="1">
                    <a:off x="2647150" y="3157537"/>
                    <a:ext cx="1073203" cy="1413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5457265" y="2290941"/>
                    <a:ext cx="493262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5950527" y="2290941"/>
                    <a:ext cx="8892" cy="86659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5457265" y="3171675"/>
                    <a:ext cx="50215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5" name="TextBox 24"/>
                      <p:cNvSpPr txBox="1"/>
                      <p:nvPr/>
                    </p:nvSpPr>
                    <p:spPr>
                      <a:xfrm>
                        <a:off x="3809999" y="2792028"/>
                        <a:ext cx="1408428" cy="38888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𝐿𝑄𝑅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36" name="TextBox 3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809999" y="2792028"/>
                        <a:ext cx="1408428" cy="388889"/>
                      </a:xfrm>
                      <a:prstGeom prst="rect">
                        <a:avLst/>
                      </a:prstGeom>
                      <a:blipFill rotWithShape="1">
                        <a:blip r:embed="rId12"/>
                        <a:stretch>
                          <a:fillRect b="-3877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5862652" y="1524001"/>
                    <a:ext cx="77597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y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2753561" y="1623342"/>
                    <a:ext cx="71090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w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5462459" y="2204428"/>
                    <a:ext cx="48287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x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>
                  <a:xfrm>
                    <a:off x="3700082" y="1808009"/>
                    <a:ext cx="1736912" cy="64500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4" name="Group 3"/>
            <p:cNvGrpSpPr/>
            <p:nvPr/>
          </p:nvGrpSpPr>
          <p:grpSpPr>
            <a:xfrm>
              <a:off x="388226" y="348487"/>
              <a:ext cx="8679573" cy="1407751"/>
              <a:chOff x="522518" y="4831722"/>
              <a:chExt cx="8679573" cy="140775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902978" y="4831722"/>
                <a:ext cx="32991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b="1" dirty="0" smtClean="0">
                    <a:cs typeface="B Titr" pitchFamily="2" charset="-78"/>
                  </a:rPr>
                  <a:t>نیروی کنترلی المان پیزوالکتریک</a:t>
                </a:r>
                <a:endParaRPr lang="en-US" b="1" dirty="0">
                  <a:cs typeface="B Titr" pitchFamily="2" charset="-78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522518" y="4941676"/>
                    <a:ext cx="367231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𝑐𝑡𝑟𝑙</m:t>
                              </m:r>
                            </m:sub>
                          </m:sSub>
                          <m:r>
                            <a:rPr lang="fa-IR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2" name="TextBox 9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2518" y="4941676"/>
                    <a:ext cx="3672310" cy="369332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b="-11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744196" y="5501579"/>
                    <a:ext cx="3672310" cy="7378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acc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3" name="TextBox 9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4196" y="5501579"/>
                    <a:ext cx="3672310" cy="737894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986291" y="5499847"/>
                    <a:ext cx="3672310" cy="73962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𝐿𝑄𝑅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31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𝑏𝑧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4" name="TextBox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86291" y="5499847"/>
                    <a:ext cx="3672310" cy="739626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" name="Rounded Rectangle 4"/>
            <p:cNvSpPr/>
            <p:nvPr/>
          </p:nvSpPr>
          <p:spPr>
            <a:xfrm>
              <a:off x="7418242" y="1918299"/>
              <a:ext cx="1362938" cy="388244"/>
            </a:xfrm>
            <a:prstGeom prst="roundRect">
              <a:avLst>
                <a:gd name="adj" fmla="val 22122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r" rtl="1"/>
              <a:r>
                <a:rPr lang="fa-IR" b="1" dirty="0" smtClean="0">
                  <a:cs typeface="B Nazanin" pitchFamily="2" charset="-78"/>
                </a:rPr>
                <a:t>کنترلر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LQR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98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089373" y="1780887"/>
            <a:ext cx="1829472" cy="388244"/>
          </a:xfrm>
          <a:prstGeom prst="roundRect">
            <a:avLst>
              <a:gd name="adj" fmla="val 221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fa-IR" b="1" dirty="0" smtClean="0">
                <a:cs typeface="B Nazanin" pitchFamily="2" charset="-78"/>
              </a:rPr>
              <a:t>فرآیند بهینه یابی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392660" y="729002"/>
            <a:ext cx="1573331" cy="388244"/>
          </a:xfrm>
          <a:prstGeom prst="roundRect">
            <a:avLst>
              <a:gd name="adj" fmla="val 221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fa-IR" sz="1600" b="1" dirty="0">
                <a:cs typeface="B Nazanin" pitchFamily="2" charset="-78"/>
              </a:rPr>
              <a:t>متغیرهای طراحی</a:t>
            </a:r>
            <a:endParaRPr lang="en-US" sz="1600" b="1" dirty="0">
              <a:cs typeface="B Nazanin" pitchFamily="2" charset="-78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3247" y="2286000"/>
            <a:ext cx="8818339" cy="4147750"/>
            <a:chOff x="178644" y="1828909"/>
            <a:chExt cx="8818339" cy="4147750"/>
          </a:xfrm>
        </p:grpSpPr>
        <p:sp>
          <p:nvSpPr>
            <p:cNvPr id="4" name="TextBox 3"/>
            <p:cNvSpPr txBox="1"/>
            <p:nvPr/>
          </p:nvSpPr>
          <p:spPr>
            <a:xfrm>
              <a:off x="775868" y="1828909"/>
              <a:ext cx="8205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1- پیشنهاد متغیرهای طراحی توسط الگوریتم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MOPSO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75868" y="2300403"/>
              <a:ext cx="8205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2- سازماندهی تیر هوشمند براساس مکان قرارگیری المان پیزو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1659" y="2878937"/>
              <a:ext cx="8205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3- محاسبه بهره کنترلر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LQR</a:t>
              </a:r>
              <a:r>
                <a:rPr lang="fa-IR" sz="2400" dirty="0" smtClean="0">
                  <a:cs typeface="B Nazanin" pitchFamily="2" charset="-78"/>
                </a:rPr>
                <a:t>  برای تیر هوشمند سازماندهی شده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75868" y="3388624"/>
              <a:ext cx="8205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4- آماده سازی تیر هوشمند به همراه کنترلر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1659" y="3853254"/>
              <a:ext cx="8205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5- اعمال ورودی خارجی بصورت متناوب و نامتناوب به تیر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91659" y="4408598"/>
              <a:ext cx="8205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6- برآورده سازی اهداف طراحی در غیر اینصورت به مرحله 1 باز می گردد</a:t>
              </a:r>
              <a:endParaRPr lang="en-US" sz="2400" dirty="0">
                <a:cs typeface="B Nazanin" pitchFamily="2" charset="-7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8644" y="5033777"/>
              <a:ext cx="87960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7- ذخیره سازی متغیرهای طراحی بهینه در آرشیو الگوریتم جهت انجام حلقه اصلی الگوریتم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33439" y="5514994"/>
              <a:ext cx="15308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2400" dirty="0" smtClean="0">
                  <a:cs typeface="B Nazanin" pitchFamily="2" charset="-78"/>
                </a:rPr>
                <a:t>8- پایان</a:t>
              </a:r>
              <a:endParaRPr lang="en-US" sz="2400" dirty="0">
                <a:cs typeface="B Nazanin" pitchFamily="2" charset="-78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145972" y="1252308"/>
            <a:ext cx="259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fa-IR" dirty="0">
                <a:latin typeface="Times New Roman" pitchFamily="18" charset="0"/>
                <a:cs typeface="B Nazanin" pitchFamily="2" charset="-78"/>
              </a:rPr>
              <a:t>مکان قرارگیری المان پیزو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1252306"/>
            <a:ext cx="2400968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fa-IR" dirty="0">
                <a:latin typeface="Times New Roman" pitchFamily="18" charset="0"/>
                <a:cs typeface="B Nazanin" pitchFamily="2" charset="-78"/>
              </a:rPr>
              <a:t>ضرایب کنترلر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LQR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416485" y="-688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540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727576" y="1164505"/>
            <a:ext cx="1299763" cy="388244"/>
          </a:xfrm>
          <a:prstGeom prst="roundRect">
            <a:avLst>
              <a:gd name="adj" fmla="val 221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1"/>
            <a:r>
              <a:rPr lang="fa-IR" b="1" dirty="0" smtClean="0">
                <a:cs typeface="B Nazanin" pitchFamily="2" charset="-78"/>
              </a:rPr>
              <a:t>مدل </a:t>
            </a:r>
            <a:r>
              <a:rPr lang="en-US" b="1" dirty="0" smtClean="0">
                <a:cs typeface="B Nazanin" pitchFamily="2" charset="-78"/>
              </a:rPr>
              <a:t>1PZT</a:t>
            </a:r>
            <a:endParaRPr lang="en-US" b="1" dirty="0">
              <a:cs typeface="B Nazanin" pitchFamily="2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66999" y="1657416"/>
            <a:ext cx="6060340" cy="1215876"/>
            <a:chOff x="2877573" y="594519"/>
            <a:chExt cx="6060340" cy="1215876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2877573" y="594519"/>
              <a:ext cx="6060340" cy="6397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fa-IR" sz="2800" dirty="0" smtClean="0">
                  <a:cs typeface="B Nazanin" pitchFamily="2" charset="-78"/>
                </a:rPr>
                <a:t>1- تقسیم تیر به 20 المان</a:t>
              </a:r>
              <a:endParaRPr lang="en-US" sz="2800" dirty="0">
                <a:cs typeface="B Nazanin" pitchFamily="2" charset="-78"/>
              </a:endParaRP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2877573" y="1170633"/>
              <a:ext cx="6060340" cy="6397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fa-IR" sz="2800" dirty="0" smtClean="0">
                  <a:cs typeface="B Nazanin" pitchFamily="2" charset="-78"/>
                </a:rPr>
                <a:t>2- طول المان تیر برابر با طول پیزوالکتریک</a:t>
              </a:r>
              <a:endParaRPr lang="en-US" sz="2800" dirty="0">
                <a:cs typeface="B Nazanin" pitchFamily="2" charset="-78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66800" y="3048000"/>
            <a:ext cx="6401627" cy="3399688"/>
            <a:chOff x="1002125" y="2285428"/>
            <a:chExt cx="6401627" cy="3399688"/>
          </a:xfrm>
        </p:grpSpPr>
        <p:grpSp>
          <p:nvGrpSpPr>
            <p:cNvPr id="7" name="Group 6"/>
            <p:cNvGrpSpPr/>
            <p:nvPr/>
          </p:nvGrpSpPr>
          <p:grpSpPr>
            <a:xfrm>
              <a:off x="1002125" y="2285428"/>
              <a:ext cx="6401627" cy="3399688"/>
              <a:chOff x="0" y="-36367"/>
              <a:chExt cx="5365619" cy="187065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637482" y="1608115"/>
                <a:ext cx="828130" cy="209550"/>
              </a:xfrm>
              <a:prstGeom prst="rect">
                <a:avLst/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0" y="-36367"/>
                <a:ext cx="5365619" cy="1870657"/>
                <a:chOff x="0" y="-36367"/>
                <a:chExt cx="5365619" cy="1870657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1938271" y="727656"/>
                  <a:ext cx="604520" cy="172720"/>
                </a:xfrm>
                <a:prstGeom prst="rect">
                  <a:avLst/>
                </a:prstGeom>
                <a:solidFill>
                  <a:srgbClr val="70AD47">
                    <a:lumMod val="75000"/>
                  </a:srgbClr>
                </a:solidFill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justLow" rtl="0">
                    <a:lnSpc>
                      <a:spcPct val="150000"/>
                    </a:lnSpc>
                    <a:spcBef>
                      <a:spcPts val="0"/>
                    </a:spcBef>
                  </a:pPr>
                  <a:r>
                    <a:rPr lang="en-US" sz="1100">
                      <a:effectLst/>
                      <a:latin typeface="Times New Roman"/>
                      <a:ea typeface="Times New Roman"/>
                      <a:cs typeface="B Nazanin"/>
                    </a:rPr>
                    <a:t> </a:t>
                  </a:r>
                  <a:endParaRPr lang="en-US" sz="1100">
                    <a:effectLst/>
                    <a:latin typeface="Times New Roman"/>
                    <a:ea typeface="Calibri"/>
                    <a:cs typeface="B Nazanin"/>
                  </a:endParaRPr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0" y="-36367"/>
                  <a:ext cx="5365619" cy="1870657"/>
                  <a:chOff x="0" y="-36367"/>
                  <a:chExt cx="5365619" cy="1870657"/>
                </a:xfrm>
              </p:grpSpPr>
              <p:grpSp>
                <p:nvGrpSpPr>
                  <p:cNvPr id="14" name="Group 13"/>
                  <p:cNvGrpSpPr/>
                  <p:nvPr/>
                </p:nvGrpSpPr>
                <p:grpSpPr>
                  <a:xfrm>
                    <a:off x="0" y="444321"/>
                    <a:ext cx="3754120" cy="1061852"/>
                    <a:chOff x="0" y="0"/>
                    <a:chExt cx="3754120" cy="1061852"/>
                  </a:xfrm>
                </p:grpSpPr>
                <p:grpSp>
                  <p:nvGrpSpPr>
                    <p:cNvPr id="38" name="Group 37"/>
                    <p:cNvGrpSpPr/>
                    <p:nvPr/>
                  </p:nvGrpSpPr>
                  <p:grpSpPr>
                    <a:xfrm>
                      <a:off x="0" y="0"/>
                      <a:ext cx="3754120" cy="1061852"/>
                      <a:chOff x="0" y="0"/>
                      <a:chExt cx="4263950" cy="1170261"/>
                    </a:xfrm>
                  </p:grpSpPr>
                  <p:grpSp>
                    <p:nvGrpSpPr>
                      <p:cNvPr id="40" name="Group 39"/>
                      <p:cNvGrpSpPr/>
                      <p:nvPr/>
                    </p:nvGrpSpPr>
                    <p:grpSpPr>
                      <a:xfrm>
                        <a:off x="0" y="0"/>
                        <a:ext cx="4263950" cy="1170261"/>
                        <a:chOff x="0" y="0"/>
                        <a:chExt cx="4264203" cy="1170432"/>
                      </a:xfrm>
                    </p:grpSpPr>
                    <p:grpSp>
                      <p:nvGrpSpPr>
                        <p:cNvPr id="42" name="Group 41"/>
                        <p:cNvGrpSpPr/>
                        <p:nvPr/>
                      </p:nvGrpSpPr>
                      <p:grpSpPr>
                        <a:xfrm>
                          <a:off x="0" y="0"/>
                          <a:ext cx="4264203" cy="1170432"/>
                          <a:chOff x="0" y="0"/>
                          <a:chExt cx="4264203" cy="1170432"/>
                        </a:xfrm>
                      </p:grpSpPr>
                      <p:grpSp>
                        <p:nvGrpSpPr>
                          <p:cNvPr id="44" name="Group 43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131674" cy="1170432"/>
                            <a:chOff x="0" y="0"/>
                            <a:chExt cx="131674" cy="1170432"/>
                          </a:xfrm>
                        </p:grpSpPr>
                        <p:cxnSp>
                          <p:nvCxnSpPr>
                            <p:cNvPr id="52" name="Straight Connector 51"/>
                            <p:cNvCxnSpPr/>
                            <p:nvPr/>
                          </p:nvCxnSpPr>
                          <p:spPr>
                            <a:xfrm>
                              <a:off x="124359" y="0"/>
                              <a:ext cx="7315" cy="1155802"/>
                            </a:xfrm>
                            <a:prstGeom prst="lin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53" name="Straight Connector 52"/>
                            <p:cNvCxnSpPr/>
                            <p:nvPr/>
                          </p:nvCxnSpPr>
                          <p:spPr>
                            <a:xfrm flipH="1">
                              <a:off x="0" y="0"/>
                              <a:ext cx="124359" cy="102413"/>
                            </a:xfrm>
                            <a:prstGeom prst="lin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54" name="Straight Connector 53"/>
                            <p:cNvCxnSpPr/>
                            <p:nvPr/>
                          </p:nvCxnSpPr>
                          <p:spPr>
                            <a:xfrm flipH="1">
                              <a:off x="0" y="153619"/>
                              <a:ext cx="123825" cy="102235"/>
                            </a:xfrm>
                            <a:prstGeom prst="lin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55" name="Straight Connector 54"/>
                            <p:cNvCxnSpPr/>
                            <p:nvPr/>
                          </p:nvCxnSpPr>
                          <p:spPr>
                            <a:xfrm flipH="1">
                              <a:off x="7315" y="307239"/>
                              <a:ext cx="123825" cy="102235"/>
                            </a:xfrm>
                            <a:prstGeom prst="lin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56" name="Straight Connector 55"/>
                            <p:cNvCxnSpPr/>
                            <p:nvPr/>
                          </p:nvCxnSpPr>
                          <p:spPr>
                            <a:xfrm flipH="1">
                              <a:off x="7315" y="453543"/>
                              <a:ext cx="123825" cy="102235"/>
                            </a:xfrm>
                            <a:prstGeom prst="lin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57" name="Straight Connector 56"/>
                            <p:cNvCxnSpPr/>
                            <p:nvPr/>
                          </p:nvCxnSpPr>
                          <p:spPr>
                            <a:xfrm flipH="1">
                              <a:off x="7315" y="607162"/>
                              <a:ext cx="123825" cy="102235"/>
                            </a:xfrm>
                            <a:prstGeom prst="lin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58" name="Straight Connector 57"/>
                            <p:cNvCxnSpPr/>
                            <p:nvPr/>
                          </p:nvCxnSpPr>
                          <p:spPr>
                            <a:xfrm flipH="1">
                              <a:off x="7315" y="709575"/>
                              <a:ext cx="123825" cy="102235"/>
                            </a:xfrm>
                            <a:prstGeom prst="lin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59" name="Straight Connector 58"/>
                            <p:cNvCxnSpPr/>
                            <p:nvPr/>
                          </p:nvCxnSpPr>
                          <p:spPr>
                            <a:xfrm flipH="1">
                              <a:off x="7315" y="848563"/>
                              <a:ext cx="123825" cy="102235"/>
                            </a:xfrm>
                            <a:prstGeom prst="lin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60" name="Straight Connector 59"/>
                            <p:cNvCxnSpPr/>
                            <p:nvPr/>
                          </p:nvCxnSpPr>
                          <p:spPr>
                            <a:xfrm flipH="1">
                              <a:off x="0" y="965607"/>
                              <a:ext cx="123825" cy="102235"/>
                            </a:xfrm>
                            <a:prstGeom prst="lin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  <p:cxnSp>
                          <p:nvCxnSpPr>
                            <p:cNvPr id="61" name="Straight Connector 60"/>
                            <p:cNvCxnSpPr/>
                            <p:nvPr/>
                          </p:nvCxnSpPr>
                          <p:spPr>
                            <a:xfrm flipH="1">
                              <a:off x="7315" y="1068019"/>
                              <a:ext cx="124359" cy="102413"/>
                            </a:xfrm>
                            <a:prstGeom prst="line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</p:cxnSp>
                      </p:grpSp>
                      <p:grpSp>
                        <p:nvGrpSpPr>
                          <p:cNvPr id="45" name="Group 44"/>
                          <p:cNvGrpSpPr/>
                          <p:nvPr/>
                        </p:nvGrpSpPr>
                        <p:grpSpPr>
                          <a:xfrm>
                            <a:off x="138989" y="504163"/>
                            <a:ext cx="4125214" cy="153620"/>
                            <a:chOff x="138989" y="504163"/>
                            <a:chExt cx="4125214" cy="153620"/>
                          </a:xfrm>
                        </p:grpSpPr>
                        <p:sp>
                          <p:nvSpPr>
                            <p:cNvPr id="46" name="Rectangle 45"/>
                            <p:cNvSpPr/>
                            <p:nvPr/>
                          </p:nvSpPr>
                          <p:spPr>
                            <a:xfrm>
                              <a:off x="138989" y="504748"/>
                              <a:ext cx="687070" cy="153035"/>
                            </a:xfrm>
                            <a:prstGeom prst="rect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 algn="justLow" rtl="0">
                                <a:lnSpc>
                                  <a:spcPct val="150000"/>
                                </a:lnSpc>
                                <a:spcBef>
                                  <a:spcPts val="0"/>
                                </a:spcBef>
                              </a:pPr>
                              <a:r>
                                <a:rPr lang="en-US" sz="1100">
                                  <a:effectLst/>
                                  <a:latin typeface="Times New Roman"/>
                                  <a:ea typeface="Times New Roman"/>
                                  <a:cs typeface="B Nazanin"/>
                                </a:rPr>
                                <a:t> </a:t>
                              </a:r>
                              <a:endParaRPr lang="en-US" sz="1100">
                                <a:effectLst/>
                                <a:latin typeface="Times New Roman"/>
                                <a:ea typeface="Calibri"/>
                                <a:cs typeface="B Nazanin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/>
                            <p:cNvSpPr/>
                            <p:nvPr/>
                          </p:nvSpPr>
                          <p:spPr>
                            <a:xfrm>
                              <a:off x="826618" y="504748"/>
                              <a:ext cx="687070" cy="153035"/>
                            </a:xfrm>
                            <a:prstGeom prst="rect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 algn="justLow" rtl="0">
                                <a:lnSpc>
                                  <a:spcPct val="150000"/>
                                </a:lnSpc>
                                <a:spcBef>
                                  <a:spcPts val="0"/>
                                </a:spcBef>
                              </a:pPr>
                              <a:r>
                                <a:rPr lang="en-US" sz="1100">
                                  <a:effectLst/>
                                  <a:latin typeface="Times New Roman"/>
                                  <a:ea typeface="Times New Roman"/>
                                  <a:cs typeface="B Nazanin"/>
                                </a:rPr>
                                <a:t> </a:t>
                              </a:r>
                              <a:endParaRPr lang="en-US" sz="1100">
                                <a:effectLst/>
                                <a:latin typeface="Times New Roman"/>
                                <a:ea typeface="Calibri"/>
                                <a:cs typeface="B Nazanin"/>
                              </a:endParaRPr>
                            </a:p>
                          </p:txBody>
                        </p:sp>
                        <p:sp>
                          <p:nvSpPr>
                            <p:cNvPr id="48" name="Rectangle 47"/>
                            <p:cNvSpPr/>
                            <p:nvPr/>
                          </p:nvSpPr>
                          <p:spPr>
                            <a:xfrm>
                              <a:off x="1513688" y="504163"/>
                              <a:ext cx="688187" cy="153620"/>
                            </a:xfrm>
                            <a:prstGeom prst="rect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 algn="justLow" rtl="0">
                                <a:lnSpc>
                                  <a:spcPct val="150000"/>
                                </a:lnSpc>
                                <a:spcBef>
                                  <a:spcPts val="0"/>
                                </a:spcBef>
                              </a:pPr>
                              <a:r>
                                <a:rPr lang="en-US" sz="1100">
                                  <a:effectLst/>
                                  <a:latin typeface="Times New Roman"/>
                                  <a:ea typeface="Times New Roman"/>
                                  <a:cs typeface="B Nazanin"/>
                                </a:rPr>
                                <a:t> </a:t>
                              </a:r>
                              <a:endParaRPr lang="en-US" sz="1100">
                                <a:effectLst/>
                                <a:latin typeface="Times New Roman"/>
                                <a:ea typeface="Calibri"/>
                                <a:cs typeface="B Nazanin"/>
                              </a:endParaRPr>
                            </a:p>
                          </p:txBody>
                        </p:sp>
                        <p:sp>
                          <p:nvSpPr>
                            <p:cNvPr id="49" name="Rectangle 48"/>
                            <p:cNvSpPr/>
                            <p:nvPr/>
                          </p:nvSpPr>
                          <p:spPr>
                            <a:xfrm>
                              <a:off x="2201875" y="504748"/>
                              <a:ext cx="687070" cy="153035"/>
                            </a:xfrm>
                            <a:prstGeom prst="rect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 algn="justLow" rtl="0">
                                <a:lnSpc>
                                  <a:spcPct val="150000"/>
                                </a:lnSpc>
                                <a:spcBef>
                                  <a:spcPts val="0"/>
                                </a:spcBef>
                              </a:pPr>
                              <a:r>
                                <a:rPr lang="en-US" sz="1100">
                                  <a:effectLst/>
                                  <a:latin typeface="Times New Roman"/>
                                  <a:ea typeface="Times New Roman"/>
                                  <a:cs typeface="B Nazanin"/>
                                </a:rPr>
                                <a:t> </a:t>
                              </a:r>
                              <a:endParaRPr lang="en-US" sz="1100">
                                <a:effectLst/>
                                <a:latin typeface="Times New Roman"/>
                                <a:ea typeface="Calibri"/>
                                <a:cs typeface="B Nazanin"/>
                              </a:endParaRPr>
                            </a:p>
                          </p:txBody>
                        </p:sp>
                        <p:sp>
                          <p:nvSpPr>
                            <p:cNvPr id="50" name="Rectangle 49"/>
                            <p:cNvSpPr/>
                            <p:nvPr/>
                          </p:nvSpPr>
                          <p:spPr>
                            <a:xfrm>
                              <a:off x="2889504" y="504748"/>
                              <a:ext cx="687070" cy="153035"/>
                            </a:xfrm>
                            <a:prstGeom prst="rect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 algn="justLow" rtl="0">
                                <a:lnSpc>
                                  <a:spcPct val="150000"/>
                                </a:lnSpc>
                                <a:spcBef>
                                  <a:spcPts val="0"/>
                                </a:spcBef>
                              </a:pPr>
                              <a:r>
                                <a:rPr lang="en-US" sz="1100">
                                  <a:effectLst/>
                                  <a:latin typeface="Times New Roman"/>
                                  <a:ea typeface="Times New Roman"/>
                                  <a:cs typeface="B Nazanin"/>
                                </a:rPr>
                                <a:t> </a:t>
                              </a:r>
                              <a:endParaRPr lang="en-US" sz="1100">
                                <a:effectLst/>
                                <a:latin typeface="Times New Roman"/>
                                <a:ea typeface="Calibri"/>
                                <a:cs typeface="B Nazanin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/>
                            <p:cNvSpPr/>
                            <p:nvPr/>
                          </p:nvSpPr>
                          <p:spPr>
                            <a:xfrm>
                              <a:off x="3577133" y="504748"/>
                              <a:ext cx="687070" cy="153035"/>
                            </a:xfrm>
                            <a:prstGeom prst="rect">
                              <a:avLst/>
                            </a:prstGeom>
                            <a:noFill/>
                            <a:ln w="12700" cap="flat" cmpd="sng" algn="ctr">
                              <a:solidFill>
                                <a:sysClr val="windowText" lastClr="000000"/>
                              </a:solidFill>
                              <a:prstDash val="solid"/>
                              <a:miter lim="800000"/>
                            </a:ln>
                            <a:effectLst/>
                          </p:spPr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marL="0" marR="0" algn="justLow" rtl="0">
                                <a:lnSpc>
                                  <a:spcPct val="150000"/>
                                </a:lnSpc>
                                <a:spcBef>
                                  <a:spcPts val="0"/>
                                </a:spcBef>
                              </a:pPr>
                              <a:r>
                                <a:rPr lang="en-US" sz="1100">
                                  <a:effectLst/>
                                  <a:latin typeface="Times New Roman"/>
                                  <a:ea typeface="Times New Roman"/>
                                  <a:cs typeface="B Nazanin"/>
                                </a:rPr>
                                <a:t> </a:t>
                              </a:r>
                              <a:endParaRPr lang="en-US" sz="1100">
                                <a:effectLst/>
                                <a:latin typeface="Times New Roman"/>
                                <a:ea typeface="Calibri"/>
                                <a:cs typeface="B Nazanin"/>
                              </a:endParaRPr>
                            </a:p>
                          </p:txBody>
                        </p:sp>
                      </p:grpSp>
                    </p:grpSp>
                    <p:sp>
                      <p:nvSpPr>
                        <p:cNvPr id="43" name="Rectangle 42"/>
                        <p:cNvSpPr/>
                        <p:nvPr/>
                      </p:nvSpPr>
                      <p:spPr>
                        <a:xfrm>
                          <a:off x="2200028" y="657751"/>
                          <a:ext cx="687070" cy="190618"/>
                        </a:xfrm>
                        <a:prstGeom prst="rect">
                          <a:avLst/>
                        </a:prstGeom>
                        <a:solidFill>
                          <a:srgbClr val="70AD47">
                            <a:lumMod val="75000"/>
                          </a:srgbClr>
                        </a:solidFill>
                        <a:ln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miter lim="800000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algn="justLow" rtl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</a:pPr>
                          <a:r>
                            <a:rPr lang="en-US" sz="1100">
                              <a:effectLst/>
                              <a:latin typeface="Times New Roman"/>
                              <a:ea typeface="Times New Roman"/>
                              <a:cs typeface="B Nazanin"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/>
                            <a:ea typeface="Calibri"/>
                            <a:cs typeface="B Nazanin"/>
                          </a:endParaRPr>
                        </a:p>
                      </p:txBody>
                    </p:sp>
                  </p:grpSp>
                  <p:sp>
                    <p:nvSpPr>
                      <p:cNvPr id="41" name="TextBox 31"/>
                      <p:cNvSpPr txBox="1"/>
                      <p:nvPr/>
                    </p:nvSpPr>
                    <p:spPr>
                      <a:xfrm>
                        <a:off x="2151745" y="582974"/>
                        <a:ext cx="1001862" cy="28548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noAutofit/>
                      </a:bodyPr>
                      <a:lstStyle/>
                      <a:p>
                        <a:pPr marL="0" marR="0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r>
                          <a:rPr lang="en-US" b="1" kern="1200" dirty="0"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ea typeface="Times New Roman"/>
                          </a:rPr>
                          <a:t>Sensor</a:t>
                        </a:r>
                        <a:endParaRPr lang="en-US" dirty="0">
                          <a:effectLst/>
                          <a:latin typeface="Times New Roman"/>
                          <a:ea typeface="Times New Roman"/>
                        </a:endParaRPr>
                      </a:p>
                    </p:txBody>
                  </p:sp>
                </p:grpSp>
                <p:sp>
                  <p:nvSpPr>
                    <p:cNvPr id="39" name="Text Box 1221"/>
                    <p:cNvSpPr txBox="1"/>
                    <p:nvPr/>
                  </p:nvSpPr>
                  <p:spPr>
                    <a:xfrm>
                      <a:off x="1861062" y="232128"/>
                      <a:ext cx="767603" cy="41169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Actuator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Low" rtl="1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100" dirty="0">
                          <a:effectLst/>
                          <a:latin typeface="Times New Roman"/>
                          <a:ea typeface="Calibri"/>
                          <a:cs typeface="B Nazanin"/>
                        </a:rPr>
                        <a:t> </a:t>
                      </a:r>
                    </a:p>
                  </p:txBody>
                </p:sp>
              </p:grpSp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2157212" y="1124674"/>
                    <a:ext cx="3208407" cy="709616"/>
                    <a:chOff x="0" y="-73061"/>
                    <a:chExt cx="3208407" cy="709616"/>
                  </a:xfrm>
                </p:grpSpPr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441759" y="398905"/>
                      <a:ext cx="466202" cy="209550"/>
                    </a:xfrm>
                    <a:prstGeom prst="rect">
                      <a:avLst/>
                    </a:prstGeom>
                    <a:noFill/>
                    <a:ln w="127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30" name="Group 29"/>
                    <p:cNvGrpSpPr/>
                    <p:nvPr/>
                  </p:nvGrpSpPr>
                  <p:grpSpPr>
                    <a:xfrm>
                      <a:off x="0" y="-73061"/>
                      <a:ext cx="3208407" cy="589316"/>
                      <a:chOff x="0" y="-73061"/>
                      <a:chExt cx="3208407" cy="589316"/>
                    </a:xfrm>
                  </p:grpSpPr>
                  <p:cxnSp>
                    <p:nvCxnSpPr>
                      <p:cNvPr id="33" name="Straight Connector 32"/>
                      <p:cNvCxnSpPr/>
                      <p:nvPr/>
                    </p:nvCxnSpPr>
                    <p:spPr>
                      <a:xfrm flipV="1">
                        <a:off x="0" y="12879"/>
                        <a:ext cx="0" cy="490802"/>
                      </a:xfrm>
                      <a:prstGeom prst="line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34" name="Straight Connector 33"/>
                      <p:cNvCxnSpPr>
                        <a:endCxn id="31" idx="1"/>
                      </p:cNvCxnSpPr>
                      <p:nvPr/>
                    </p:nvCxnSpPr>
                    <p:spPr>
                      <a:xfrm flipV="1">
                        <a:off x="0" y="503681"/>
                        <a:ext cx="441759" cy="4592"/>
                      </a:xfrm>
                      <a:prstGeom prst="line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35" name="Straight Connector 34"/>
                      <p:cNvCxnSpPr>
                        <a:stCxn id="29" idx="3"/>
                      </p:cNvCxnSpPr>
                      <p:nvPr/>
                    </p:nvCxnSpPr>
                    <p:spPr>
                      <a:xfrm>
                        <a:off x="907961" y="503681"/>
                        <a:ext cx="574393" cy="4592"/>
                      </a:xfrm>
                      <a:prstGeom prst="line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36" name="Straight Connector 35"/>
                      <p:cNvCxnSpPr>
                        <a:stCxn id="10" idx="3"/>
                      </p:cNvCxnSpPr>
                      <p:nvPr/>
                    </p:nvCxnSpPr>
                    <p:spPr>
                      <a:xfrm flipV="1">
                        <a:off x="2308400" y="515155"/>
                        <a:ext cx="900007" cy="1"/>
                      </a:xfrm>
                      <a:prstGeom prst="line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  <p:cxnSp>
                    <p:nvCxnSpPr>
                      <p:cNvPr id="37" name="Straight Connector 36"/>
                      <p:cNvCxnSpPr/>
                      <p:nvPr/>
                    </p:nvCxnSpPr>
                    <p:spPr>
                      <a:xfrm flipH="1">
                        <a:off x="3204646" y="-73061"/>
                        <a:ext cx="438" cy="589316"/>
                      </a:xfrm>
                      <a:prstGeom prst="line">
                        <a:avLst/>
                      </a:prstGeom>
                      <a:noFill/>
                      <a:ln w="9525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</p:cxnSp>
                </p:grpSp>
                <p:sp>
                  <p:nvSpPr>
                    <p:cNvPr id="31" name="Text Box 1230"/>
                    <p:cNvSpPr txBox="1"/>
                    <p:nvPr/>
                  </p:nvSpPr>
                  <p:spPr>
                    <a:xfrm>
                      <a:off x="441759" y="378586"/>
                      <a:ext cx="484410" cy="25019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D/A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B Nazanin"/>
                      </a:endParaRPr>
                    </a:p>
                  </p:txBody>
                </p:sp>
                <p:sp>
                  <p:nvSpPr>
                    <p:cNvPr id="32" name="Text Box 1231"/>
                    <p:cNvSpPr txBox="1"/>
                    <p:nvPr/>
                  </p:nvSpPr>
                  <p:spPr>
                    <a:xfrm>
                      <a:off x="1444375" y="393753"/>
                      <a:ext cx="857190" cy="242802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Amplifier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  <a:cs typeface="B Nazanin"/>
                      </a:endParaRPr>
                    </a:p>
                  </p:txBody>
                </p:sp>
              </p:grpSp>
              <p:grpSp>
                <p:nvGrpSpPr>
                  <p:cNvPr id="16" name="Group 15"/>
                  <p:cNvGrpSpPr/>
                  <p:nvPr/>
                </p:nvGrpSpPr>
                <p:grpSpPr>
                  <a:xfrm>
                    <a:off x="2157212" y="-36367"/>
                    <a:ext cx="3208406" cy="758774"/>
                    <a:chOff x="0" y="-36367"/>
                    <a:chExt cx="3208406" cy="758774"/>
                  </a:xfrm>
                </p:grpSpPr>
                <p:grpSp>
                  <p:nvGrpSpPr>
                    <p:cNvPr id="17" name="Group 16"/>
                    <p:cNvGrpSpPr/>
                    <p:nvPr/>
                  </p:nvGrpSpPr>
                  <p:grpSpPr>
                    <a:xfrm>
                      <a:off x="0" y="-6903"/>
                      <a:ext cx="3208406" cy="729310"/>
                      <a:chOff x="0" y="-6903"/>
                      <a:chExt cx="3208406" cy="729310"/>
                    </a:xfrm>
                  </p:grpSpPr>
                  <p:grpSp>
                    <p:nvGrpSpPr>
                      <p:cNvPr id="19" name="Group 18"/>
                      <p:cNvGrpSpPr/>
                      <p:nvPr/>
                    </p:nvGrpSpPr>
                    <p:grpSpPr>
                      <a:xfrm>
                        <a:off x="0" y="0"/>
                        <a:ext cx="3208406" cy="722407"/>
                        <a:chOff x="0" y="0"/>
                        <a:chExt cx="3208406" cy="722407"/>
                      </a:xfrm>
                    </p:grpSpPr>
                    <p:sp>
                      <p:nvSpPr>
                        <p:cNvPr id="21" name="Rectangle 20"/>
                        <p:cNvSpPr/>
                        <p:nvPr/>
                      </p:nvSpPr>
                      <p:spPr>
                        <a:xfrm>
                          <a:off x="441759" y="6439"/>
                          <a:ext cx="494665" cy="209550"/>
                        </a:xfrm>
                        <a:prstGeom prst="rect">
                          <a:avLst/>
                        </a:prstGeom>
                        <a:noFill/>
                        <a:ln w="12700" cap="flat" cmpd="sng" algn="ctr">
                          <a:solidFill>
                            <a:sysClr val="windowText" lastClr="000000"/>
                          </a:solidFill>
                          <a:prstDash val="solid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22" name="Rectangle 21"/>
                        <p:cNvSpPr/>
                        <p:nvPr/>
                      </p:nvSpPr>
                      <p:spPr>
                        <a:xfrm>
                          <a:off x="1492311" y="0"/>
                          <a:ext cx="810571" cy="209550"/>
                        </a:xfrm>
                        <a:prstGeom prst="rect">
                          <a:avLst/>
                        </a:prstGeom>
                        <a:noFill/>
                        <a:ln w="12700" cap="flat" cmpd="sng" algn="ctr">
                          <a:solidFill>
                            <a:sysClr val="windowText" lastClr="000000"/>
                          </a:solidFill>
                          <a:prstDash val="solid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endParaRPr lang="en-US"/>
                        </a:p>
                      </p:txBody>
                    </p:sp>
                    <p:grpSp>
                      <p:nvGrpSpPr>
                        <p:cNvPr id="23" name="Group 22"/>
                        <p:cNvGrpSpPr/>
                        <p:nvPr/>
                      </p:nvGrpSpPr>
                      <p:grpSpPr>
                        <a:xfrm>
                          <a:off x="0" y="102566"/>
                          <a:ext cx="3208406" cy="619841"/>
                          <a:chOff x="0" y="31733"/>
                          <a:chExt cx="3208406" cy="619841"/>
                        </a:xfrm>
                      </p:grpSpPr>
                      <p:cxnSp>
                        <p:nvCxnSpPr>
                          <p:cNvPr id="24" name="Straight Connector 23"/>
                          <p:cNvCxnSpPr/>
                          <p:nvPr/>
                        </p:nvCxnSpPr>
                        <p:spPr>
                          <a:xfrm flipV="1">
                            <a:off x="0" y="38637"/>
                            <a:ext cx="0" cy="612937"/>
                          </a:xfrm>
                          <a:prstGeom prst="line">
                            <a:avLst/>
                          </a:prstGeom>
                          <a:noFill/>
                          <a:ln w="9525" cap="flat" cmpd="sng" algn="ctr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effectLst/>
                        </p:spPr>
                      </p:cxnSp>
                      <p:cxnSp>
                        <p:nvCxnSpPr>
                          <p:cNvPr id="25" name="Straight Connector 24"/>
                          <p:cNvCxnSpPr/>
                          <p:nvPr/>
                        </p:nvCxnSpPr>
                        <p:spPr>
                          <a:xfrm>
                            <a:off x="0" y="38637"/>
                            <a:ext cx="441759" cy="1744"/>
                          </a:xfrm>
                          <a:prstGeom prst="line">
                            <a:avLst/>
                          </a:prstGeom>
                          <a:noFill/>
                          <a:ln w="9525" cap="flat" cmpd="sng" algn="ctr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effectLst/>
                        </p:spPr>
                      </p:cxnSp>
                      <p:cxnSp>
                        <p:nvCxnSpPr>
                          <p:cNvPr id="26" name="Straight Connector 25"/>
                          <p:cNvCxnSpPr>
                            <a:stCxn id="21" idx="3"/>
                          </p:cNvCxnSpPr>
                          <p:nvPr/>
                        </p:nvCxnSpPr>
                        <p:spPr>
                          <a:xfrm flipV="1">
                            <a:off x="936424" y="32198"/>
                            <a:ext cx="543847" cy="8183"/>
                          </a:xfrm>
                          <a:prstGeom prst="line">
                            <a:avLst/>
                          </a:prstGeom>
                          <a:noFill/>
                          <a:ln w="9525" cap="flat" cmpd="sng" algn="ctr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effectLst/>
                        </p:spPr>
                      </p:cxnSp>
                      <p:cxnSp>
                        <p:nvCxnSpPr>
                          <p:cNvPr id="27" name="Straight Connector 26"/>
                          <p:cNvCxnSpPr/>
                          <p:nvPr/>
                        </p:nvCxnSpPr>
                        <p:spPr>
                          <a:xfrm>
                            <a:off x="2308400" y="31733"/>
                            <a:ext cx="896246" cy="0"/>
                          </a:xfrm>
                          <a:prstGeom prst="line">
                            <a:avLst/>
                          </a:prstGeom>
                          <a:noFill/>
                          <a:ln w="9525" cap="flat" cmpd="sng" algn="ctr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effectLst/>
                        </p:spPr>
                      </p:cxnSp>
                      <p:cxnSp>
                        <p:nvCxnSpPr>
                          <p:cNvPr id="28" name="Straight Connector 27"/>
                          <p:cNvCxnSpPr/>
                          <p:nvPr/>
                        </p:nvCxnSpPr>
                        <p:spPr>
                          <a:xfrm>
                            <a:off x="3204646" y="32198"/>
                            <a:ext cx="3760" cy="573409"/>
                          </a:xfrm>
                          <a:prstGeom prst="line">
                            <a:avLst/>
                          </a:prstGeom>
                          <a:noFill/>
                          <a:ln w="9525" cap="flat" cmpd="sng" algn="ctr">
                            <a:solidFill>
                              <a:sysClr val="windowText" lastClr="000000"/>
                            </a:solidFill>
                            <a:prstDash val="solid"/>
                          </a:ln>
                          <a:effectLst/>
                        </p:spPr>
                      </p:cxnSp>
                    </p:grpSp>
                  </p:grpSp>
                  <p:sp>
                    <p:nvSpPr>
                      <p:cNvPr id="20" name="Text Box 1243"/>
                      <p:cNvSpPr txBox="1"/>
                      <p:nvPr/>
                    </p:nvSpPr>
                    <p:spPr>
                      <a:xfrm>
                        <a:off x="1451512" y="-6903"/>
                        <a:ext cx="850053" cy="216453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algn="ctr" rtl="1">
                          <a:lnSpc>
                            <a:spcPct val="150000"/>
                          </a:lnSpc>
                          <a:spcBef>
                            <a:spcPts val="0"/>
                          </a:spcBef>
                        </a:pPr>
                        <a:r>
                          <a:rPr lang="en-US" sz="1400" b="1" dirty="0">
                            <a:effectLst/>
                            <a:latin typeface="Times New Roman"/>
                            <a:ea typeface="Calibri"/>
                            <a:cs typeface="Times New Roman"/>
                          </a:rPr>
                          <a:t>Amplifier</a:t>
                        </a:r>
                        <a:endParaRPr lang="en-US" sz="1400" dirty="0">
                          <a:effectLst/>
                          <a:latin typeface="Times New Roman"/>
                          <a:ea typeface="Calibri"/>
                          <a:cs typeface="B Nazanin"/>
                        </a:endParaRPr>
                      </a:p>
                    </p:txBody>
                  </p:sp>
                </p:grpSp>
                <p:sp>
                  <p:nvSpPr>
                    <p:cNvPr id="18" name="Text Box 1244"/>
                    <p:cNvSpPr txBox="1"/>
                    <p:nvPr/>
                  </p:nvSpPr>
                  <p:spPr>
                    <a:xfrm>
                      <a:off x="330690" y="-36367"/>
                      <a:ext cx="577270" cy="25019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algn="justLow" rtl="1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A/D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B Nazanin"/>
                      </a:endParaRPr>
                    </a:p>
                  </p:txBody>
                </p:sp>
              </p:grpSp>
            </p:grpSp>
          </p:grpSp>
        </p:grpSp>
        <p:cxnSp>
          <p:nvCxnSpPr>
            <p:cNvPr id="8" name="Straight Arrow Connector 7"/>
            <p:cNvCxnSpPr/>
            <p:nvPr/>
          </p:nvCxnSpPr>
          <p:spPr>
            <a:xfrm>
              <a:off x="5481101" y="3430233"/>
              <a:ext cx="0" cy="54735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166420" y="3107437"/>
              <a:ext cx="825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F(t)</a:t>
              </a:r>
              <a:endParaRPr lang="en-US" dirty="0"/>
            </a:p>
          </p:txBody>
        </p:sp>
      </p:grpSp>
      <p:sp>
        <p:nvSpPr>
          <p:cNvPr id="62" name="Title 2"/>
          <p:cNvSpPr>
            <a:spLocks noGrp="1"/>
          </p:cNvSpPr>
          <p:nvPr>
            <p:ph type="title"/>
          </p:nvPr>
        </p:nvSpPr>
        <p:spPr>
          <a:xfrm>
            <a:off x="642963" y="-2906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3" name="Picture 62" descr="C:\Users\Mojtaba\Desktop\2-2-2015 11-22-20 A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279198"/>
            <a:ext cx="1115118" cy="78295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Text Box 1474"/>
          <p:cNvSpPr txBox="1"/>
          <p:nvPr/>
        </p:nvSpPr>
        <p:spPr>
          <a:xfrm>
            <a:off x="7215362" y="4330783"/>
            <a:ext cx="691090" cy="40752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Low" rtl="0">
              <a:lnSpc>
                <a:spcPct val="150000"/>
              </a:lnSpc>
              <a:spcBef>
                <a:spcPts val="0"/>
              </a:spcBef>
            </a:pPr>
            <a:r>
              <a:rPr lang="en-US" sz="1400" b="1" dirty="0">
                <a:effectLst/>
                <a:latin typeface="Times New Roman"/>
                <a:ea typeface="Calibri"/>
                <a:cs typeface="Times New Roman"/>
              </a:rPr>
              <a:t>LQR</a:t>
            </a:r>
            <a:endParaRPr lang="en-US" sz="1400" b="1" dirty="0">
              <a:effectLst/>
              <a:latin typeface="Times New Roman"/>
              <a:ea typeface="Calibri"/>
              <a:cs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22634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4111</TotalTime>
  <Words>1013</Words>
  <Application>Microsoft Office PowerPoint</Application>
  <PresentationFormat>On-screen Show (4:3)</PresentationFormat>
  <Paragraphs>209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توانمندیهای کُد</vt:lpstr>
      <vt:lpstr>آنچه در این کد خواهید آموخت</vt:lpstr>
      <vt:lpstr>آنچه در این کد خواهید آموخت</vt:lpstr>
      <vt:lpstr>توانمندیهای کُد</vt:lpstr>
      <vt:lpstr>PowerPoint Presentation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MRT Pack 30 DVDs</cp:lastModifiedBy>
  <cp:revision>188</cp:revision>
  <dcterms:created xsi:type="dcterms:W3CDTF">2006-08-16T00:00:00Z</dcterms:created>
  <dcterms:modified xsi:type="dcterms:W3CDTF">2016-04-16T07:13:32Z</dcterms:modified>
</cp:coreProperties>
</file>