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7"/>
  </p:notesMasterIdLst>
  <p:sldIdLst>
    <p:sldId id="368" r:id="rId2"/>
    <p:sldId id="369" r:id="rId3"/>
    <p:sldId id="370" r:id="rId4"/>
    <p:sldId id="371" r:id="rId5"/>
    <p:sldId id="372" r:id="rId6"/>
    <p:sldId id="396" r:id="rId7"/>
    <p:sldId id="374" r:id="rId8"/>
    <p:sldId id="375" r:id="rId9"/>
    <p:sldId id="376" r:id="rId10"/>
    <p:sldId id="377" r:id="rId11"/>
    <p:sldId id="378" r:id="rId12"/>
    <p:sldId id="379" r:id="rId13"/>
    <p:sldId id="380" r:id="rId14"/>
    <p:sldId id="381" r:id="rId15"/>
    <p:sldId id="382" r:id="rId16"/>
    <p:sldId id="383" r:id="rId17"/>
    <p:sldId id="384" r:id="rId18"/>
    <p:sldId id="385" r:id="rId19"/>
    <p:sldId id="386" r:id="rId20"/>
    <p:sldId id="387" r:id="rId21"/>
    <p:sldId id="388" r:id="rId22"/>
    <p:sldId id="389" r:id="rId23"/>
    <p:sldId id="390" r:id="rId24"/>
    <p:sldId id="391" r:id="rId25"/>
    <p:sldId id="39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CC3300"/>
    <a:srgbClr val="000066"/>
    <a:srgbClr val="FF66FF"/>
    <a:srgbClr val="800000"/>
    <a:srgbClr val="0033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39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96DED5-7101-45CB-BD67-62077EC6FEBB}" type="datetimeFigureOut">
              <a:rPr lang="en-US" smtClean="0"/>
              <a:pPr/>
              <a:t>3/16/2016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AD4F81-D434-45E6-BB2C-53C672FCA684}" type="slidenum">
              <a:rPr lang="en-US" smtClean="0"/>
              <a:pPr/>
              <a:t>‹#›</a:t>
            </a:fld>
            <a:endParaRPr lang="en-US" dirty="0"/>
          </a:p>
        </p:txBody>
      </p:sp>
    </p:spTree>
    <p:extLst>
      <p:ext uri="{BB962C8B-B14F-4D97-AF65-F5344CB8AC3E}">
        <p14:creationId xmlns:p14="http://schemas.microsoft.com/office/powerpoint/2010/main" val="3784731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E4AC106F-6614-4959-8B2E-0DE4480CEAD2}" type="slidenum">
              <a:rPr lang="fa-IR" smtClean="0"/>
              <a:t>4</a:t>
            </a:fld>
            <a:endParaRPr lang="fa-IR"/>
          </a:p>
        </p:txBody>
      </p:sp>
    </p:spTree>
    <p:extLst>
      <p:ext uri="{BB962C8B-B14F-4D97-AF65-F5344CB8AC3E}">
        <p14:creationId xmlns:p14="http://schemas.microsoft.com/office/powerpoint/2010/main" val="3720509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2"/>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1"/>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B9F2828-A262-4019-9E8C-C387D0E754F1}" type="datetime1">
              <a:rPr lang="en-US" smtClean="0"/>
              <a:pPr/>
              <a:t>3/16/2016</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30"/>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EA20C4D-0180-40D2-A856-4ABE5A1A069E}" type="datetime1">
              <a:rPr lang="en-US" smtClean="0"/>
              <a:pPr/>
              <a:t>3/16/2016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pic>
        <p:nvPicPr>
          <p:cNvPr id="7" name="Picture 2" descr="I:\1لوگوی 93.08.18.jpg"/>
          <p:cNvPicPr>
            <a:picLocks noChangeAspect="1" noChangeArrowheads="1"/>
          </p:cNvPicPr>
          <p:nvPr userDrawn="1"/>
        </p:nvPicPr>
        <p:blipFill rotWithShape="1">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l="16138" t="26577" r="15161" b="18072"/>
          <a:stretch/>
        </p:blipFill>
        <p:spPr bwMode="auto">
          <a:xfrm>
            <a:off x="75517" y="75754"/>
            <a:ext cx="1090536" cy="878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4" y="274641"/>
            <a:ext cx="1777471"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2E2B8DA-E986-49A0-9432-B1D2119FAF59}" type="datetime1">
              <a:rPr lang="en-US" smtClean="0"/>
              <a:pPr/>
              <a:t>3/16/2016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830C608-5F6B-4B63-877E-475840BA68C2}" type="datetime1">
              <a:rPr lang="en-US" smtClean="0"/>
              <a:pPr/>
              <a:t>3/16/2016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B88679F-5204-42F1-94E5-7F35567538DB}" type="datetime1">
              <a:rPr lang="en-US" smtClean="0"/>
              <a:pPr/>
              <a:t>3/16/2016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E084C4D-0FBA-4EA7-840D-D98AE8E20134}" type="datetime1">
              <a:rPr lang="en-US" smtClean="0"/>
              <a:pPr/>
              <a:t>3/16/2016</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1"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1"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B8F6381-DD72-4ACD-886C-E080E4E4AD4F}" type="datetime1">
              <a:rPr lang="en-US" smtClean="0"/>
              <a:pPr/>
              <a:t>3/16/2016</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2C09902C-ABFA-4ACC-87B3-54E6B0DABEEE}" type="datetime1">
              <a:rPr lang="en-US" smtClean="0"/>
              <a:pPr/>
              <a:t>3/16/2016</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F7514FA-93E7-482C-BBFB-C57F051F7D55}" type="datetime1">
              <a:rPr lang="en-US" smtClean="0"/>
              <a:pPr/>
              <a:t>3/16/2016</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dirty="0"/>
          </a:p>
        </p:txBody>
      </p:sp>
      <p:pic>
        <p:nvPicPr>
          <p:cNvPr id="5" name="Picture 2" descr="I:\1لوگوی 93.08.18.jpg"/>
          <p:cNvPicPr>
            <a:picLocks noChangeAspect="1" noChangeArrowheads="1"/>
          </p:cNvPicPr>
          <p:nvPr userDrawn="1"/>
        </p:nvPicPr>
        <p:blipFill rotWithShape="1">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l="16138" t="26577" r="15161" b="18072"/>
          <a:stretch/>
        </p:blipFill>
        <p:spPr bwMode="auto">
          <a:xfrm>
            <a:off x="75517" y="75754"/>
            <a:ext cx="1090536" cy="878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0CA29ED0-9E00-4234-B909-B4C6398DC9B8}" type="datetime1">
              <a:rPr lang="en-US" smtClean="0"/>
              <a:pPr/>
              <a:t>3/16/2016</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3"/>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BDDA143-6F93-4B61-AAB2-2B7F4200FF92}" type="datetime1">
              <a:rPr lang="en-US" smtClean="0"/>
              <a:pPr/>
              <a:t>3/16/2016</a:t>
            </a:fld>
            <a:endParaRPr lang="en-US" dirty="0"/>
          </a:p>
        </p:txBody>
      </p:sp>
      <p:sp>
        <p:nvSpPr>
          <p:cNvPr id="6" name="Footer Placeholder 5"/>
          <p:cNvSpPr>
            <a:spLocks noGrp="1"/>
          </p:cNvSpPr>
          <p:nvPr>
            <p:ph type="ftr" sz="quarter" idx="11"/>
          </p:nvPr>
        </p:nvSpPr>
        <p:spPr>
          <a:xfrm>
            <a:off x="4380073" y="6407945"/>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dirty="0"/>
          </a:p>
        </p:txBody>
      </p:sp>
      <p:sp>
        <p:nvSpPr>
          <p:cNvPr id="2" name="Title 1"/>
          <p:cNvSpPr>
            <a:spLocks noGrp="1"/>
          </p:cNvSpPr>
          <p:nvPr>
            <p:ph type="title"/>
          </p:nvPr>
        </p:nvSpPr>
        <p:spPr>
          <a:xfrm>
            <a:off x="228600" y="4865123"/>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7"/>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3" y="5791254"/>
            <a:ext cx="3402315"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7"/>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3" y="5791254"/>
            <a:ext cx="3402315"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9"/>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58E5582-F76C-4628-A6AF-58AD8FC97BDD}" type="datetime1">
              <a:rPr lang="en-US" smtClean="0"/>
              <a:pPr/>
              <a:t>3/16/2016</a:t>
            </a:fld>
            <a:endParaRPr lang="en-US" dirty="0"/>
          </a:p>
        </p:txBody>
      </p:sp>
      <p:sp>
        <p:nvSpPr>
          <p:cNvPr id="22" name="Footer Placeholder 21"/>
          <p:cNvSpPr>
            <a:spLocks noGrp="1"/>
          </p:cNvSpPr>
          <p:nvPr>
            <p:ph type="ftr" sz="quarter" idx="3"/>
          </p:nvPr>
        </p:nvSpPr>
        <p:spPr>
          <a:xfrm>
            <a:off x="4380073" y="6407945"/>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5"/>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dirty="0"/>
          </a:p>
        </p:txBody>
      </p:sp>
      <p:pic>
        <p:nvPicPr>
          <p:cNvPr id="11" name="Picture 2" descr="I:\1لوگوی 93.08.18.jpg"/>
          <p:cNvPicPr>
            <a:picLocks noChangeAspect="1" noChangeArrowheads="1"/>
          </p:cNvPicPr>
          <p:nvPr userDrawn="1"/>
        </p:nvPicPr>
        <p:blipFill rotWithShape="1">
          <a:blip r:embed="rId14" cstate="print">
            <a:clrChange>
              <a:clrFrom>
                <a:srgbClr val="FFFFFE"/>
              </a:clrFrom>
              <a:clrTo>
                <a:srgbClr val="FFFFFE">
                  <a:alpha val="0"/>
                </a:srgbClr>
              </a:clrTo>
            </a:clrChange>
            <a:extLst>
              <a:ext uri="{28A0092B-C50C-407E-A947-70E740481C1C}">
                <a14:useLocalDpi xmlns:a14="http://schemas.microsoft.com/office/drawing/2010/main" val="0"/>
              </a:ext>
            </a:extLst>
          </a:blip>
          <a:srcRect l="16138" t="26577" r="15161" b="18072"/>
          <a:stretch/>
        </p:blipFill>
        <p:spPr bwMode="auto">
          <a:xfrm>
            <a:off x="75517" y="75754"/>
            <a:ext cx="1090536" cy="878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6.emf"/><Relationship Id="rId5" Type="http://schemas.openxmlformats.org/officeDocument/2006/relationships/package" Target="../embeddings/Microsoft_Word_Document2.docx"/><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emf"/></Relationships>
</file>

<file path=ppt/slides/_rels/slide18.xml.rels><?xml version="1.0" encoding="UTF-8" standalone="yes"?>
<Relationships xmlns="http://schemas.openxmlformats.org/package/2006/relationships"><Relationship Id="rId8" Type="http://schemas.openxmlformats.org/officeDocument/2006/relationships/package" Target="../embeddings/Microsoft_Word_Document4.docx"/><Relationship Id="rId3" Type="http://schemas.openxmlformats.org/officeDocument/2006/relationships/image" Target="../media/image51.emf"/><Relationship Id="rId7" Type="http://schemas.openxmlformats.org/officeDocument/2006/relationships/image" Target="../media/image49.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Microsoft_Word_Document3.docx"/><Relationship Id="rId5" Type="http://schemas.openxmlformats.org/officeDocument/2006/relationships/image" Target="../media/image53.emf"/><Relationship Id="rId10" Type="http://schemas.openxmlformats.org/officeDocument/2006/relationships/image" Target="../media/image54.emf"/><Relationship Id="rId4" Type="http://schemas.openxmlformats.org/officeDocument/2006/relationships/image" Target="../media/image52.png"/><Relationship Id="rId9" Type="http://schemas.openxmlformats.org/officeDocument/2006/relationships/image" Target="../media/image50.emf"/></Relationships>
</file>

<file path=ppt/slides/_rels/slide1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emf"/><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5038" y="1714987"/>
            <a:ext cx="7543800" cy="1568868"/>
          </a:xfrm>
        </p:spPr>
        <p:txBody>
          <a:bodyPr>
            <a:normAutofit/>
          </a:bodyPr>
          <a:lstStyle/>
          <a:p>
            <a:pPr algn="ctr" rtl="1"/>
            <a:r>
              <a:rPr lang="fa-IR" sz="2400" dirty="0">
                <a:solidFill>
                  <a:srgbClr val="FF0000"/>
                </a:solidFill>
                <a:cs typeface="B Titr" panose="00000700000000000000" pitchFamily="2" charset="-78"/>
              </a:rPr>
              <a:t>بررسی تاثیر امپدانس و ضخامت لایه ها بر مقاومت در برابر نفوذ و ضربه سیستم های زرهی لایه بندی شده با استفاده از شبیه سازی عددی</a:t>
            </a:r>
            <a:r>
              <a:rPr lang="en-US" sz="2400" dirty="0">
                <a:solidFill>
                  <a:srgbClr val="FF0000"/>
                </a:solidFill>
                <a:cs typeface="B Titr" panose="00000700000000000000" pitchFamily="2" charset="-78"/>
              </a:rPr>
              <a:t/>
            </a:r>
            <a:br>
              <a:rPr lang="en-US" sz="2400" dirty="0">
                <a:solidFill>
                  <a:srgbClr val="FF0000"/>
                </a:solidFill>
                <a:cs typeface="B Titr" panose="00000700000000000000" pitchFamily="2" charset="-78"/>
              </a:rPr>
            </a:br>
            <a:endParaRPr lang="en-US" sz="2400" dirty="0">
              <a:solidFill>
                <a:srgbClr val="FF0000"/>
              </a:solidFill>
              <a:cs typeface="B Titr" panose="00000700000000000000" pitchFamily="2" charset="-78"/>
            </a:endParaRPr>
          </a:p>
        </p:txBody>
      </p:sp>
      <p:sp>
        <p:nvSpPr>
          <p:cNvPr id="3" name="Subtitle 2"/>
          <p:cNvSpPr>
            <a:spLocks noGrp="1"/>
          </p:cNvSpPr>
          <p:nvPr>
            <p:ph type="subTitle" idx="1"/>
          </p:nvPr>
        </p:nvSpPr>
        <p:spPr>
          <a:xfrm>
            <a:off x="862246" y="3458563"/>
            <a:ext cx="7543800" cy="857250"/>
          </a:xfrm>
        </p:spPr>
        <p:txBody>
          <a:bodyPr>
            <a:normAutofit/>
          </a:bodyPr>
          <a:lstStyle/>
          <a:p>
            <a:pPr algn="ctr"/>
            <a:endParaRPr lang="en-US" b="1" dirty="0">
              <a:solidFill>
                <a:schemeClr val="tx1"/>
              </a:solidFill>
              <a:latin typeface="Cambria Math" panose="02040503050406030204" pitchFamily="18" charset="0"/>
              <a:ea typeface="Cambria Math" panose="02040503050406030204" pitchFamily="18" charset="0"/>
            </a:endParaRPr>
          </a:p>
        </p:txBody>
      </p:sp>
      <p:sp>
        <p:nvSpPr>
          <p:cNvPr id="8" name="TextBox 7"/>
          <p:cNvSpPr txBox="1"/>
          <p:nvPr/>
        </p:nvSpPr>
        <p:spPr>
          <a:xfrm>
            <a:off x="3810000" y="4724400"/>
            <a:ext cx="1484555" cy="300082"/>
          </a:xfrm>
          <a:prstGeom prst="rect">
            <a:avLst/>
          </a:prstGeom>
          <a:noFill/>
        </p:spPr>
        <p:txBody>
          <a:bodyPr wrap="square" rtlCol="0">
            <a:spAutoFit/>
          </a:bodyPr>
          <a:lstStyle/>
          <a:p>
            <a:pPr algn="ctr" rtl="1"/>
            <a:r>
              <a:rPr lang="fa-IR" sz="1350" b="1" dirty="0" smtClean="0">
                <a:solidFill>
                  <a:schemeClr val="bg2">
                    <a:lumMod val="50000"/>
                  </a:schemeClr>
                </a:solidFill>
                <a:cs typeface="B Titr" panose="00000700000000000000" pitchFamily="2" charset="-78"/>
              </a:rPr>
              <a:t>بهمن 94</a:t>
            </a:r>
            <a:endParaRPr lang="en-US" sz="1350" b="1" dirty="0">
              <a:solidFill>
                <a:schemeClr val="bg2">
                  <a:lumMod val="50000"/>
                </a:schemeClr>
              </a:solidFill>
              <a:cs typeface="B Titr" panose="00000700000000000000" pitchFamily="2" charset="-78"/>
            </a:endParaRPr>
          </a:p>
        </p:txBody>
      </p:sp>
      <p:pic>
        <p:nvPicPr>
          <p:cNvPr id="3074" name="Picture 2" descr="C:\Users\Doc\Desktop\mlogo-lef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411"/>
            <a:ext cx="2468809" cy="1762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14300"/>
            <a:ext cx="16637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027633" y="3886200"/>
            <a:ext cx="1378904" cy="300082"/>
          </a:xfrm>
          <a:prstGeom prst="rect">
            <a:avLst/>
          </a:prstGeom>
        </p:spPr>
        <p:txBody>
          <a:bodyPr wrap="none">
            <a:spAutoFit/>
          </a:bodyPr>
          <a:lstStyle/>
          <a:p>
            <a:pPr lvl="0" algn="ctr" rtl="1"/>
            <a:r>
              <a:rPr lang="fa-IR" sz="1350" b="1" dirty="0">
                <a:solidFill>
                  <a:schemeClr val="bg2">
                    <a:lumMod val="50000"/>
                  </a:schemeClr>
                </a:solidFill>
                <a:cs typeface="B Titr" panose="00000700000000000000" pitchFamily="2" charset="-78"/>
              </a:rPr>
              <a:t>مجری: علی اصلانی</a:t>
            </a:r>
            <a:endParaRPr lang="en-US" sz="1350" b="1" dirty="0">
              <a:solidFill>
                <a:schemeClr val="bg2">
                  <a:lumMod val="50000"/>
                </a:schemeClr>
              </a:solidFill>
              <a:cs typeface="B Titr" panose="00000700000000000000" pitchFamily="2" charset="-78"/>
            </a:endParaRPr>
          </a:p>
        </p:txBody>
      </p:sp>
    </p:spTree>
    <p:extLst>
      <p:ext uri="{BB962C8B-B14F-4D97-AF65-F5344CB8AC3E}">
        <p14:creationId xmlns:p14="http://schemas.microsoft.com/office/powerpoint/2010/main" val="16865856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723112"/>
            <a:ext cx="7543800" cy="536538"/>
          </a:xfrm>
        </p:spPr>
        <p:txBody>
          <a:bodyPr vert="horz" lIns="68580" tIns="34290" rIns="68580" bIns="34290" rtlCol="0" anchor="b">
            <a:normAutofit/>
            <a:scene3d>
              <a:camera prst="orthographicFront"/>
              <a:lightRig rig="soft" dir="t"/>
            </a:scene3d>
            <a:sp3d prstMaterial="softEdge">
              <a:bevelT w="25400" h="25400"/>
            </a:sp3d>
          </a:bodyPr>
          <a:lstStyle/>
          <a:p>
            <a:pPr algn="ctr"/>
            <a:r>
              <a:rPr lang="fa-IR" sz="2400" dirty="0">
                <a:solidFill>
                  <a:srgbClr val="FF0000"/>
                </a:solidFill>
                <a:cs typeface="B Titr" panose="00000700000000000000" pitchFamily="2" charset="-78"/>
              </a:rPr>
              <a:t>بررسی ورق آلومینیومی تحت ضربه پرتابه استوانه ای</a:t>
            </a:r>
            <a:endParaRPr lang="en-US" sz="2400" dirty="0">
              <a:solidFill>
                <a:srgbClr val="FF0000"/>
              </a:solidFill>
              <a:cs typeface="B Titr" panose="00000700000000000000" pitchFamily="2" charset="-78"/>
            </a:endParaRPr>
          </a:p>
        </p:txBody>
      </p:sp>
      <p:sp>
        <p:nvSpPr>
          <p:cNvPr id="3" name="Content Placeholder 2"/>
          <p:cNvSpPr>
            <a:spLocks noGrp="1"/>
          </p:cNvSpPr>
          <p:nvPr>
            <p:ph idx="1"/>
          </p:nvPr>
        </p:nvSpPr>
        <p:spPr>
          <a:xfrm>
            <a:off x="458754" y="1755629"/>
            <a:ext cx="8272211" cy="454171"/>
          </a:xfrm>
        </p:spPr>
        <p:txBody>
          <a:bodyPr>
            <a:normAutofit/>
          </a:bodyPr>
          <a:lstStyle/>
          <a:p>
            <a:pPr algn="r" rtl="1"/>
            <a:r>
              <a:rPr lang="fa-IR" sz="1600" dirty="0">
                <a:cs typeface="B Titr" panose="00000700000000000000" pitchFamily="2" charset="-78"/>
              </a:rPr>
              <a:t>رفتار تک لایه آلومینیومی با ضخامت </a:t>
            </a:r>
            <a:r>
              <a:rPr lang="en-US" sz="1600" dirty="0">
                <a:cs typeface="B Titr" panose="00000700000000000000" pitchFamily="2" charset="-78"/>
              </a:rPr>
              <a:t>mm</a:t>
            </a:r>
            <a:r>
              <a:rPr lang="fa-IR" sz="1600" dirty="0">
                <a:cs typeface="B Titr" panose="00000700000000000000" pitchFamily="2" charset="-78"/>
              </a:rPr>
              <a:t>8 تحت ضربه توسط پرتابه استوانه ای شکل بررسی گردیده است.</a:t>
            </a:r>
            <a:endParaRPr lang="en-US" sz="1600" dirty="0">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357678" y="2133600"/>
            <a:ext cx="4529222" cy="3237437"/>
          </a:xfrm>
          <a:prstGeom prst="rect">
            <a:avLst/>
          </a:prstGeom>
        </p:spPr>
      </p:pic>
      <p:sp>
        <p:nvSpPr>
          <p:cNvPr id="5" name="TextBox 4"/>
          <p:cNvSpPr txBox="1"/>
          <p:nvPr/>
        </p:nvSpPr>
        <p:spPr>
          <a:xfrm>
            <a:off x="6071915" y="3147425"/>
            <a:ext cx="2397793" cy="338554"/>
          </a:xfrm>
          <a:prstGeom prst="rect">
            <a:avLst/>
          </a:prstGeom>
          <a:noFill/>
        </p:spPr>
        <p:txBody>
          <a:bodyPr wrap="square" rtlCol="0">
            <a:spAutoFit/>
          </a:bodyPr>
          <a:lstStyle/>
          <a:p>
            <a:pPr algn="r" rtl="1"/>
            <a:r>
              <a:rPr lang="fa-IR" sz="1600" dirty="0">
                <a:latin typeface="Cambria Math" panose="02040503050406030204" pitchFamily="18" charset="0"/>
                <a:ea typeface="Cambria Math" panose="02040503050406030204" pitchFamily="18" charset="0"/>
                <a:cs typeface="B Titr" panose="00000700000000000000" pitchFamily="2" charset="-78"/>
              </a:rPr>
              <a:t>سرعت </a:t>
            </a:r>
            <a:r>
              <a:rPr lang="fa-IR" sz="1600" dirty="0">
                <a:solidFill>
                  <a:srgbClr val="FF0000"/>
                </a:solidFill>
                <a:latin typeface="Cambria Math" panose="02040503050406030204" pitchFamily="18" charset="0"/>
                <a:ea typeface="Cambria Math" panose="02040503050406030204" pitchFamily="18" charset="0"/>
                <a:cs typeface="B Titr" panose="00000700000000000000" pitchFamily="2" charset="-78"/>
              </a:rPr>
              <a:t>حد بالستیک</a:t>
            </a:r>
            <a:r>
              <a:rPr lang="fa-IR" sz="1600" dirty="0">
                <a:latin typeface="Cambria Math" panose="02040503050406030204" pitchFamily="18" charset="0"/>
                <a:ea typeface="Cambria Math" panose="02040503050406030204" pitchFamily="18" charset="0"/>
                <a:cs typeface="B Titr" panose="00000700000000000000" pitchFamily="2" charset="-78"/>
              </a:rPr>
              <a:t>: </a:t>
            </a:r>
            <a:r>
              <a:rPr lang="en-US" sz="1600" dirty="0">
                <a:latin typeface="Cambria Math" panose="02040503050406030204" pitchFamily="18" charset="0"/>
                <a:ea typeface="Cambria Math" panose="02040503050406030204" pitchFamily="18" charset="0"/>
                <a:cs typeface="B Titr" panose="00000700000000000000" pitchFamily="2" charset="-78"/>
              </a:rPr>
              <a:t>m/s</a:t>
            </a:r>
            <a:r>
              <a:rPr lang="fa-IR" sz="1600" dirty="0">
                <a:latin typeface="Cambria Math" panose="02040503050406030204" pitchFamily="18" charset="0"/>
                <a:ea typeface="Cambria Math" panose="02040503050406030204" pitchFamily="18" charset="0"/>
                <a:cs typeface="B Titr" panose="00000700000000000000" pitchFamily="2" charset="-78"/>
              </a:rPr>
              <a:t>157</a:t>
            </a:r>
            <a:endParaRPr lang="en-US" sz="1600" dirty="0">
              <a:latin typeface="Cambria Math" panose="02040503050406030204" pitchFamily="18" charset="0"/>
              <a:ea typeface="Cambria Math" panose="02040503050406030204" pitchFamily="18" charset="0"/>
              <a:cs typeface="B Titr" panose="00000700000000000000" pitchFamily="2" charset="-78"/>
            </a:endParaRPr>
          </a:p>
        </p:txBody>
      </p:sp>
      <p:sp>
        <p:nvSpPr>
          <p:cNvPr id="6" name="TextBox 5"/>
          <p:cNvSpPr txBox="1"/>
          <p:nvPr/>
        </p:nvSpPr>
        <p:spPr>
          <a:xfrm>
            <a:off x="893218" y="5598965"/>
            <a:ext cx="3701641" cy="300082"/>
          </a:xfrm>
          <a:prstGeom prst="rect">
            <a:avLst/>
          </a:prstGeom>
          <a:noFill/>
        </p:spPr>
        <p:txBody>
          <a:bodyPr wrap="square" rtlCol="0">
            <a:spAutoFit/>
          </a:bodyPr>
          <a:lstStyle/>
          <a:p>
            <a:pPr algn="ctr" rtl="1"/>
            <a:r>
              <a:rPr lang="fa-IR" sz="1350" dirty="0">
                <a:cs typeface="B Titr" panose="00000700000000000000" pitchFamily="2" charset="-78"/>
              </a:rPr>
              <a:t>نمودار تغییرات سرعت باقیمانده با تغییر در سرعت برخورد</a:t>
            </a:r>
            <a:endParaRPr lang="en-US" sz="1350" dirty="0">
              <a:cs typeface="B Titr" panose="00000700000000000000" pitchFamily="2" charset="-78"/>
            </a:endParaRPr>
          </a:p>
        </p:txBody>
      </p:sp>
      <p:sp>
        <p:nvSpPr>
          <p:cNvPr id="7" name="Right Arrow 6"/>
          <p:cNvSpPr/>
          <p:nvPr/>
        </p:nvSpPr>
        <p:spPr>
          <a:xfrm>
            <a:off x="5063385" y="3072184"/>
            <a:ext cx="1008530" cy="37920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cs typeface="B Titr" panose="00000700000000000000" pitchFamily="2" charset="-78"/>
            </a:endParaRPr>
          </a:p>
        </p:txBody>
      </p:sp>
      <p:sp>
        <p:nvSpPr>
          <p:cNvPr id="8" name="TextBox 7"/>
          <p:cNvSpPr txBox="1"/>
          <p:nvPr/>
        </p:nvSpPr>
        <p:spPr>
          <a:xfrm>
            <a:off x="5274943" y="4447707"/>
            <a:ext cx="3445136" cy="1323439"/>
          </a:xfrm>
          <a:prstGeom prst="rect">
            <a:avLst/>
          </a:prstGeom>
          <a:noFill/>
        </p:spPr>
        <p:txBody>
          <a:bodyPr wrap="square" rtlCol="0">
            <a:spAutoFit/>
          </a:bodyPr>
          <a:lstStyle/>
          <a:p>
            <a:pPr algn="just" rtl="1"/>
            <a:r>
              <a:rPr lang="fa-IR" sz="1600" dirty="0">
                <a:cs typeface="B Titr" panose="00000700000000000000" pitchFamily="2" charset="-78"/>
              </a:rPr>
              <a:t>سرعت </a:t>
            </a:r>
            <a:r>
              <a:rPr lang="fa-IR" sz="1600" dirty="0">
                <a:solidFill>
                  <a:srgbClr val="FF0000"/>
                </a:solidFill>
                <a:cs typeface="B Titr" panose="00000700000000000000" pitchFamily="2" charset="-78"/>
              </a:rPr>
              <a:t>حد بالستیک </a:t>
            </a:r>
            <a:r>
              <a:rPr lang="fa-IR" sz="1600" dirty="0">
                <a:cs typeface="B Titr" panose="00000700000000000000" pitchFamily="2" charset="-78"/>
              </a:rPr>
              <a:t>از میانگین گیری بین بالاترین سرعت ضربه که در آن نفوذ صورت نمی پذیرد و کمترین سرعت ضربه که نفوذ کامل در آن اتفاق می افتد محاسبه گردیده است. </a:t>
            </a:r>
            <a:endParaRPr lang="en-US" sz="1600" dirty="0">
              <a:cs typeface="B Titr" panose="00000700000000000000" pitchFamily="2" charset="-78"/>
            </a:endParaRPr>
          </a:p>
        </p:txBody>
      </p:sp>
    </p:spTree>
    <p:extLst>
      <p:ext uri="{BB962C8B-B14F-4D97-AF65-F5344CB8AC3E}">
        <p14:creationId xmlns:p14="http://schemas.microsoft.com/office/powerpoint/2010/main" val="16871433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422315" cy="858123"/>
          </a:xfrm>
        </p:spPr>
        <p:txBody>
          <a:bodyPr vert="horz" lIns="68580" tIns="34290" rIns="68580" bIns="34290" rtlCol="0" anchor="b">
            <a:normAutofit/>
            <a:scene3d>
              <a:camera prst="orthographicFront"/>
              <a:lightRig rig="soft" dir="t"/>
            </a:scene3d>
            <a:sp3d prstMaterial="softEdge">
              <a:bevelT w="25400" h="25400"/>
            </a:sp3d>
          </a:bodyPr>
          <a:lstStyle/>
          <a:p>
            <a:pPr algn="ctr"/>
            <a:r>
              <a:rPr lang="fa-IR" sz="2400" dirty="0">
                <a:solidFill>
                  <a:srgbClr val="FF0000"/>
                </a:solidFill>
                <a:effectLst/>
                <a:cs typeface="B Titr" panose="00000700000000000000" pitchFamily="2" charset="-78"/>
              </a:rPr>
              <a:t>کانتور های تنش در ورق آلومینومی تحت ضربه با پرتابه استوانه ای</a:t>
            </a:r>
            <a:endParaRPr lang="en-US" sz="2400" dirty="0">
              <a:solidFill>
                <a:srgbClr val="FF0000"/>
              </a:solidFill>
              <a:effectLst/>
              <a:cs typeface="B Titr" panose="00000700000000000000" pitchFamily="2" charset="-78"/>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125586578"/>
              </p:ext>
            </p:extLst>
          </p:nvPr>
        </p:nvGraphicFramePr>
        <p:xfrm>
          <a:off x="685800" y="1524000"/>
          <a:ext cx="4237466" cy="4724400"/>
        </p:xfrm>
        <a:graphic>
          <a:graphicData uri="http://schemas.openxmlformats.org/presentationml/2006/ole">
            <mc:AlternateContent xmlns:mc="http://schemas.openxmlformats.org/markup-compatibility/2006">
              <mc:Choice xmlns:v="urn:schemas-microsoft-com:vml" Requires="v">
                <p:oleObj spid="_x0000_s1050" name="Document" r:id="rId3" imgW="5935290" imgH="6750481" progId="Word.Document.12">
                  <p:embed/>
                </p:oleObj>
              </mc:Choice>
              <mc:Fallback>
                <p:oleObj name="Document" r:id="rId3" imgW="5935290" imgH="6750481" progId="Word.Document.12">
                  <p:embed/>
                  <p:pic>
                    <p:nvPicPr>
                      <p:cNvPr id="0" name=""/>
                      <p:cNvPicPr/>
                      <p:nvPr/>
                    </p:nvPicPr>
                    <p:blipFill>
                      <a:blip r:embed="rId4"/>
                      <a:stretch>
                        <a:fillRect/>
                      </a:stretch>
                    </p:blipFill>
                    <p:spPr>
                      <a:xfrm>
                        <a:off x="685800" y="1524000"/>
                        <a:ext cx="4237466" cy="47244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19912464"/>
              </p:ext>
            </p:extLst>
          </p:nvPr>
        </p:nvGraphicFramePr>
        <p:xfrm>
          <a:off x="4724400" y="1676400"/>
          <a:ext cx="3990626" cy="4876800"/>
        </p:xfrm>
        <a:graphic>
          <a:graphicData uri="http://schemas.openxmlformats.org/presentationml/2006/ole">
            <mc:AlternateContent xmlns:mc="http://schemas.openxmlformats.org/markup-compatibility/2006">
              <mc:Choice xmlns:v="urn:schemas-microsoft-com:vml" Requires="v">
                <p:oleObj spid="_x0000_s1051" name="Document" r:id="rId5" imgW="5941048" imgH="7345900" progId="Word.Document.12">
                  <p:embed/>
                </p:oleObj>
              </mc:Choice>
              <mc:Fallback>
                <p:oleObj name="Document" r:id="rId5" imgW="5941048" imgH="7345900" progId="Word.Document.12">
                  <p:embed/>
                  <p:pic>
                    <p:nvPicPr>
                      <p:cNvPr id="0" name=""/>
                      <p:cNvPicPr/>
                      <p:nvPr/>
                    </p:nvPicPr>
                    <p:blipFill>
                      <a:blip r:embed="rId6"/>
                      <a:stretch>
                        <a:fillRect/>
                      </a:stretch>
                    </p:blipFill>
                    <p:spPr>
                      <a:xfrm>
                        <a:off x="4724400" y="1676400"/>
                        <a:ext cx="3990626" cy="4876800"/>
                      </a:xfrm>
                      <a:prstGeom prst="rect">
                        <a:avLst/>
                      </a:prstGeom>
                    </p:spPr>
                  </p:pic>
                </p:oleObj>
              </mc:Fallback>
            </mc:AlternateContent>
          </a:graphicData>
        </a:graphic>
      </p:graphicFrame>
    </p:spTree>
    <p:extLst>
      <p:ext uri="{BB962C8B-B14F-4D97-AF65-F5344CB8AC3E}">
        <p14:creationId xmlns:p14="http://schemas.microsoft.com/office/powerpoint/2010/main" val="608383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581" y="206032"/>
            <a:ext cx="8229600" cy="960438"/>
          </a:xfrm>
        </p:spPr>
        <p:txBody>
          <a:bodyPr vert="horz" lIns="68580" tIns="34290" rIns="68580" bIns="34290" rtlCol="0" anchor="b">
            <a:normAutofit/>
            <a:scene3d>
              <a:camera prst="orthographicFront"/>
              <a:lightRig rig="soft" dir="t"/>
            </a:scene3d>
            <a:sp3d prstMaterial="softEdge">
              <a:bevelT w="25400" h="25400"/>
            </a:sp3d>
          </a:bodyPr>
          <a:lstStyle/>
          <a:p>
            <a:pPr algn="ctr"/>
            <a:r>
              <a:rPr lang="fa-IR" sz="2400" dirty="0">
                <a:solidFill>
                  <a:srgbClr val="FF0000"/>
                </a:solidFill>
                <a:cs typeface="B Titr" panose="00000700000000000000" pitchFamily="2" charset="-78"/>
              </a:rPr>
              <a:t>شبیه سازی زره لایه بندی شده تحت ضربه</a:t>
            </a:r>
            <a:endParaRPr lang="en-US" sz="2400" dirty="0">
              <a:solidFill>
                <a:srgbClr val="FF0000"/>
              </a:solidFill>
              <a:cs typeface="B Titr" panose="00000700000000000000" pitchFamily="2" charset="-78"/>
            </a:endParaRPr>
          </a:p>
        </p:txBody>
      </p:sp>
      <p:sp>
        <p:nvSpPr>
          <p:cNvPr id="3" name="Content Placeholder 2"/>
          <p:cNvSpPr>
            <a:spLocks noGrp="1"/>
          </p:cNvSpPr>
          <p:nvPr>
            <p:ph idx="1"/>
          </p:nvPr>
        </p:nvSpPr>
        <p:spPr>
          <a:xfrm>
            <a:off x="3900852" y="1905000"/>
            <a:ext cx="4714329" cy="2895600"/>
          </a:xfrm>
        </p:spPr>
        <p:txBody>
          <a:bodyPr>
            <a:noAutofit/>
          </a:bodyPr>
          <a:lstStyle/>
          <a:p>
            <a:pPr algn="just" rtl="1">
              <a:lnSpc>
                <a:spcPct val="150000"/>
              </a:lnSpc>
            </a:pPr>
            <a:r>
              <a:rPr lang="fa-IR" sz="2000" dirty="0" smtClean="0">
                <a:latin typeface="Cambria Math" panose="02040503050406030204" pitchFamily="18" charset="0"/>
                <a:ea typeface="Cambria Math" panose="02040503050406030204" pitchFamily="18" charset="0"/>
                <a:cs typeface="B Titr" panose="00000700000000000000" pitchFamily="2" charset="-78"/>
              </a:rPr>
              <a:t>شبیه سازی با استفاده از پرتابه استوانه ای سر پهن با سرعت </a:t>
            </a:r>
            <a:r>
              <a:rPr lang="en-US" sz="2000" dirty="0" smtClean="0">
                <a:latin typeface="Cambria Math" panose="02040503050406030204" pitchFamily="18" charset="0"/>
                <a:ea typeface="Cambria Math" panose="02040503050406030204" pitchFamily="18" charset="0"/>
                <a:cs typeface="B Titr" panose="00000700000000000000" pitchFamily="2" charset="-78"/>
              </a:rPr>
              <a:t>M/S</a:t>
            </a:r>
            <a:r>
              <a:rPr lang="fa-IR" sz="2000" dirty="0" smtClean="0">
                <a:latin typeface="Cambria Math" panose="02040503050406030204" pitchFamily="18" charset="0"/>
                <a:ea typeface="Cambria Math" panose="02040503050406030204" pitchFamily="18" charset="0"/>
                <a:cs typeface="B Titr" panose="00000700000000000000" pitchFamily="2" charset="-78"/>
              </a:rPr>
              <a:t>140 صورت پذیرفته است.</a:t>
            </a:r>
          </a:p>
          <a:p>
            <a:pPr algn="just" rtl="1">
              <a:lnSpc>
                <a:spcPct val="150000"/>
              </a:lnSpc>
            </a:pPr>
            <a:r>
              <a:rPr lang="fa-IR" sz="2000" dirty="0" smtClean="0">
                <a:latin typeface="Cambria Math" panose="02040503050406030204" pitchFamily="18" charset="0"/>
                <a:ea typeface="Cambria Math" panose="02040503050406030204" pitchFamily="18" charset="0"/>
                <a:cs typeface="B Titr" panose="00000700000000000000" pitchFamily="2" charset="-78"/>
              </a:rPr>
              <a:t>ورق ها مربعی شکل با ابعاد </a:t>
            </a:r>
            <a:r>
              <a:rPr lang="en-US" sz="2000" dirty="0" smtClean="0">
                <a:latin typeface="Cambria Math" panose="02040503050406030204" pitchFamily="18" charset="0"/>
                <a:ea typeface="Cambria Math" panose="02040503050406030204" pitchFamily="18" charset="0"/>
                <a:cs typeface="B Titr" panose="00000700000000000000" pitchFamily="2" charset="-78"/>
              </a:rPr>
              <a:t>MM</a:t>
            </a:r>
            <a:r>
              <a:rPr lang="fa-IR" sz="2000" dirty="0" smtClean="0">
                <a:latin typeface="Cambria Math" panose="02040503050406030204" pitchFamily="18" charset="0"/>
                <a:ea typeface="Cambria Math" panose="02040503050406030204" pitchFamily="18" charset="0"/>
                <a:cs typeface="B Titr" panose="00000700000000000000" pitchFamily="2" charset="-78"/>
              </a:rPr>
              <a:t>230 و ضخامت قسمت لایه بندی شده برابر با </a:t>
            </a:r>
            <a:r>
              <a:rPr lang="en-US" sz="2000" dirty="0" smtClean="0">
                <a:latin typeface="Cambria Math" panose="02040503050406030204" pitchFamily="18" charset="0"/>
                <a:ea typeface="Cambria Math" panose="02040503050406030204" pitchFamily="18" charset="0"/>
                <a:cs typeface="B Titr" panose="00000700000000000000" pitchFamily="2" charset="-78"/>
              </a:rPr>
              <a:t>mm</a:t>
            </a:r>
            <a:r>
              <a:rPr lang="fa-IR" sz="2000" dirty="0" smtClean="0">
                <a:latin typeface="Cambria Math" panose="02040503050406030204" pitchFamily="18" charset="0"/>
                <a:ea typeface="Cambria Math" panose="02040503050406030204" pitchFamily="18" charset="0"/>
                <a:cs typeface="B Titr" panose="00000700000000000000" pitchFamily="2" charset="-78"/>
              </a:rPr>
              <a:t>8 می باشد.</a:t>
            </a:r>
          </a:p>
          <a:p>
            <a:pPr algn="just" rtl="1">
              <a:lnSpc>
                <a:spcPct val="150000"/>
              </a:lnSpc>
            </a:pPr>
            <a:r>
              <a:rPr lang="fa-IR" sz="2000" dirty="0" smtClean="0">
                <a:latin typeface="Cambria Math" panose="02040503050406030204" pitchFamily="18" charset="0"/>
                <a:ea typeface="Cambria Math" panose="02040503050406030204" pitchFamily="18" charset="0"/>
                <a:cs typeface="B Titr" panose="00000700000000000000" pitchFamily="2" charset="-78"/>
              </a:rPr>
              <a:t>لایه هدف با ضخامت </a:t>
            </a:r>
            <a:r>
              <a:rPr lang="en-US" sz="2000" dirty="0" smtClean="0">
                <a:latin typeface="Cambria Math" panose="02040503050406030204" pitchFamily="18" charset="0"/>
                <a:ea typeface="Cambria Math" panose="02040503050406030204" pitchFamily="18" charset="0"/>
                <a:cs typeface="B Titr" panose="00000700000000000000" pitchFamily="2" charset="-78"/>
              </a:rPr>
              <a:t>MM</a:t>
            </a:r>
            <a:r>
              <a:rPr lang="fa-IR" sz="2000" dirty="0" smtClean="0">
                <a:latin typeface="Cambria Math" panose="02040503050406030204" pitchFamily="18" charset="0"/>
                <a:ea typeface="Cambria Math" panose="02040503050406030204" pitchFamily="18" charset="0"/>
                <a:cs typeface="B Titr" panose="00000700000000000000" pitchFamily="2" charset="-78"/>
              </a:rPr>
              <a:t>4 بعد از آخرین لایه قرار می گیرد.</a:t>
            </a:r>
            <a:endParaRPr lang="en-US" sz="2000" dirty="0">
              <a:latin typeface="Cambria Math" panose="02040503050406030204" pitchFamily="18" charset="0"/>
              <a:ea typeface="Cambria Math" panose="02040503050406030204" pitchFamily="18" charset="0"/>
              <a:cs typeface="B Titr" panose="00000700000000000000" pitchFamily="2" charset="-78"/>
            </a:endParaRPr>
          </a:p>
        </p:txBody>
      </p:sp>
      <p:pic>
        <p:nvPicPr>
          <p:cNvPr id="3074" name="Picture 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2457"/>
            <a:ext cx="3836194" cy="206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95400" y="4586792"/>
            <a:ext cx="1672814" cy="300082"/>
          </a:xfrm>
          <a:prstGeom prst="rect">
            <a:avLst/>
          </a:prstGeom>
          <a:noFill/>
        </p:spPr>
        <p:txBody>
          <a:bodyPr wrap="square" rtlCol="0">
            <a:spAutoFit/>
          </a:bodyPr>
          <a:lstStyle/>
          <a:p>
            <a:pPr algn="ctr"/>
            <a:r>
              <a:rPr lang="fa-IR" sz="1350" dirty="0">
                <a:cs typeface="B Titr" panose="00000700000000000000" pitchFamily="2" charset="-78"/>
              </a:rPr>
              <a:t>نمای کلی شبیه سازی</a:t>
            </a:r>
            <a:endParaRPr lang="en-US" sz="1350" dirty="0">
              <a:cs typeface="B Titr" panose="00000700000000000000" pitchFamily="2" charset="-78"/>
            </a:endParaRPr>
          </a:p>
        </p:txBody>
      </p:sp>
    </p:spTree>
    <p:extLst>
      <p:ext uri="{BB962C8B-B14F-4D97-AF65-F5344CB8AC3E}">
        <p14:creationId xmlns:p14="http://schemas.microsoft.com/office/powerpoint/2010/main" val="1292373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68580" tIns="34290" rIns="68580" bIns="34290" rtlCol="0" anchor="b">
            <a:normAutofit/>
            <a:scene3d>
              <a:camera prst="orthographicFront"/>
              <a:lightRig rig="soft" dir="t"/>
            </a:scene3d>
            <a:sp3d prstMaterial="softEdge">
              <a:bevelT w="25400" h="25400"/>
            </a:sp3d>
          </a:bodyPr>
          <a:lstStyle/>
          <a:p>
            <a:pPr algn="ctr"/>
            <a:r>
              <a:rPr lang="fa-IR" sz="2400" dirty="0">
                <a:solidFill>
                  <a:srgbClr val="FF0000"/>
                </a:solidFill>
                <a:cs typeface="B Titr" panose="00000700000000000000" pitchFamily="2" charset="-78"/>
              </a:rPr>
              <a:t>مش زنی موارد شبیه سازی شده</a:t>
            </a:r>
            <a:endParaRPr lang="en-US" sz="2400" dirty="0">
              <a:solidFill>
                <a:srgbClr val="FF0000"/>
              </a:solidFill>
              <a:cs typeface="B Titr" panose="00000700000000000000" pitchFamily="2" charset="-78"/>
            </a:endParaRPr>
          </a:p>
        </p:txBody>
      </p:sp>
      <p:sp>
        <p:nvSpPr>
          <p:cNvPr id="3" name="Content Placeholder 2"/>
          <p:cNvSpPr>
            <a:spLocks noGrp="1"/>
          </p:cNvSpPr>
          <p:nvPr>
            <p:ph idx="1"/>
          </p:nvPr>
        </p:nvSpPr>
        <p:spPr/>
        <p:txBody>
          <a:bodyPr/>
          <a:lstStyle/>
          <a:p>
            <a:endParaRPr lang="en-US"/>
          </a:p>
        </p:txBody>
      </p:sp>
      <p:pic>
        <p:nvPicPr>
          <p:cNvPr id="4098" name="Picture 2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226" y="2821623"/>
            <a:ext cx="347186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8119" y="2821623"/>
            <a:ext cx="3470066"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5915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647" y="838200"/>
            <a:ext cx="8227635" cy="684676"/>
          </a:xfrm>
        </p:spPr>
        <p:txBody>
          <a:bodyPr vert="horz" lIns="68580" tIns="34290" rIns="68580" bIns="34290" rtlCol="0" anchor="b">
            <a:normAutofit/>
            <a:scene3d>
              <a:camera prst="orthographicFront"/>
              <a:lightRig rig="soft" dir="t"/>
            </a:scene3d>
            <a:sp3d prstMaterial="softEdge">
              <a:bevelT w="25400" h="25400"/>
            </a:sp3d>
          </a:bodyPr>
          <a:lstStyle/>
          <a:p>
            <a:pPr algn="ctr"/>
            <a:r>
              <a:rPr lang="fa-IR" sz="2400" dirty="0">
                <a:solidFill>
                  <a:srgbClr val="FF0000"/>
                </a:solidFill>
                <a:cs typeface="B Titr" panose="00000700000000000000" pitchFamily="2" charset="-78"/>
              </a:rPr>
              <a:t>آزمایشات طراحی شده جهت بررسی کارایی زره لایه بندی شده</a:t>
            </a:r>
            <a:endParaRPr lang="en-US" sz="2400" dirty="0">
              <a:solidFill>
                <a:srgbClr val="FF0000"/>
              </a:solidFill>
              <a:cs typeface="B Titr" panose="00000700000000000000" pitchFamily="2" charset="-78"/>
            </a:endParaRPr>
          </a:p>
        </p:txBody>
      </p:sp>
      <p:sp>
        <p:nvSpPr>
          <p:cNvPr id="3" name="Content Placeholder 2"/>
          <p:cNvSpPr>
            <a:spLocks noGrp="1"/>
          </p:cNvSpPr>
          <p:nvPr>
            <p:ph idx="1"/>
          </p:nvPr>
        </p:nvSpPr>
        <p:spPr>
          <a:xfrm>
            <a:off x="6172200" y="3082255"/>
            <a:ext cx="2675082" cy="990600"/>
          </a:xfrm>
        </p:spPr>
        <p:txBody>
          <a:bodyPr>
            <a:normAutofit fontScale="62500" lnSpcReduction="20000"/>
          </a:bodyPr>
          <a:lstStyle/>
          <a:p>
            <a:pPr algn="r" rtl="1"/>
            <a:r>
              <a:rPr lang="fa-IR" dirty="0" smtClean="0">
                <a:cs typeface="B Titr" panose="00000700000000000000" pitchFamily="2" charset="-78"/>
              </a:rPr>
              <a:t>شبیه سازی های با لایه بندی های متفاوت و بر اساس جدول روبرو صورت پذیرفته است.</a:t>
            </a:r>
            <a:endParaRPr lang="en-US" dirty="0">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381000" y="1905000"/>
            <a:ext cx="5477299" cy="4335711"/>
          </a:xfrm>
          <a:prstGeom prst="rect">
            <a:avLst/>
          </a:prstGeom>
        </p:spPr>
      </p:pic>
    </p:spTree>
    <p:extLst>
      <p:ext uri="{BB962C8B-B14F-4D97-AF65-F5344CB8AC3E}">
        <p14:creationId xmlns:p14="http://schemas.microsoft.com/office/powerpoint/2010/main" val="1697423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31887"/>
            <a:ext cx="7543800" cy="536538"/>
          </a:xfrm>
        </p:spPr>
        <p:txBody>
          <a:bodyPr vert="horz" lIns="68580" tIns="34290" rIns="68580" bIns="34290" rtlCol="0" anchor="b">
            <a:noAutofit/>
            <a:scene3d>
              <a:camera prst="orthographicFront"/>
              <a:lightRig rig="soft" dir="t"/>
            </a:scene3d>
            <a:sp3d prstMaterial="softEdge">
              <a:bevelT w="25400" h="25400"/>
            </a:sp3d>
          </a:bodyPr>
          <a:lstStyle/>
          <a:p>
            <a:pPr algn="ctr"/>
            <a:r>
              <a:rPr lang="fa-IR" sz="2400" dirty="0">
                <a:solidFill>
                  <a:srgbClr val="FF0000"/>
                </a:solidFill>
                <a:cs typeface="B Titr" panose="00000700000000000000" pitchFamily="2" charset="-78"/>
              </a:rPr>
              <a:t>نتایج شبیه سازی تک لایه آلومینومی و فولادی به عنوان لایه محافظ</a:t>
            </a:r>
            <a:endParaRPr lang="en-US" sz="2400" dirty="0">
              <a:solidFill>
                <a:srgbClr val="FF0000"/>
              </a:solidFill>
              <a:cs typeface="B Titr" panose="00000700000000000000" pitchFamily="2" charset="-78"/>
            </a:endParaRPr>
          </a:p>
        </p:txBody>
      </p:sp>
      <p:sp>
        <p:nvSpPr>
          <p:cNvPr id="3" name="Content Placeholder 2"/>
          <p:cNvSpPr>
            <a:spLocks noGrp="1"/>
          </p:cNvSpPr>
          <p:nvPr>
            <p:ph idx="1"/>
          </p:nvPr>
        </p:nvSpPr>
        <p:spPr>
          <a:xfrm>
            <a:off x="4724400" y="1355013"/>
            <a:ext cx="3767866" cy="4191000"/>
          </a:xfrm>
        </p:spPr>
        <p:txBody>
          <a:bodyPr>
            <a:noAutofit/>
          </a:bodyPr>
          <a:lstStyle/>
          <a:p>
            <a:pPr algn="just" rtl="1">
              <a:buFont typeface="Arial" panose="020B0604020202020204" pitchFamily="34" charset="0"/>
              <a:buChar char="•"/>
            </a:pPr>
            <a:r>
              <a:rPr lang="fa-IR" sz="1400" b="1" dirty="0">
                <a:cs typeface="B Titr" panose="00000700000000000000" pitchFamily="2" charset="-78"/>
              </a:rPr>
              <a:t>با توجه به نمودار کارایی سازه فولادی در محافظت از لایه هدف بهتر بوده است. که می توان این مسئله را ناشی از مقاومت بالاتر این لایه نسبت به لایه آلومینیومی دانست.</a:t>
            </a:r>
            <a:endParaRPr lang="en-US" sz="1400" b="1" dirty="0">
              <a:cs typeface="B Titr" panose="00000700000000000000" pitchFamily="2" charset="-78"/>
            </a:endParaRPr>
          </a:p>
          <a:p>
            <a:pPr algn="just" rtl="1">
              <a:buFont typeface="Arial" panose="020B0604020202020204" pitchFamily="34" charset="0"/>
              <a:buChar char="•"/>
            </a:pPr>
            <a:r>
              <a:rPr lang="fa-IR" sz="1400" b="1" dirty="0">
                <a:cs typeface="B Titr" panose="00000700000000000000" pitchFamily="2" charset="-78"/>
              </a:rPr>
              <a:t> در سازه های زرهی چند لایه در صورتی که وزن سازه مد نظر نباشد، از یک تک لایه فولادی با چگالی و استحکام بالا استفاده می گردد. اما در ساخت و تولید این گونه سازه ها وزن یکی از مهمترین و تاثیرگذارترین فاکتورها بوده لذا استفاده از این نوع سازه به عنوان لایه مقاوم کمتر اتفاق می افتد. </a:t>
            </a:r>
          </a:p>
          <a:p>
            <a:pPr algn="just" rtl="1">
              <a:buFont typeface="Arial" panose="020B0604020202020204" pitchFamily="34" charset="0"/>
              <a:buChar char="•"/>
            </a:pPr>
            <a:r>
              <a:rPr lang="fa-IR" sz="1400" b="1" dirty="0">
                <a:cs typeface="B Titr" panose="00000700000000000000" pitchFamily="2" charset="-78"/>
              </a:rPr>
              <a:t>مسئله دیگری که باید به آن اشاره کرد این است که در صورتیکه تصمیم به استفاده از سازه های ضخیم ساخته شده از فولاد با استحکام و چگالی بالا باشد، فرآیند ساخت دشواری خواهند داشت. همچنین در صورتیکه نیاز به حفاظت از یک وسیله متحرک باشد، استفاده از یک لایه محافظ سنگین هم مقرون به صرفه نخواهد بود و هم قابلیت تحرک پذیری آن وسیله را تحت شعاع قرار خواهد داد. به همین دلیل استفاده از سازه های زرهی چند لایه مورد اقبال بیشتری قرار گرفته است.</a:t>
            </a:r>
            <a:endParaRPr lang="en-US" sz="1400" b="1" dirty="0">
              <a:cs typeface="B Titr" panose="00000700000000000000" pitchFamily="2" charset="-78"/>
            </a:endParaRPr>
          </a:p>
          <a:p>
            <a:pPr algn="just" rtl="1"/>
            <a:endParaRPr lang="en-US" sz="1400" b="1" dirty="0">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87619" y="1642212"/>
            <a:ext cx="4636781" cy="3124200"/>
          </a:xfrm>
          <a:prstGeom prst="rect">
            <a:avLst/>
          </a:prstGeom>
        </p:spPr>
      </p:pic>
      <p:pic>
        <p:nvPicPr>
          <p:cNvPr id="6" name="Picture 5"/>
          <p:cNvPicPr>
            <a:picLocks noChangeAspect="1"/>
          </p:cNvPicPr>
          <p:nvPr/>
        </p:nvPicPr>
        <p:blipFill>
          <a:blip r:embed="rId3"/>
          <a:stretch>
            <a:fillRect/>
          </a:stretch>
        </p:blipFill>
        <p:spPr>
          <a:xfrm>
            <a:off x="-161121" y="4953000"/>
            <a:ext cx="4458472" cy="438068"/>
          </a:xfrm>
          <a:prstGeom prst="rect">
            <a:avLst/>
          </a:prstGeom>
        </p:spPr>
      </p:pic>
    </p:spTree>
    <p:extLst>
      <p:ext uri="{BB962C8B-B14F-4D97-AF65-F5344CB8AC3E}">
        <p14:creationId xmlns:p14="http://schemas.microsoft.com/office/powerpoint/2010/main" val="7978581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721" y="685800"/>
            <a:ext cx="7543800" cy="549523"/>
          </a:xfrm>
        </p:spPr>
        <p:txBody>
          <a:bodyPr vert="horz" lIns="68580" tIns="34290" rIns="68580" bIns="34290" rtlCol="0" anchor="b">
            <a:noAutofit/>
            <a:scene3d>
              <a:camera prst="orthographicFront"/>
              <a:lightRig rig="soft" dir="t"/>
            </a:scene3d>
            <a:sp3d prstMaterial="softEdge">
              <a:bevelT w="25400" h="25400"/>
            </a:sp3d>
          </a:bodyPr>
          <a:lstStyle/>
          <a:p>
            <a:pPr algn="ctr"/>
            <a:r>
              <a:rPr lang="fa-IR" sz="2400" dirty="0">
                <a:solidFill>
                  <a:srgbClr val="FF0000"/>
                </a:solidFill>
                <a:cs typeface="B Titr" panose="00000700000000000000" pitchFamily="2" charset="-78"/>
              </a:rPr>
              <a:t>شبیه سازی با استفاده از دو لایه محافظ</a:t>
            </a:r>
            <a:endParaRPr lang="en-US" sz="2400" dirty="0">
              <a:solidFill>
                <a:srgbClr val="FF0000"/>
              </a:solidFill>
              <a:cs typeface="B Titr" panose="00000700000000000000" pitchFamily="2" charset="-78"/>
            </a:endParaRPr>
          </a:p>
        </p:txBody>
      </p:sp>
      <p:pic>
        <p:nvPicPr>
          <p:cNvPr id="5" name="Content Placeholder 4"/>
          <p:cNvPicPr>
            <a:picLocks noGrp="1" noChangeAspect="1"/>
          </p:cNvPicPr>
          <p:nvPr>
            <p:ph idx="1"/>
          </p:nvPr>
        </p:nvPicPr>
        <p:blipFill>
          <a:blip r:embed="rId2"/>
          <a:stretch>
            <a:fillRect/>
          </a:stretch>
        </p:blipFill>
        <p:spPr>
          <a:xfrm>
            <a:off x="136149" y="5062312"/>
            <a:ext cx="4458472" cy="503510"/>
          </a:xfrm>
          <a:prstGeom prst="rect">
            <a:avLst/>
          </a:prstGeom>
        </p:spPr>
      </p:pic>
      <p:pic>
        <p:nvPicPr>
          <p:cNvPr id="4" name="Picture 3"/>
          <p:cNvPicPr>
            <a:picLocks noChangeAspect="1"/>
          </p:cNvPicPr>
          <p:nvPr/>
        </p:nvPicPr>
        <p:blipFill>
          <a:blip r:embed="rId3"/>
          <a:stretch>
            <a:fillRect/>
          </a:stretch>
        </p:blipFill>
        <p:spPr>
          <a:xfrm>
            <a:off x="136149" y="1811616"/>
            <a:ext cx="4543080" cy="3250696"/>
          </a:xfrm>
          <a:prstGeom prst="rect">
            <a:avLst/>
          </a:prstGeom>
        </p:spPr>
      </p:pic>
      <p:sp>
        <p:nvSpPr>
          <p:cNvPr id="6" name="Rectangle 5"/>
          <p:cNvSpPr/>
          <p:nvPr/>
        </p:nvSpPr>
        <p:spPr>
          <a:xfrm>
            <a:off x="4736054" y="1811617"/>
            <a:ext cx="4113533" cy="954107"/>
          </a:xfrm>
          <a:prstGeom prst="rect">
            <a:avLst/>
          </a:prstGeom>
        </p:spPr>
        <p:txBody>
          <a:bodyPr wrap="square">
            <a:spAutoFit/>
          </a:bodyPr>
          <a:lstStyle/>
          <a:p>
            <a:pPr algn="just" rtl="1"/>
            <a:r>
              <a:rPr lang="fa-IR" sz="1400" b="1"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آنچه در نمودار روبرو مشخص است افزایش کارایی سازه در استفاده از لایه فولادی به عنوان لایه پشتی می باشد. لایه فولادی به علت استحکام بالاتری که نسبت به آلومینیوم دارد می تواند مقاومت بهتری در برابر ضربه از خود نشان دهد. </a:t>
            </a:r>
            <a:endParaRPr lang="en-US" sz="1100" b="1" dirty="0">
              <a:solidFill>
                <a:srgbClr val="000000"/>
              </a:solidFill>
              <a:latin typeface="Times New Roman" panose="02020603050405020304" pitchFamily="18" charset="0"/>
              <a:ea typeface="Times New Roman" panose="02020603050405020304" pitchFamily="18" charset="0"/>
              <a:cs typeface="B Mitra" panose="00000400000000000000" pitchFamily="2" charset="-78"/>
            </a:endParaRPr>
          </a:p>
        </p:txBody>
      </p:sp>
      <p:sp>
        <p:nvSpPr>
          <p:cNvPr id="7" name="Rectangle 6"/>
          <p:cNvSpPr/>
          <p:nvPr/>
        </p:nvSpPr>
        <p:spPr>
          <a:xfrm>
            <a:off x="4736055" y="3146403"/>
            <a:ext cx="4113533" cy="3323987"/>
          </a:xfrm>
          <a:prstGeom prst="rect">
            <a:avLst/>
          </a:prstGeom>
        </p:spPr>
        <p:txBody>
          <a:bodyPr wrap="square">
            <a:spAutoFit/>
          </a:bodyPr>
          <a:lstStyle/>
          <a:p>
            <a:pPr algn="just" rtl="1"/>
            <a:r>
              <a:rPr lang="fa-IR" sz="1400" b="1" dirty="0">
                <a:latin typeface="Times New Roman" panose="02020603050405020304" pitchFamily="18" charset="0"/>
                <a:ea typeface="Calibri" panose="020F0502020204030204" pitchFamily="34" charset="0"/>
                <a:cs typeface="B Mitra" panose="00000400000000000000" pitchFamily="2" charset="-78"/>
              </a:rPr>
              <a:t>در سیستم های زرهی چند لایه وظیفه لایه جلویی (سرامیکی) از بین بردن پرتابه و متعاقبا انتقال موج حاصل از ضربه به لایه پشتی می باشد. این در حالی است که وظیفه لایه پشتی گرفتن انرژی جنبشی و اتلاف آن می باشد. با توجه به سرعت بالا موج درون سازه های سرامیکی انتقال موج از این لایه به لایه بعدی یا همان لایه پشتی به سرعت صورت می پذیرد. </a:t>
            </a:r>
          </a:p>
          <a:p>
            <a:pPr algn="just" rtl="1"/>
            <a:endParaRPr lang="fa-IR" sz="1400" b="1" dirty="0">
              <a:latin typeface="Times New Roman" panose="02020603050405020304" pitchFamily="18" charset="0"/>
              <a:ea typeface="Calibri" panose="020F0502020204030204" pitchFamily="34" charset="0"/>
              <a:cs typeface="B Mitra" panose="00000400000000000000" pitchFamily="2" charset="-78"/>
            </a:endParaRPr>
          </a:p>
          <a:p>
            <a:pPr algn="just" rtl="1"/>
            <a:r>
              <a:rPr lang="fa-IR" sz="1400" b="1" dirty="0">
                <a:latin typeface="Times New Roman" panose="02020603050405020304" pitchFamily="18" charset="0"/>
                <a:ea typeface="Calibri" panose="020F0502020204030204" pitchFamily="34" charset="0"/>
                <a:cs typeface="B Mitra" panose="00000400000000000000" pitchFamily="2" charset="-78"/>
              </a:rPr>
              <a:t>اما مسئله دیگری که در اینجا باید مدنظر قرارگیرد، میزان عبور موج به لایه بعدی و میزان بازتابش آن به درون لایه اولیه می باشد. همانطور که در قسمت های قبلی توضیح داده شده است، عامل کنترل کننده میزان عبور و بازتابش موج در سطح مشترک دو محیط با جنس متفاوت امپدانس هر لایه می باشد که جزئی از ویژگی ذاتی ماده است. با در نظر گرفتن موضوع فوق الذکر، امپدانس لایه های تشکیل دهنده سیستم لایه بندی شده از اهمیت بالایی برخوردار خواهد بود. </a:t>
            </a:r>
            <a:endParaRPr lang="en-US" sz="1400" b="1" dirty="0">
              <a:cs typeface="B Mitra" panose="00000400000000000000" pitchFamily="2" charset="-78"/>
            </a:endParaRPr>
          </a:p>
        </p:txBody>
      </p:sp>
    </p:spTree>
    <p:extLst>
      <p:ext uri="{BB962C8B-B14F-4D97-AF65-F5344CB8AC3E}">
        <p14:creationId xmlns:p14="http://schemas.microsoft.com/office/powerpoint/2010/main" val="3328545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920" y="538913"/>
            <a:ext cx="8272212" cy="760350"/>
          </a:xfrm>
        </p:spPr>
        <p:txBody>
          <a:bodyPr vert="horz" lIns="68580" tIns="34290" rIns="68580" bIns="34290" rtlCol="0" anchor="b">
            <a:noAutofit/>
            <a:scene3d>
              <a:camera prst="orthographicFront"/>
              <a:lightRig rig="soft" dir="t"/>
            </a:scene3d>
            <a:sp3d prstMaterial="softEdge">
              <a:bevelT w="25400" h="25400"/>
            </a:sp3d>
          </a:bodyPr>
          <a:lstStyle/>
          <a:p>
            <a:pPr algn="ctr"/>
            <a:r>
              <a:rPr lang="fa-IR" sz="2400" dirty="0">
                <a:solidFill>
                  <a:srgbClr val="FF0000"/>
                </a:solidFill>
                <a:cs typeface="B Titr" panose="00000700000000000000" pitchFamily="2" charset="-78"/>
              </a:rPr>
              <a:t>شبیه سازی با استفاده از دو لایه محافظ</a:t>
            </a:r>
            <a:endParaRPr lang="en-US" sz="2400" dirty="0">
              <a:solidFill>
                <a:srgbClr val="FF0000"/>
              </a:solidFill>
              <a:cs typeface="B Titr" panose="00000700000000000000" pitchFamily="2" charset="-78"/>
            </a:endParaRPr>
          </a:p>
        </p:txBody>
      </p:sp>
      <p:sp>
        <p:nvSpPr>
          <p:cNvPr id="3" name="Content Placeholder 2"/>
          <p:cNvSpPr>
            <a:spLocks noGrp="1"/>
          </p:cNvSpPr>
          <p:nvPr>
            <p:ph idx="1"/>
          </p:nvPr>
        </p:nvSpPr>
        <p:spPr>
          <a:xfrm>
            <a:off x="801291" y="1824318"/>
            <a:ext cx="7565470" cy="947420"/>
          </a:xfrm>
        </p:spPr>
        <p:txBody>
          <a:bodyPr>
            <a:noAutofit/>
          </a:bodyPr>
          <a:lstStyle/>
          <a:p>
            <a:pPr algn="just" rtl="1">
              <a:lnSpc>
                <a:spcPct val="100000"/>
              </a:lnSpc>
            </a:pPr>
            <a:r>
              <a:rPr lang="fa-IR" sz="1400" b="1" dirty="0">
                <a:cs typeface="B Titr" panose="00000700000000000000" pitchFamily="2" charset="-78"/>
              </a:rPr>
              <a:t>امپدانس لایه های سرامیکی، فولادی و آلومینیومی به ترتیب برابر با </a:t>
            </a:r>
            <a:r>
              <a:rPr lang="en-US" sz="1400" b="1" dirty="0">
                <a:cs typeface="B Titr" panose="00000700000000000000" pitchFamily="2" charset="-78"/>
              </a:rPr>
              <a:t>39</a:t>
            </a:r>
            <a:r>
              <a:rPr lang="fa-IR" sz="1400" b="1" dirty="0">
                <a:cs typeface="B Titr" panose="00000700000000000000" pitchFamily="2" charset="-78"/>
              </a:rPr>
              <a:t>، </a:t>
            </a:r>
            <a:r>
              <a:rPr lang="en-US" sz="1400" b="1" dirty="0">
                <a:cs typeface="B Titr" panose="00000700000000000000" pitchFamily="2" charset="-78"/>
              </a:rPr>
              <a:t>46</a:t>
            </a:r>
            <a:r>
              <a:rPr lang="fa-IR" sz="1400" b="1" dirty="0">
                <a:cs typeface="B Titr" panose="00000700000000000000" pitchFamily="2" charset="-78"/>
              </a:rPr>
              <a:t>و</a:t>
            </a:r>
            <a:r>
              <a:rPr lang="en-US" sz="1400" b="1" dirty="0">
                <a:cs typeface="B Titr" panose="00000700000000000000" pitchFamily="2" charset="-78"/>
              </a:rPr>
              <a:t>17.5</a:t>
            </a:r>
            <a:r>
              <a:rPr lang="fa-IR" sz="1400" b="1" dirty="0">
                <a:cs typeface="B Titr" panose="00000700000000000000" pitchFamily="2" charset="-78"/>
              </a:rPr>
              <a:t> می باشد. با توجه به این مسئله فولاد نسبت به سرامیک از نظر آکوستیکی سخت می باشد و انتقال موج از یک جسم نرم به یک جسم سخت از منظر امپدانسی به خوبی صورت می پذیرد. این بدین معنی است که میزان زیادی از موج شوک حاصل از ضربه توسط لایه سرامیکی به لایه پشتی از جنس فولاد انتقال می یابد و در نتیجه میزان کمتری به داخل این لایه بازتابش می شود که این مسئله کارایی سازه دارای فولاد به عنوان لایه پشتی را برتر از مورد مشابه با لایه آلومینیومی کرده است.</a:t>
            </a:r>
            <a:endParaRPr lang="en-US" sz="1400" b="1" dirty="0">
              <a:cs typeface="B Titr" panose="00000700000000000000" pitchFamily="2" charset="-78"/>
            </a:endParaRPr>
          </a:p>
          <a:p>
            <a:pPr algn="just">
              <a:lnSpc>
                <a:spcPct val="100000"/>
              </a:lnSpc>
            </a:pPr>
            <a:endParaRPr lang="en-US" sz="1400" b="1" dirty="0">
              <a:cs typeface="B Titr" panose="00000700000000000000" pitchFamily="2" charset="-78"/>
            </a:endParaRPr>
          </a:p>
        </p:txBody>
      </p:sp>
      <p:pic>
        <p:nvPicPr>
          <p:cNvPr id="6146" name="Picture 17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3047763"/>
            <a:ext cx="3357631" cy="178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17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4026" y="3047763"/>
            <a:ext cx="3364883" cy="178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0" y="4947844"/>
            <a:ext cx="4458472" cy="289761"/>
          </a:xfrm>
          <a:prstGeom prst="rect">
            <a:avLst/>
          </a:prstGeom>
        </p:spPr>
      </p:pic>
      <p:pic>
        <p:nvPicPr>
          <p:cNvPr id="5" name="Picture 4"/>
          <p:cNvPicPr>
            <a:picLocks noChangeAspect="1"/>
          </p:cNvPicPr>
          <p:nvPr/>
        </p:nvPicPr>
        <p:blipFill>
          <a:blip r:embed="rId5"/>
          <a:stretch>
            <a:fillRect/>
          </a:stretch>
        </p:blipFill>
        <p:spPr>
          <a:xfrm>
            <a:off x="4042307" y="4947844"/>
            <a:ext cx="4458472" cy="289761"/>
          </a:xfrm>
          <a:prstGeom prst="rect">
            <a:avLst/>
          </a:prstGeom>
        </p:spPr>
      </p:pic>
      <p:sp>
        <p:nvSpPr>
          <p:cNvPr id="6" name="Rectangle 5"/>
          <p:cNvSpPr/>
          <p:nvPr/>
        </p:nvSpPr>
        <p:spPr>
          <a:xfrm>
            <a:off x="801291" y="5237605"/>
            <a:ext cx="7565470" cy="738664"/>
          </a:xfrm>
          <a:prstGeom prst="rect">
            <a:avLst/>
          </a:prstGeom>
        </p:spPr>
        <p:txBody>
          <a:bodyPr wrap="square">
            <a:spAutoFit/>
          </a:bodyPr>
          <a:lstStyle/>
          <a:p>
            <a:pPr indent="270034" algn="just" rtl="1"/>
            <a:r>
              <a:rPr lang="fa-IR" sz="1400" b="1" dirty="0">
                <a:solidFill>
                  <a:srgbClr val="000000"/>
                </a:solidFill>
                <a:latin typeface="Times New Roman" panose="02020603050405020304" pitchFamily="18" charset="0"/>
                <a:ea typeface="Times New Roman" panose="02020603050405020304" pitchFamily="18" charset="0"/>
                <a:cs typeface="B Titr" panose="00000700000000000000" pitchFamily="2" charset="-78"/>
              </a:rPr>
              <a:t>لایه سرامیکی در لایه بندی </a:t>
            </a:r>
            <a:r>
              <a:rPr lang="en-US" sz="1400" b="1" dirty="0">
                <a:solidFill>
                  <a:srgbClr val="000000"/>
                </a:solidFill>
                <a:latin typeface="Times New Roman" panose="02020603050405020304" pitchFamily="18" charset="0"/>
                <a:ea typeface="Times New Roman" panose="02020603050405020304" pitchFamily="18" charset="0"/>
                <a:cs typeface="B Titr" panose="00000700000000000000" pitchFamily="2" charset="-78"/>
              </a:rPr>
              <a:t>W</a:t>
            </a:r>
            <a:r>
              <a:rPr lang="fa-IR" sz="1400" b="1" dirty="0">
                <a:solidFill>
                  <a:srgbClr val="000000"/>
                </a:solidFill>
                <a:latin typeface="Times New Roman" panose="02020603050405020304" pitchFamily="18" charset="0"/>
                <a:ea typeface="Times New Roman" panose="02020603050405020304" pitchFamily="18" charset="0"/>
                <a:cs typeface="B Titr" panose="00000700000000000000" pitchFamily="2" charset="-78"/>
              </a:rPr>
              <a:t>6-</a:t>
            </a:r>
            <a:r>
              <a:rPr lang="en-US" sz="1400" b="1" dirty="0">
                <a:solidFill>
                  <a:srgbClr val="000000"/>
                </a:solidFill>
                <a:latin typeface="Times New Roman" panose="02020603050405020304" pitchFamily="18" charset="0"/>
                <a:ea typeface="Times New Roman" panose="02020603050405020304" pitchFamily="18" charset="0"/>
                <a:cs typeface="B Titr" panose="00000700000000000000" pitchFamily="2" charset="-78"/>
              </a:rPr>
              <a:t>S</a:t>
            </a:r>
            <a:r>
              <a:rPr lang="fa-IR" sz="1400" b="1" dirty="0">
                <a:solidFill>
                  <a:srgbClr val="000000"/>
                </a:solidFill>
                <a:latin typeface="Times New Roman" panose="02020603050405020304" pitchFamily="18" charset="0"/>
                <a:ea typeface="Times New Roman" panose="02020603050405020304" pitchFamily="18" charset="0"/>
                <a:cs typeface="B Titr" panose="00000700000000000000" pitchFamily="2" charset="-78"/>
              </a:rPr>
              <a:t>2 دچار شکست شده است، که این شکست می تواند به جذب انرژی بیشتر توسط این لایه بندی کمک کند لذا این لایه بندی انرژی بیشتری جذب کرده و تغییر شکل کمتری در لایه هدف اتفاق خواهد افتاد.</a:t>
            </a:r>
            <a:endParaRPr lang="en-US" sz="1400" b="1" dirty="0">
              <a:solidFill>
                <a:srgbClr val="000000"/>
              </a:solidFill>
              <a:latin typeface="Times New Roman" panose="02020603050405020304" pitchFamily="18" charset="0"/>
              <a:ea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39843154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487" y="541450"/>
            <a:ext cx="7543800" cy="560742"/>
          </a:xfrm>
        </p:spPr>
        <p:txBody>
          <a:bodyPr vert="horz" lIns="68580" tIns="34290" rIns="68580" bIns="34290" rtlCol="0" anchor="b">
            <a:noAutofit/>
            <a:scene3d>
              <a:camera prst="orthographicFront"/>
              <a:lightRig rig="soft" dir="t"/>
            </a:scene3d>
            <a:sp3d prstMaterial="softEdge">
              <a:bevelT w="25400" h="25400"/>
            </a:sp3d>
          </a:bodyPr>
          <a:lstStyle/>
          <a:p>
            <a:pPr algn="ctr"/>
            <a:r>
              <a:rPr lang="fa-IR" sz="2400" dirty="0">
                <a:solidFill>
                  <a:srgbClr val="FF0000"/>
                </a:solidFill>
                <a:cs typeface="B Titr" panose="00000700000000000000" pitchFamily="2" charset="-78"/>
              </a:rPr>
              <a:t>شبیه سازی با استفاده از دو لایه محافظ</a:t>
            </a:r>
            <a:endParaRPr lang="en-US" sz="2400" dirty="0">
              <a:solidFill>
                <a:srgbClr val="FF0000"/>
              </a:solidFill>
              <a:cs typeface="B Titr" panose="00000700000000000000" pitchFamily="2" charset="-78"/>
            </a:endParaRPr>
          </a:p>
        </p:txBody>
      </p:sp>
      <p:pic>
        <p:nvPicPr>
          <p:cNvPr id="7" name="Content Placeholder 6"/>
          <p:cNvPicPr>
            <a:picLocks noGrp="1" noChangeAspect="1"/>
          </p:cNvPicPr>
          <p:nvPr>
            <p:ph idx="1"/>
          </p:nvPr>
        </p:nvPicPr>
        <p:blipFill>
          <a:blip r:embed="rId3"/>
          <a:stretch>
            <a:fillRect/>
          </a:stretch>
        </p:blipFill>
        <p:spPr>
          <a:xfrm>
            <a:off x="4747459" y="3303265"/>
            <a:ext cx="3572835" cy="403492"/>
          </a:xfrm>
          <a:prstGeom prst="rect">
            <a:avLst/>
          </a:prstGeom>
        </p:spPr>
      </p:pic>
      <p:pic>
        <p:nvPicPr>
          <p:cNvPr id="4" name="Picture 3"/>
          <p:cNvPicPr>
            <a:picLocks noChangeAspect="1"/>
          </p:cNvPicPr>
          <p:nvPr/>
        </p:nvPicPr>
        <p:blipFill>
          <a:blip r:embed="rId4"/>
          <a:stretch>
            <a:fillRect/>
          </a:stretch>
        </p:blipFill>
        <p:spPr>
          <a:xfrm>
            <a:off x="231236" y="1756446"/>
            <a:ext cx="4011626" cy="2338365"/>
          </a:xfrm>
          <a:prstGeom prst="rect">
            <a:avLst/>
          </a:prstGeom>
        </p:spPr>
      </p:pic>
      <p:pic>
        <p:nvPicPr>
          <p:cNvPr id="5" name="Picture 4"/>
          <p:cNvPicPr>
            <a:picLocks noChangeAspect="1"/>
          </p:cNvPicPr>
          <p:nvPr/>
        </p:nvPicPr>
        <p:blipFill>
          <a:blip r:embed="rId5"/>
          <a:stretch>
            <a:fillRect/>
          </a:stretch>
        </p:blipFill>
        <p:spPr>
          <a:xfrm>
            <a:off x="479599" y="4239764"/>
            <a:ext cx="3300161" cy="50351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920870750"/>
              </p:ext>
            </p:extLst>
          </p:nvPr>
        </p:nvGraphicFramePr>
        <p:xfrm>
          <a:off x="4455401" y="1605964"/>
          <a:ext cx="4455319" cy="1899047"/>
        </p:xfrm>
        <a:graphic>
          <a:graphicData uri="http://schemas.openxmlformats.org/presentationml/2006/ole">
            <mc:AlternateContent xmlns:mc="http://schemas.openxmlformats.org/markup-compatibility/2006">
              <mc:Choice xmlns:v="urn:schemas-microsoft-com:vml" Requires="v">
                <p:oleObj spid="_x0000_s2074" name="Document" r:id="rId6" imgW="5941048" imgH="2532510" progId="Word.Document.12">
                  <p:embed/>
                </p:oleObj>
              </mc:Choice>
              <mc:Fallback>
                <p:oleObj name="Document" r:id="rId6" imgW="5941048" imgH="2532510" progId="Word.Document.12">
                  <p:embed/>
                  <p:pic>
                    <p:nvPicPr>
                      <p:cNvPr id="0" name=""/>
                      <p:cNvPicPr/>
                      <p:nvPr/>
                    </p:nvPicPr>
                    <p:blipFill>
                      <a:blip r:embed="rId7"/>
                      <a:stretch>
                        <a:fillRect/>
                      </a:stretch>
                    </p:blipFill>
                    <p:spPr>
                      <a:xfrm>
                        <a:off x="4455401" y="1605964"/>
                        <a:ext cx="4455319" cy="189904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85010849"/>
              </p:ext>
            </p:extLst>
          </p:nvPr>
        </p:nvGraphicFramePr>
        <p:xfrm>
          <a:off x="4455400" y="3797917"/>
          <a:ext cx="4455319" cy="1890713"/>
        </p:xfrm>
        <a:graphic>
          <a:graphicData uri="http://schemas.openxmlformats.org/presentationml/2006/ole">
            <mc:AlternateContent xmlns:mc="http://schemas.openxmlformats.org/markup-compatibility/2006">
              <mc:Choice xmlns:v="urn:schemas-microsoft-com:vml" Requires="v">
                <p:oleObj spid="_x0000_s2075" name="Document" r:id="rId8" imgW="5941048" imgH="2520631" progId="Word.Document.12">
                  <p:embed/>
                </p:oleObj>
              </mc:Choice>
              <mc:Fallback>
                <p:oleObj name="Document" r:id="rId8" imgW="5941048" imgH="2520631" progId="Word.Document.12">
                  <p:embed/>
                  <p:pic>
                    <p:nvPicPr>
                      <p:cNvPr id="0" name=""/>
                      <p:cNvPicPr/>
                      <p:nvPr/>
                    </p:nvPicPr>
                    <p:blipFill>
                      <a:blip r:embed="rId9"/>
                      <a:stretch>
                        <a:fillRect/>
                      </a:stretch>
                    </p:blipFill>
                    <p:spPr>
                      <a:xfrm>
                        <a:off x="4455400" y="3797917"/>
                        <a:ext cx="4455319" cy="1890713"/>
                      </a:xfrm>
                      <a:prstGeom prst="rect">
                        <a:avLst/>
                      </a:prstGeom>
                    </p:spPr>
                  </p:pic>
                </p:oleObj>
              </mc:Fallback>
            </mc:AlternateContent>
          </a:graphicData>
        </a:graphic>
      </p:graphicFrame>
      <p:pic>
        <p:nvPicPr>
          <p:cNvPr id="10" name="Picture 9"/>
          <p:cNvPicPr>
            <a:picLocks noChangeAspect="1"/>
          </p:cNvPicPr>
          <p:nvPr/>
        </p:nvPicPr>
        <p:blipFill>
          <a:blip r:embed="rId10"/>
          <a:stretch>
            <a:fillRect/>
          </a:stretch>
        </p:blipFill>
        <p:spPr>
          <a:xfrm>
            <a:off x="4747459" y="5511191"/>
            <a:ext cx="3599828" cy="406540"/>
          </a:xfrm>
          <a:prstGeom prst="rect">
            <a:avLst/>
          </a:prstGeom>
        </p:spPr>
      </p:pic>
      <p:sp>
        <p:nvSpPr>
          <p:cNvPr id="11" name="TextBox 10"/>
          <p:cNvSpPr txBox="1"/>
          <p:nvPr/>
        </p:nvSpPr>
        <p:spPr>
          <a:xfrm>
            <a:off x="603232" y="5268817"/>
            <a:ext cx="3267635" cy="5078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rtl="1"/>
            <a:r>
              <a:rPr lang="fa-IR" sz="1350" dirty="0">
                <a:cs typeface="B Mitra" panose="00000400000000000000" pitchFamily="2" charset="-78"/>
              </a:rPr>
              <a:t>در ضخامت مساوی سرامیک (</a:t>
            </a:r>
            <a:r>
              <a:rPr lang="en-US" sz="1350" dirty="0">
                <a:cs typeface="B Mitra" panose="00000400000000000000" pitchFamily="2" charset="-78"/>
              </a:rPr>
              <a:t>mm</a:t>
            </a:r>
            <a:r>
              <a:rPr lang="fa-IR" sz="1350" dirty="0">
                <a:cs typeface="B Mitra" panose="00000400000000000000" pitchFamily="2" charset="-78"/>
              </a:rPr>
              <a:t>4</a:t>
            </a:r>
            <a:r>
              <a:rPr lang="en-US" sz="1350" dirty="0">
                <a:cs typeface="B Mitra" panose="00000400000000000000" pitchFamily="2" charset="-78"/>
              </a:rPr>
              <a:t>(</a:t>
            </a:r>
            <a:r>
              <a:rPr lang="fa-IR" sz="1350" dirty="0">
                <a:cs typeface="B Mitra" panose="00000400000000000000" pitchFamily="2" charset="-78"/>
              </a:rPr>
              <a:t> و لایه پشتی (</a:t>
            </a:r>
            <a:r>
              <a:rPr lang="en-US" sz="1350" dirty="0">
                <a:cs typeface="B Mitra" panose="00000400000000000000" pitchFamily="2" charset="-78"/>
              </a:rPr>
              <a:t>mm</a:t>
            </a:r>
            <a:r>
              <a:rPr lang="fa-IR" sz="1350" dirty="0">
                <a:cs typeface="B Mitra" panose="00000400000000000000" pitchFamily="2" charset="-78"/>
              </a:rPr>
              <a:t>4) باز هم کارایی سازه با وجود فولاد به عنوان لایه پشتی بهتر است</a:t>
            </a:r>
            <a:endParaRPr lang="en-US" sz="1350" dirty="0">
              <a:cs typeface="B Mitra" panose="00000400000000000000" pitchFamily="2" charset="-78"/>
            </a:endParaRPr>
          </a:p>
        </p:txBody>
      </p:sp>
    </p:spTree>
    <p:extLst>
      <p:ext uri="{BB962C8B-B14F-4D97-AF65-F5344CB8AC3E}">
        <p14:creationId xmlns:p14="http://schemas.microsoft.com/office/powerpoint/2010/main" val="644291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085" y="533400"/>
            <a:ext cx="8272212" cy="760350"/>
          </a:xfrm>
        </p:spPr>
        <p:txBody>
          <a:bodyPr vert="horz" lIns="68580" tIns="34290" rIns="68580" bIns="34290" rtlCol="0" anchor="b">
            <a:noAutofit/>
            <a:scene3d>
              <a:camera prst="orthographicFront"/>
              <a:lightRig rig="soft" dir="t"/>
            </a:scene3d>
            <a:sp3d prstMaterial="softEdge">
              <a:bevelT w="25400" h="25400"/>
            </a:sp3d>
          </a:bodyPr>
          <a:lstStyle/>
          <a:p>
            <a:pPr algn="ctr"/>
            <a:r>
              <a:rPr lang="fa-IR" sz="2400" dirty="0">
                <a:solidFill>
                  <a:srgbClr val="FF0000"/>
                </a:solidFill>
                <a:cs typeface="B Titr" panose="00000700000000000000" pitchFamily="2" charset="-78"/>
              </a:rPr>
              <a:t>شبیه سازی با استفاده از دو لایه محافظ</a:t>
            </a:r>
            <a:endParaRPr lang="en-US" sz="2400" dirty="0">
              <a:solidFill>
                <a:srgbClr val="FF0000"/>
              </a:solidFill>
              <a:cs typeface="B Titr" panose="00000700000000000000" pitchFamily="2" charset="-78"/>
            </a:endParaRPr>
          </a:p>
        </p:txBody>
      </p:sp>
      <p:sp>
        <p:nvSpPr>
          <p:cNvPr id="3" name="Content Placeholder 2"/>
          <p:cNvSpPr>
            <a:spLocks noGrp="1"/>
          </p:cNvSpPr>
          <p:nvPr>
            <p:ph idx="1"/>
          </p:nvPr>
        </p:nvSpPr>
        <p:spPr>
          <a:xfrm>
            <a:off x="4953896" y="2241551"/>
            <a:ext cx="3412864" cy="3017520"/>
          </a:xfrm>
        </p:spPr>
        <p:txBody>
          <a:bodyPr>
            <a:noAutofit/>
          </a:bodyPr>
          <a:lstStyle/>
          <a:p>
            <a:pPr algn="just" rtl="1">
              <a:lnSpc>
                <a:spcPct val="150000"/>
              </a:lnSpc>
            </a:pPr>
            <a:r>
              <a:rPr lang="fa-IR" sz="1400" dirty="0">
                <a:cs typeface="B Titr" panose="00000700000000000000" pitchFamily="2" charset="-78"/>
              </a:rPr>
              <a:t>با توجه به نتایج بدست آمده کارایی سازه نسبت به لایه بندی های قبلی بهتر بوده و همچنین نتایج مربوط به استفاده از لایه پشتی آلومینیوم و فولاد نزدیک به یکدیگر می باشد. این موضوع نشان می دهد با افزایش ضخامت لایه سرامیکی تاثیر لایه پشتی کاهش یافته لذا تغییر در جنس آن و استفاده از آلومینیوم یا فولاد در آن تفاوت زیادی در نتایج ایجاد نمی کند.</a:t>
            </a:r>
            <a:endParaRPr lang="en-US" sz="1400" dirty="0">
              <a:cs typeface="B Titr" panose="00000700000000000000" pitchFamily="2" charset="-78"/>
            </a:endParaRPr>
          </a:p>
          <a:p>
            <a:pPr algn="just" rtl="1">
              <a:lnSpc>
                <a:spcPct val="150000"/>
              </a:lnSpc>
            </a:pPr>
            <a:r>
              <a:rPr lang="fa-IR" sz="1400" dirty="0">
                <a:cs typeface="B Titr" panose="00000700000000000000" pitchFamily="2" charset="-78"/>
              </a:rPr>
              <a:t>با افزایش ضخامت لایه سرامیکی کارایی سازه افزایش یافته و تغییر شکل لایه هدف کاهش یافته است.</a:t>
            </a:r>
            <a:endParaRPr lang="en-US" sz="1400" dirty="0">
              <a:cs typeface="B Titr" panose="00000700000000000000" pitchFamily="2" charset="-78"/>
            </a:endParaRPr>
          </a:p>
          <a:p>
            <a:pPr algn="just" rtl="1">
              <a:lnSpc>
                <a:spcPct val="150000"/>
              </a:lnSpc>
            </a:pPr>
            <a:endParaRPr lang="en-US" sz="1400" dirty="0">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415314" y="1872164"/>
            <a:ext cx="4425011" cy="2928436"/>
          </a:xfrm>
          <a:prstGeom prst="rect">
            <a:avLst/>
          </a:prstGeom>
        </p:spPr>
      </p:pic>
      <p:pic>
        <p:nvPicPr>
          <p:cNvPr id="5" name="Picture 4"/>
          <p:cNvPicPr>
            <a:picLocks noChangeAspect="1"/>
          </p:cNvPicPr>
          <p:nvPr/>
        </p:nvPicPr>
        <p:blipFill>
          <a:blip r:embed="rId3"/>
          <a:stretch>
            <a:fillRect/>
          </a:stretch>
        </p:blipFill>
        <p:spPr>
          <a:xfrm>
            <a:off x="114719" y="4971302"/>
            <a:ext cx="4458472" cy="503510"/>
          </a:xfrm>
          <a:prstGeom prst="rect">
            <a:avLst/>
          </a:prstGeom>
        </p:spPr>
      </p:pic>
    </p:spTree>
    <p:extLst>
      <p:ext uri="{BB962C8B-B14F-4D97-AF65-F5344CB8AC3E}">
        <p14:creationId xmlns:p14="http://schemas.microsoft.com/office/powerpoint/2010/main" val="3229204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553" y="381000"/>
            <a:ext cx="7543800" cy="561341"/>
          </a:xfrm>
        </p:spPr>
        <p:txBody>
          <a:bodyPr>
            <a:normAutofit/>
          </a:bodyPr>
          <a:lstStyle/>
          <a:p>
            <a:pPr algn="ctr"/>
            <a:r>
              <a:rPr lang="fa-IR" sz="2400" dirty="0">
                <a:solidFill>
                  <a:srgbClr val="FF0000"/>
                </a:solidFill>
                <a:cs typeface="B Titr" panose="00000700000000000000" pitchFamily="2" charset="-78"/>
              </a:rPr>
              <a:t>سیستم های زرهی لایه بندی شده</a:t>
            </a:r>
            <a:endParaRPr lang="en-US" sz="2400" dirty="0">
              <a:solidFill>
                <a:srgbClr val="FF0000"/>
              </a:solidFill>
              <a:cs typeface="B Titr" panose="00000700000000000000" pitchFamily="2" charset="-78"/>
            </a:endParaRPr>
          </a:p>
        </p:txBody>
      </p:sp>
      <p:sp>
        <p:nvSpPr>
          <p:cNvPr id="3" name="Content Placeholder 2"/>
          <p:cNvSpPr>
            <a:spLocks noGrp="1"/>
          </p:cNvSpPr>
          <p:nvPr>
            <p:ph idx="1"/>
          </p:nvPr>
        </p:nvSpPr>
        <p:spPr>
          <a:xfrm>
            <a:off x="448466" y="1143000"/>
            <a:ext cx="8272211" cy="2895600"/>
          </a:xfrm>
        </p:spPr>
        <p:txBody>
          <a:bodyPr>
            <a:normAutofit fontScale="62500" lnSpcReduction="20000"/>
          </a:bodyPr>
          <a:lstStyle/>
          <a:p>
            <a:pPr algn="just" rtl="1">
              <a:lnSpc>
                <a:spcPct val="170000"/>
              </a:lnSpc>
              <a:buFont typeface="Wingdings" panose="05000000000000000000" pitchFamily="2" charset="2"/>
              <a:buChar char="§"/>
            </a:pPr>
            <a:r>
              <a:rPr lang="fa-IR" dirty="0">
                <a:cs typeface="B Titr" panose="00000700000000000000" pitchFamily="2" charset="-78"/>
              </a:rPr>
              <a:t>زره های كامپوزیتی چند لایه بیشتر در جلیقه های ضدگلوله، تانك ها، خودروهای نظامی و اجزای مهم هلیكوپترها به كار می روند.  </a:t>
            </a:r>
          </a:p>
          <a:p>
            <a:pPr algn="just" rtl="1">
              <a:lnSpc>
                <a:spcPct val="170000"/>
              </a:lnSpc>
              <a:buFont typeface="Wingdings" panose="05000000000000000000" pitchFamily="2" charset="2"/>
              <a:buChar char="§"/>
            </a:pPr>
            <a:r>
              <a:rPr lang="fa-IR" dirty="0">
                <a:cs typeface="B Titr" panose="00000700000000000000" pitchFamily="2" charset="-78"/>
              </a:rPr>
              <a:t>این زره ها شامل یک لایه سرامیکی در جلو و یک فلز یا کامپوزیت به عنوان لایه پشتی می باشند.</a:t>
            </a:r>
          </a:p>
          <a:p>
            <a:pPr algn="just" rtl="1">
              <a:lnSpc>
                <a:spcPct val="170000"/>
              </a:lnSpc>
              <a:buFont typeface="Wingdings" panose="05000000000000000000" pitchFamily="2" charset="2"/>
              <a:buChar char="§"/>
            </a:pPr>
            <a:r>
              <a:rPr lang="fa-IR" dirty="0">
                <a:cs typeface="B Titr" panose="00000700000000000000" pitchFamily="2" charset="-78"/>
              </a:rPr>
              <a:t>  ساز و كار حفاظت بالستیك در سرامیك ها و فلزات با یكدیگر متفاوت است. فلزات با تغییر شكل خود موجب جذب انرژی جنبشی گلوله می شوند درحالیكه سرامیك ها این انرژی را به واسطه شكست خود جذب می كنند. </a:t>
            </a:r>
          </a:p>
          <a:p>
            <a:pPr algn="just" rtl="1">
              <a:lnSpc>
                <a:spcPct val="170000"/>
              </a:lnSpc>
            </a:pPr>
            <a:endParaRPr lang="en-US" dirty="0">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228600" y="3886200"/>
            <a:ext cx="2882182" cy="2027954"/>
          </a:xfrm>
          <a:prstGeom prst="rect">
            <a:avLst/>
          </a:prstGeom>
        </p:spPr>
      </p:pic>
      <p:pic>
        <p:nvPicPr>
          <p:cNvPr id="6" name="Picture 5"/>
          <p:cNvPicPr>
            <a:picLocks noChangeAspect="1"/>
          </p:cNvPicPr>
          <p:nvPr/>
        </p:nvPicPr>
        <p:blipFill>
          <a:blip r:embed="rId3"/>
          <a:stretch>
            <a:fillRect/>
          </a:stretch>
        </p:blipFill>
        <p:spPr>
          <a:xfrm>
            <a:off x="3168163" y="3886200"/>
            <a:ext cx="2832818" cy="2027954"/>
          </a:xfrm>
          <a:prstGeom prst="rect">
            <a:avLst/>
          </a:prstGeom>
        </p:spPr>
      </p:pic>
      <p:pic>
        <p:nvPicPr>
          <p:cNvPr id="7" name="Picture 6"/>
          <p:cNvPicPr>
            <a:picLocks noChangeAspect="1"/>
          </p:cNvPicPr>
          <p:nvPr/>
        </p:nvPicPr>
        <p:blipFill>
          <a:blip r:embed="rId4"/>
          <a:stretch>
            <a:fillRect/>
          </a:stretch>
        </p:blipFill>
        <p:spPr>
          <a:xfrm>
            <a:off x="6058362" y="3886200"/>
            <a:ext cx="2811661" cy="2027954"/>
          </a:xfrm>
          <a:prstGeom prst="rect">
            <a:avLst/>
          </a:prstGeom>
        </p:spPr>
      </p:pic>
    </p:spTree>
    <p:extLst>
      <p:ext uri="{BB962C8B-B14F-4D97-AF65-F5344CB8AC3E}">
        <p14:creationId xmlns:p14="http://schemas.microsoft.com/office/powerpoint/2010/main" val="8044688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582" y="685800"/>
            <a:ext cx="7543800" cy="560742"/>
          </a:xfrm>
        </p:spPr>
        <p:txBody>
          <a:bodyPr vert="horz" lIns="68580" tIns="34290" rIns="68580" bIns="34290" rtlCol="0" anchor="b">
            <a:noAutofit/>
            <a:scene3d>
              <a:camera prst="orthographicFront"/>
              <a:lightRig rig="soft" dir="t"/>
            </a:scene3d>
            <a:sp3d prstMaterial="softEdge">
              <a:bevelT w="25400" h="25400"/>
            </a:sp3d>
          </a:bodyPr>
          <a:lstStyle/>
          <a:p>
            <a:pPr algn="ctr"/>
            <a:r>
              <a:rPr lang="fa-IR" sz="2400" dirty="0">
                <a:solidFill>
                  <a:srgbClr val="FF0000"/>
                </a:solidFill>
                <a:effectLst/>
                <a:cs typeface="B Titr" panose="00000700000000000000" pitchFamily="2" charset="-78"/>
              </a:rPr>
              <a:t>شبیه سازی با استفاده از دو لایه محافظ</a:t>
            </a:r>
            <a:endParaRPr lang="en-US" sz="2400" dirty="0">
              <a:solidFill>
                <a:srgbClr val="FF0000"/>
              </a:solidFill>
              <a:effectLst/>
              <a:cs typeface="B Titr" panose="00000700000000000000" pitchFamily="2" charset="-78"/>
            </a:endParaRPr>
          </a:p>
        </p:txBody>
      </p:sp>
      <p:sp>
        <p:nvSpPr>
          <p:cNvPr id="3" name="Content Placeholder 2"/>
          <p:cNvSpPr>
            <a:spLocks noGrp="1"/>
          </p:cNvSpPr>
          <p:nvPr>
            <p:ph idx="1"/>
          </p:nvPr>
        </p:nvSpPr>
        <p:spPr>
          <a:xfrm>
            <a:off x="849050" y="4730952"/>
            <a:ext cx="7543800" cy="1441248"/>
          </a:xfrm>
        </p:spPr>
        <p:txBody>
          <a:bodyPr>
            <a:noAutofit/>
          </a:bodyPr>
          <a:lstStyle/>
          <a:p>
            <a:pPr algn="just" rtl="1">
              <a:lnSpc>
                <a:spcPct val="100000"/>
              </a:lnSpc>
            </a:pPr>
            <a:r>
              <a:rPr lang="fa-IR" sz="1400" b="1" dirty="0">
                <a:cs typeface="B Titr" panose="00000700000000000000" pitchFamily="2" charset="-78"/>
              </a:rPr>
              <a:t>همانطور که در شکل بالا قابل مشاهده است با افزایش میزان ضخامت لایه سرامیکی و در نتیجه کاهش ضخامت لایه آلومنیومی تغییرات قابل توجهی در تغییر شکل ایجاد شده در لایه هدف اتفاق می افتد. این در حالیست که با در نظر گرفتن شکل زیر مشخص است که افزایش ضخامت سرامیک و در نتیجه کاهش ضخامت لایه پشتی از جنس فولاد، باعث ایجاد تغییرات زیاد و قابل توجهی در تغییر شکل لایه هدف نمی شود که این نشان دهنده بهتر بودن کارایی استفاده از فولاد به عنوان لایه پشتی می باشد. اما مسئله دیگری که باید در نظر گرفته شود وزن فولاد است که محدود کننده استفاده از این فولاد به عنوان لایه پشتی می باشد.</a:t>
            </a:r>
            <a:endParaRPr lang="en-US" sz="1400" b="1" dirty="0">
              <a:cs typeface="B Titr" panose="00000700000000000000" pitchFamily="2" charset="-78"/>
            </a:endParaRPr>
          </a:p>
          <a:p>
            <a:pPr algn="just">
              <a:lnSpc>
                <a:spcPct val="100000"/>
              </a:lnSpc>
            </a:pPr>
            <a:endParaRPr lang="en-US" sz="1400" b="1" dirty="0">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774740" y="1524000"/>
            <a:ext cx="3704043" cy="2362200"/>
          </a:xfrm>
          <a:prstGeom prst="rect">
            <a:avLst/>
          </a:prstGeom>
        </p:spPr>
      </p:pic>
      <p:pic>
        <p:nvPicPr>
          <p:cNvPr id="5" name="Picture 4"/>
          <p:cNvPicPr>
            <a:picLocks noChangeAspect="1"/>
          </p:cNvPicPr>
          <p:nvPr/>
        </p:nvPicPr>
        <p:blipFill>
          <a:blip r:embed="rId3"/>
          <a:stretch>
            <a:fillRect/>
          </a:stretch>
        </p:blipFill>
        <p:spPr>
          <a:xfrm>
            <a:off x="752969" y="4223356"/>
            <a:ext cx="3564470" cy="402547"/>
          </a:xfrm>
          <a:prstGeom prst="rect">
            <a:avLst/>
          </a:prstGeom>
        </p:spPr>
      </p:pic>
      <p:pic>
        <p:nvPicPr>
          <p:cNvPr id="7" name="Picture 6"/>
          <p:cNvPicPr>
            <a:picLocks noChangeAspect="1"/>
          </p:cNvPicPr>
          <p:nvPr/>
        </p:nvPicPr>
        <p:blipFill>
          <a:blip r:embed="rId4"/>
          <a:stretch>
            <a:fillRect/>
          </a:stretch>
        </p:blipFill>
        <p:spPr>
          <a:xfrm>
            <a:off x="4840848" y="1524000"/>
            <a:ext cx="4047167" cy="2590800"/>
          </a:xfrm>
          <a:prstGeom prst="rect">
            <a:avLst/>
          </a:prstGeom>
        </p:spPr>
      </p:pic>
      <p:pic>
        <p:nvPicPr>
          <p:cNvPr id="8" name="Picture 7"/>
          <p:cNvPicPr>
            <a:picLocks noChangeAspect="1"/>
          </p:cNvPicPr>
          <p:nvPr/>
        </p:nvPicPr>
        <p:blipFill>
          <a:blip r:embed="rId5"/>
          <a:stretch>
            <a:fillRect/>
          </a:stretch>
        </p:blipFill>
        <p:spPr>
          <a:xfrm>
            <a:off x="4840848" y="4219849"/>
            <a:ext cx="3595520" cy="406054"/>
          </a:xfrm>
          <a:prstGeom prst="rect">
            <a:avLst/>
          </a:prstGeom>
        </p:spPr>
      </p:pic>
    </p:spTree>
    <p:extLst>
      <p:ext uri="{BB962C8B-B14F-4D97-AF65-F5344CB8AC3E}">
        <p14:creationId xmlns:p14="http://schemas.microsoft.com/office/powerpoint/2010/main" val="34399823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875" y="465901"/>
            <a:ext cx="8272212" cy="760350"/>
          </a:xfrm>
        </p:spPr>
        <p:txBody>
          <a:bodyPr vert="horz" lIns="68580" tIns="34290" rIns="68580" bIns="34290" rtlCol="0" anchor="b">
            <a:noAutofit/>
            <a:scene3d>
              <a:camera prst="orthographicFront"/>
              <a:lightRig rig="soft" dir="t"/>
            </a:scene3d>
            <a:sp3d prstMaterial="softEdge">
              <a:bevelT w="25400" h="25400"/>
            </a:sp3d>
          </a:bodyPr>
          <a:lstStyle/>
          <a:p>
            <a:pPr algn="ctr"/>
            <a:r>
              <a:rPr lang="fa-IR" sz="2400" dirty="0">
                <a:solidFill>
                  <a:srgbClr val="FF0000"/>
                </a:solidFill>
                <a:cs typeface="B Titr" panose="00000700000000000000" pitchFamily="2" charset="-78"/>
              </a:rPr>
              <a:t>شبیه سازی با استفاده از سه لایه محافظ</a:t>
            </a:r>
            <a:endParaRPr lang="en-US" sz="2400" dirty="0">
              <a:solidFill>
                <a:srgbClr val="FF0000"/>
              </a:solidFill>
              <a:cs typeface="B Titr" panose="00000700000000000000" pitchFamily="2" charset="-78"/>
            </a:endParaRPr>
          </a:p>
        </p:txBody>
      </p:sp>
      <p:sp>
        <p:nvSpPr>
          <p:cNvPr id="3" name="Content Placeholder 2"/>
          <p:cNvSpPr>
            <a:spLocks noGrp="1"/>
          </p:cNvSpPr>
          <p:nvPr>
            <p:ph idx="1"/>
          </p:nvPr>
        </p:nvSpPr>
        <p:spPr>
          <a:xfrm>
            <a:off x="3934555" y="3886201"/>
            <a:ext cx="4860532" cy="1268292"/>
          </a:xfrm>
        </p:spPr>
        <p:txBody>
          <a:bodyPr>
            <a:noAutofit/>
          </a:bodyPr>
          <a:lstStyle/>
          <a:p>
            <a:pPr algn="just" rtl="1"/>
            <a:r>
              <a:rPr lang="fa-IR" sz="1400" b="1" dirty="0">
                <a:cs typeface="B Mitra" panose="00000400000000000000" pitchFamily="2" charset="-78"/>
              </a:rPr>
              <a:t>در این مرحله به بررسی سیستم زرهی ساخته شده از سه لایه محافظ شامل دو لایه سرامیکی در اطراف لایه فلزی میانی پرداخته شده است. در این قست تاثیر امپدانس لایه ها و ایجاد الگوی کاهشی و افزایشی امپدانس نیز مد نظر بوده است. به طوریکه با استفاده از لایه فولاد به عنوان لایه میانی الگوی افزایش-کاهش و با استفاده از آلومینیوم به عنوان لایه میانی الگوی کاهش افزایش را خواهیم داشت. </a:t>
            </a:r>
            <a:endParaRPr lang="en-US" sz="1400" b="1" dirty="0">
              <a:cs typeface="B Mitra" panose="00000400000000000000" pitchFamily="2" charset="-78"/>
            </a:endParaRPr>
          </a:p>
        </p:txBody>
      </p:sp>
      <p:pic>
        <p:nvPicPr>
          <p:cNvPr id="4" name="Picture 3"/>
          <p:cNvPicPr>
            <a:picLocks noChangeAspect="1"/>
          </p:cNvPicPr>
          <p:nvPr/>
        </p:nvPicPr>
        <p:blipFill>
          <a:blip r:embed="rId2"/>
          <a:stretch>
            <a:fillRect/>
          </a:stretch>
        </p:blipFill>
        <p:spPr>
          <a:xfrm>
            <a:off x="21771" y="1663865"/>
            <a:ext cx="3869243" cy="2930328"/>
          </a:xfrm>
          <a:prstGeom prst="rect">
            <a:avLst/>
          </a:prstGeom>
        </p:spPr>
      </p:pic>
      <p:pic>
        <p:nvPicPr>
          <p:cNvPr id="5" name="Picture 4"/>
          <p:cNvPicPr>
            <a:picLocks noChangeAspect="1"/>
          </p:cNvPicPr>
          <p:nvPr/>
        </p:nvPicPr>
        <p:blipFill>
          <a:blip r:embed="rId3"/>
          <a:stretch>
            <a:fillRect/>
          </a:stretch>
        </p:blipFill>
        <p:spPr>
          <a:xfrm>
            <a:off x="186922" y="4709071"/>
            <a:ext cx="3704092" cy="418315"/>
          </a:xfrm>
          <a:prstGeom prst="rect">
            <a:avLst/>
          </a:prstGeom>
        </p:spPr>
      </p:pic>
      <p:sp>
        <p:nvSpPr>
          <p:cNvPr id="6" name="Rectangle 5"/>
          <p:cNvSpPr/>
          <p:nvPr/>
        </p:nvSpPr>
        <p:spPr>
          <a:xfrm>
            <a:off x="3891014" y="2057400"/>
            <a:ext cx="4572000" cy="1600438"/>
          </a:xfrm>
          <a:prstGeom prst="rect">
            <a:avLst/>
          </a:prstGeom>
        </p:spPr>
        <p:txBody>
          <a:bodyPr>
            <a:spAutoFit/>
          </a:bodyPr>
          <a:lstStyle/>
          <a:p>
            <a:pPr algn="just" rtl="1">
              <a:spcAft>
                <a:spcPts val="600"/>
              </a:spcAft>
            </a:pPr>
            <a:r>
              <a:rPr lang="fa-IR" sz="1400" b="1" dirty="0">
                <a:latin typeface="Times New Roman" panose="02020603050405020304" pitchFamily="18" charset="0"/>
                <a:ea typeface="Calibri" panose="020F0502020204030204" pitchFamily="34" charset="0"/>
                <a:cs typeface="B Mitra" panose="00000400000000000000" pitchFamily="2" charset="-78"/>
              </a:rPr>
              <a:t>در اینجا زمانی که از لایه فولادی استفاده شده به علت اینکه امپدانس بالاتری از لایه سرامیک داشته، مقدار بیشتری از موج را به درون خود منتقل می کند، و در سطح مشترک دوم لایه فولاد و سرامیک میزان کمتری از موج وارده از سطح مشترک اول را به لایه پس از خود انتقال می دهد. این مسئله باعث شده موج در درون لایه میانی به میزان زیادی اتلاف شده و در نتیجه میزان تغییر شکل لایه هدف را تحت تاثیر قرار داده و کاهش می دهد. </a:t>
            </a:r>
            <a:endParaRPr lang="en-US" sz="1400" b="1" dirty="0">
              <a:latin typeface="Times New Roman" panose="02020603050405020304" pitchFamily="18" charset="0"/>
              <a:ea typeface="Calibri" panose="020F0502020204030204" pitchFamily="34" charset="0"/>
              <a:cs typeface="B Mitra" panose="00000400000000000000" pitchFamily="2" charset="-78"/>
            </a:endParaRPr>
          </a:p>
        </p:txBody>
      </p:sp>
    </p:spTree>
    <p:extLst>
      <p:ext uri="{BB962C8B-B14F-4D97-AF65-F5344CB8AC3E}">
        <p14:creationId xmlns:p14="http://schemas.microsoft.com/office/powerpoint/2010/main" val="14394197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705" y="457200"/>
            <a:ext cx="8272212" cy="760350"/>
          </a:xfrm>
        </p:spPr>
        <p:txBody>
          <a:bodyPr vert="horz" lIns="68580" tIns="34290" rIns="68580" bIns="34290" rtlCol="0" anchor="b">
            <a:noAutofit/>
            <a:scene3d>
              <a:camera prst="orthographicFront"/>
              <a:lightRig rig="soft" dir="t"/>
            </a:scene3d>
            <a:sp3d prstMaterial="softEdge">
              <a:bevelT w="25400" h="25400"/>
            </a:sp3d>
          </a:bodyPr>
          <a:lstStyle/>
          <a:p>
            <a:pPr algn="ctr"/>
            <a:r>
              <a:rPr lang="fa-IR" sz="2400" dirty="0">
                <a:solidFill>
                  <a:srgbClr val="FF0000"/>
                </a:solidFill>
                <a:cs typeface="B Titr" panose="00000700000000000000" pitchFamily="2" charset="-78"/>
              </a:rPr>
              <a:t>مقایسه شبیه سازی با استفاده از دو و سه لایه محافظ</a:t>
            </a:r>
            <a:endParaRPr lang="en-US" sz="2400" dirty="0">
              <a:solidFill>
                <a:srgbClr val="FF0000"/>
              </a:solidFill>
              <a:cs typeface="B Titr" panose="00000700000000000000" pitchFamily="2" charset="-78"/>
            </a:endParaRPr>
          </a:p>
        </p:txBody>
      </p:sp>
      <p:sp>
        <p:nvSpPr>
          <p:cNvPr id="3" name="Content Placeholder 2"/>
          <p:cNvSpPr>
            <a:spLocks noGrp="1"/>
          </p:cNvSpPr>
          <p:nvPr>
            <p:ph idx="1"/>
          </p:nvPr>
        </p:nvSpPr>
        <p:spPr>
          <a:xfrm>
            <a:off x="4622811" y="2299943"/>
            <a:ext cx="3743949" cy="2700788"/>
          </a:xfrm>
        </p:spPr>
        <p:txBody>
          <a:bodyPr>
            <a:normAutofit/>
          </a:bodyPr>
          <a:lstStyle/>
          <a:p>
            <a:pPr algn="just" rtl="1">
              <a:lnSpc>
                <a:spcPct val="100000"/>
              </a:lnSpc>
            </a:pPr>
            <a:r>
              <a:rPr lang="fa-IR" sz="1400" b="1" dirty="0">
                <a:cs typeface="B Titr" panose="00000700000000000000" pitchFamily="2" charset="-78"/>
              </a:rPr>
              <a:t>سفتی لایه محافظ در صورت استفاده از دو لایه سرامیکی در اطراف لایه فلزی افزایش می یابد که این خود تاثیر مستقیم بر کارایی سازه دارد. این مسئله به این معنی است که سفتی لایه بندی محافظ در حالتی که لایه بندی سرامیک-فلز استفاده شود از حالتی که از سرامیک-فلز-سرامیک استفاده گردد کمتر می باشد. نتایج حاصل از مقایسه لایه بندی های 2 و 3 لایه در شکل ربرو نشان می دهد کارایی سیستم 3 لایه بسیار بهتر بوده است.</a:t>
            </a:r>
            <a:endParaRPr lang="en-US" sz="1400" b="1" dirty="0">
              <a:cs typeface="B Titr" panose="00000700000000000000" pitchFamily="2" charset="-78"/>
            </a:endParaRPr>
          </a:p>
          <a:p>
            <a:pPr algn="just">
              <a:lnSpc>
                <a:spcPct val="100000"/>
              </a:lnSpc>
            </a:pPr>
            <a:endParaRPr lang="en-US" sz="1400" b="1" dirty="0">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164340" y="1981200"/>
            <a:ext cx="4218147" cy="2590800"/>
          </a:xfrm>
          <a:prstGeom prst="rect">
            <a:avLst/>
          </a:prstGeom>
        </p:spPr>
      </p:pic>
      <p:pic>
        <p:nvPicPr>
          <p:cNvPr id="5" name="Picture 4"/>
          <p:cNvPicPr>
            <a:picLocks noChangeAspect="1"/>
          </p:cNvPicPr>
          <p:nvPr/>
        </p:nvPicPr>
        <p:blipFill>
          <a:blip r:embed="rId3"/>
          <a:stretch>
            <a:fillRect/>
          </a:stretch>
        </p:blipFill>
        <p:spPr>
          <a:xfrm>
            <a:off x="164340" y="4688681"/>
            <a:ext cx="4458472" cy="624100"/>
          </a:xfrm>
          <a:prstGeom prst="rect">
            <a:avLst/>
          </a:prstGeom>
        </p:spPr>
      </p:pic>
    </p:spTree>
    <p:extLst>
      <p:ext uri="{BB962C8B-B14F-4D97-AF65-F5344CB8AC3E}">
        <p14:creationId xmlns:p14="http://schemas.microsoft.com/office/powerpoint/2010/main" val="495101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199" y="8847"/>
            <a:ext cx="8272212" cy="760350"/>
          </a:xfrm>
        </p:spPr>
        <p:txBody>
          <a:bodyPr vert="horz" lIns="68580" tIns="34290" rIns="68580" bIns="34290" rtlCol="0" anchor="b">
            <a:noAutofit/>
            <a:scene3d>
              <a:camera prst="orthographicFront"/>
              <a:lightRig rig="soft" dir="t"/>
            </a:scene3d>
            <a:sp3d prstMaterial="softEdge">
              <a:bevelT w="25400" h="25400"/>
            </a:sp3d>
          </a:bodyPr>
          <a:lstStyle/>
          <a:p>
            <a:pPr algn="ctr"/>
            <a:r>
              <a:rPr lang="fa-IR" sz="2400" dirty="0">
                <a:solidFill>
                  <a:srgbClr val="FF0000"/>
                </a:solidFill>
                <a:effectLst/>
                <a:cs typeface="B Titr" panose="00000700000000000000" pitchFamily="2" charset="-78"/>
              </a:rPr>
              <a:t>سیستم چهار لایه با الگوی کاهشی امپدانس</a:t>
            </a:r>
            <a:endParaRPr lang="en-US" sz="2400" dirty="0">
              <a:solidFill>
                <a:srgbClr val="FF0000"/>
              </a:solidFill>
              <a:effectLst/>
              <a:cs typeface="B Titr" panose="00000700000000000000" pitchFamily="2" charset="-78"/>
            </a:endParaRPr>
          </a:p>
        </p:txBody>
      </p:sp>
      <p:sp>
        <p:nvSpPr>
          <p:cNvPr id="3" name="Content Placeholder 2"/>
          <p:cNvSpPr>
            <a:spLocks noGrp="1"/>
          </p:cNvSpPr>
          <p:nvPr>
            <p:ph idx="1"/>
          </p:nvPr>
        </p:nvSpPr>
        <p:spPr>
          <a:xfrm>
            <a:off x="4646076" y="1229756"/>
            <a:ext cx="3888890" cy="3545477"/>
          </a:xfrm>
        </p:spPr>
        <p:txBody>
          <a:bodyPr>
            <a:noAutofit/>
          </a:bodyPr>
          <a:lstStyle/>
          <a:p>
            <a:pPr algn="just" rtl="1">
              <a:lnSpc>
                <a:spcPct val="150000"/>
              </a:lnSpc>
            </a:pPr>
            <a:r>
              <a:rPr lang="fa-IR" sz="1200" b="1" dirty="0">
                <a:cs typeface="B Titr" panose="00000700000000000000" pitchFamily="2" charset="-78"/>
              </a:rPr>
              <a:t>استفاده از سیستم­های ترکیبی ساخته شده از چند لایه مختلف با توجه به بازتابش و عبور موج در چند سطح مشترک به تقلیل موج شوک کمک می­کند. با استفاده از چند لایه که دارای اختلاف امپدانس هستند، هم می­توان سازه را در برابر نفوذ پرتابه مقاوم کرد و هم می­توان انرژی بیشتری را تلف کرد. هدف، طراحی مدلی است که با داشتن ضخامت مشابه به سیستم تک لایه و حداقل تعداد لایه و داشتن یک شیب تغییر و نه یک تغییر ناگهانی در امپدانس، اتلاف موج شوک بیشتر و کمترین تغییر­شکل و واماندگی را در ماده داشته باشد. استفاده از لایه بندی </a:t>
            </a:r>
            <a:r>
              <a:rPr lang="en-US" sz="1200" b="1" dirty="0">
                <a:cs typeface="B Titr" panose="00000700000000000000" pitchFamily="2" charset="-78"/>
              </a:rPr>
              <a:t>S</a:t>
            </a:r>
            <a:r>
              <a:rPr lang="fa-IR" sz="1200" b="1" dirty="0">
                <a:cs typeface="B Titr" panose="00000700000000000000" pitchFamily="2" charset="-78"/>
              </a:rPr>
              <a:t>2-</a:t>
            </a:r>
            <a:r>
              <a:rPr lang="en-US" sz="1200" b="1" dirty="0">
                <a:cs typeface="B Titr" panose="00000700000000000000" pitchFamily="2" charset="-78"/>
              </a:rPr>
              <a:t>W</a:t>
            </a:r>
            <a:r>
              <a:rPr lang="fa-IR" sz="1200" b="1" dirty="0">
                <a:cs typeface="B Titr" panose="00000700000000000000" pitchFamily="2" charset="-78"/>
              </a:rPr>
              <a:t>2-</a:t>
            </a:r>
            <a:r>
              <a:rPr lang="en-US" sz="1200" b="1" dirty="0">
                <a:cs typeface="B Titr" panose="00000700000000000000" pitchFamily="2" charset="-78"/>
              </a:rPr>
              <a:t>S</a:t>
            </a:r>
            <a:r>
              <a:rPr lang="fa-IR" sz="1200" b="1" dirty="0">
                <a:cs typeface="B Titr" panose="00000700000000000000" pitchFamily="2" charset="-78"/>
              </a:rPr>
              <a:t>2-</a:t>
            </a:r>
            <a:r>
              <a:rPr lang="en-US" sz="1200" b="1" dirty="0">
                <a:cs typeface="B Titr" panose="00000700000000000000" pitchFamily="2" charset="-78"/>
              </a:rPr>
              <a:t>A</a:t>
            </a:r>
            <a:r>
              <a:rPr lang="fa-IR" sz="1200" b="1" dirty="0">
                <a:cs typeface="B Titr" panose="00000700000000000000" pitchFamily="2" charset="-78"/>
              </a:rPr>
              <a:t>2 می تواند این خواسته را ارضا کند. در شکل زیر می توان تغییر شکل لایه هدف در اثر برخورد پرتابه سرپهن به سیستم زرهی ترکیبی مذکور را مشاهده نمود.</a:t>
            </a:r>
            <a:endParaRPr lang="en-US" sz="1200" b="1" dirty="0">
              <a:cs typeface="B Titr" panose="00000700000000000000" pitchFamily="2" charset="-78"/>
            </a:endParaRPr>
          </a:p>
          <a:p>
            <a:pPr algn="just">
              <a:lnSpc>
                <a:spcPct val="150000"/>
              </a:lnSpc>
            </a:pPr>
            <a:endParaRPr lang="en-US" sz="1200" b="1" dirty="0">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5004692" y="5024738"/>
            <a:ext cx="2425580" cy="1509482"/>
          </a:xfrm>
          <a:prstGeom prst="rect">
            <a:avLst/>
          </a:prstGeom>
        </p:spPr>
      </p:pic>
      <p:pic>
        <p:nvPicPr>
          <p:cNvPr id="5" name="Picture 4"/>
          <p:cNvPicPr>
            <a:picLocks noChangeAspect="1"/>
          </p:cNvPicPr>
          <p:nvPr/>
        </p:nvPicPr>
        <p:blipFill>
          <a:blip r:embed="rId3"/>
          <a:stretch>
            <a:fillRect/>
          </a:stretch>
        </p:blipFill>
        <p:spPr>
          <a:xfrm>
            <a:off x="2971800" y="6389914"/>
            <a:ext cx="4458472" cy="457200"/>
          </a:xfrm>
          <a:prstGeom prst="rect">
            <a:avLst/>
          </a:prstGeom>
        </p:spPr>
      </p:pic>
      <p:pic>
        <p:nvPicPr>
          <p:cNvPr id="6" name="Picture 5"/>
          <p:cNvPicPr>
            <a:picLocks noChangeAspect="1"/>
          </p:cNvPicPr>
          <p:nvPr/>
        </p:nvPicPr>
        <p:blipFill>
          <a:blip r:embed="rId4"/>
          <a:stretch>
            <a:fillRect/>
          </a:stretch>
        </p:blipFill>
        <p:spPr>
          <a:xfrm>
            <a:off x="0" y="1737792"/>
            <a:ext cx="4560265" cy="2529407"/>
          </a:xfrm>
          <a:prstGeom prst="rect">
            <a:avLst/>
          </a:prstGeom>
        </p:spPr>
      </p:pic>
      <p:pic>
        <p:nvPicPr>
          <p:cNvPr id="7" name="Picture 6"/>
          <p:cNvPicPr>
            <a:picLocks noChangeAspect="1"/>
          </p:cNvPicPr>
          <p:nvPr/>
        </p:nvPicPr>
        <p:blipFill>
          <a:blip r:embed="rId5"/>
          <a:stretch>
            <a:fillRect/>
          </a:stretch>
        </p:blipFill>
        <p:spPr>
          <a:xfrm>
            <a:off x="441384" y="4610242"/>
            <a:ext cx="3480745" cy="723757"/>
          </a:xfrm>
          <a:prstGeom prst="rect">
            <a:avLst/>
          </a:prstGeom>
        </p:spPr>
      </p:pic>
    </p:spTree>
    <p:extLst>
      <p:ext uri="{BB962C8B-B14F-4D97-AF65-F5344CB8AC3E}">
        <p14:creationId xmlns:p14="http://schemas.microsoft.com/office/powerpoint/2010/main" val="11148872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68580" tIns="34290" rIns="68580" bIns="34290" rtlCol="0" anchor="b">
            <a:noAutofit/>
            <a:scene3d>
              <a:camera prst="orthographicFront"/>
              <a:lightRig rig="soft" dir="t"/>
            </a:scene3d>
            <a:sp3d prstMaterial="softEdge">
              <a:bevelT w="25400" h="25400"/>
            </a:sp3d>
          </a:bodyPr>
          <a:lstStyle/>
          <a:p>
            <a:pPr algn="ctr"/>
            <a:r>
              <a:rPr lang="fa-IR" sz="2400" dirty="0">
                <a:solidFill>
                  <a:srgbClr val="FF0000"/>
                </a:solidFill>
                <a:cs typeface="B Titr" panose="00000700000000000000" pitchFamily="2" charset="-78"/>
              </a:rPr>
              <a:t>نتیجه گیری</a:t>
            </a:r>
            <a:endParaRPr lang="en-US" sz="2400" dirty="0">
              <a:solidFill>
                <a:srgbClr val="FF0000"/>
              </a:solidFill>
              <a:cs typeface="B Titr" panose="00000700000000000000" pitchFamily="2" charset="-78"/>
            </a:endParaRPr>
          </a:p>
        </p:txBody>
      </p:sp>
      <p:sp>
        <p:nvSpPr>
          <p:cNvPr id="3" name="Content Placeholder 2"/>
          <p:cNvSpPr>
            <a:spLocks noGrp="1"/>
          </p:cNvSpPr>
          <p:nvPr>
            <p:ph idx="1"/>
          </p:nvPr>
        </p:nvSpPr>
        <p:spPr/>
        <p:txBody>
          <a:bodyPr>
            <a:normAutofit/>
          </a:bodyPr>
          <a:lstStyle/>
          <a:p>
            <a:pPr lvl="0" algn="r" rtl="1">
              <a:lnSpc>
                <a:spcPct val="120000"/>
              </a:lnSpc>
            </a:pPr>
            <a:r>
              <a:rPr lang="ar-SA" sz="1800" dirty="0">
                <a:cs typeface="B Titr" panose="00000700000000000000" pitchFamily="2" charset="-78"/>
              </a:rPr>
              <a:t>استفاده از لایه فولاد به عنوان لایه پشتی در سیستم زرهی لایه بندی شده کارایی سازه را نسبت به استفاده از آلومینیوم افزایش می دهد اما باعث افزایش وزن سازه می گردد.</a:t>
            </a:r>
            <a:endParaRPr lang="en-US" sz="1800" dirty="0">
              <a:cs typeface="B Titr" panose="00000700000000000000" pitchFamily="2" charset="-78"/>
            </a:endParaRPr>
          </a:p>
          <a:p>
            <a:pPr lvl="0" algn="r" rtl="1">
              <a:lnSpc>
                <a:spcPct val="120000"/>
              </a:lnSpc>
            </a:pPr>
            <a:r>
              <a:rPr lang="ar-SA" sz="1800" dirty="0">
                <a:cs typeface="B Titr" panose="00000700000000000000" pitchFamily="2" charset="-78"/>
              </a:rPr>
              <a:t>استفاده از دو لایه سرامیکی در اطراف یک لایه فلزی باعث افزایش کارایی سازه لایه بندی شده تحت ضربه می گردد.</a:t>
            </a:r>
            <a:endParaRPr lang="en-US" sz="1800" dirty="0">
              <a:cs typeface="B Titr" panose="00000700000000000000" pitchFamily="2" charset="-78"/>
            </a:endParaRPr>
          </a:p>
          <a:p>
            <a:pPr lvl="0" algn="r" rtl="1">
              <a:lnSpc>
                <a:spcPct val="120000"/>
              </a:lnSpc>
            </a:pPr>
            <a:r>
              <a:rPr lang="ar-SA" sz="1800" dirty="0">
                <a:cs typeface="B Titr" panose="00000700000000000000" pitchFamily="2" charset="-78"/>
              </a:rPr>
              <a:t>استفاده از دو لایه سرامیکی در اطراف لایه فلزی باعث افزایش سفتی سیستم لایه بندی شده و در نتیجه افزایش کارایی آن در کاهش میزان تغییر شکل لایه هدف می شود.</a:t>
            </a:r>
            <a:endParaRPr lang="en-US" sz="1800" dirty="0">
              <a:cs typeface="B Titr" panose="00000700000000000000" pitchFamily="2" charset="-78"/>
            </a:endParaRPr>
          </a:p>
          <a:p>
            <a:pPr lvl="0" algn="r" rtl="1">
              <a:lnSpc>
                <a:spcPct val="120000"/>
              </a:lnSpc>
            </a:pPr>
            <a:r>
              <a:rPr lang="ar-SA" sz="1800" dirty="0">
                <a:cs typeface="B Titr" panose="00000700000000000000" pitchFamily="2" charset="-78"/>
              </a:rPr>
              <a:t>با افزایش ضخامت لایه سرامیکی، تاثیر وجود لایه پشتی کاهش یافته و نتایج حاصل از استفاده از آلومینیوم و فولاد به عنوان لایه پشتی شبیه به یکدیگر بوده است.</a:t>
            </a:r>
            <a:endParaRPr lang="en-US" sz="1800" dirty="0">
              <a:cs typeface="B Titr" panose="00000700000000000000" pitchFamily="2" charset="-78"/>
            </a:endParaRPr>
          </a:p>
          <a:p>
            <a:pPr lvl="0" algn="r" rtl="1">
              <a:lnSpc>
                <a:spcPct val="120000"/>
              </a:lnSpc>
            </a:pPr>
            <a:r>
              <a:rPr lang="ar-SA" sz="1800" dirty="0">
                <a:cs typeface="B Titr" panose="00000700000000000000" pitchFamily="2" charset="-78"/>
              </a:rPr>
              <a:t>الگوی امپدانسی افزایش – کاهش در سسیستم لایه بندی شده باعث افزایش کارایی بالستیک سازه و در نتیجه کاهش میزان تغییر شکل لایه هدف گردیده است.</a:t>
            </a:r>
            <a:endParaRPr lang="en-US" sz="1800" dirty="0">
              <a:cs typeface="B Titr" panose="00000700000000000000" pitchFamily="2" charset="-78"/>
            </a:endParaRPr>
          </a:p>
          <a:p>
            <a:pPr lvl="0" algn="r" rtl="1">
              <a:lnSpc>
                <a:spcPct val="120000"/>
              </a:lnSpc>
            </a:pPr>
            <a:r>
              <a:rPr lang="ar-SA" sz="1800" dirty="0">
                <a:cs typeface="B Titr" panose="00000700000000000000" pitchFamily="2" charset="-78"/>
              </a:rPr>
              <a:t>استفاده از الگوی کاهشی امپدانس در لایه بندی باعث افزایش کارایی و کاهش وزن سازه و بهبود عملکرد آن می گردد.</a:t>
            </a:r>
            <a:endParaRPr lang="en-US" sz="1800" dirty="0">
              <a:cs typeface="B Titr" panose="00000700000000000000" pitchFamily="2" charset="-78"/>
            </a:endParaRPr>
          </a:p>
        </p:txBody>
      </p:sp>
    </p:spTree>
    <p:extLst>
      <p:ext uri="{BB962C8B-B14F-4D97-AF65-F5344CB8AC3E}">
        <p14:creationId xmlns:p14="http://schemas.microsoft.com/office/powerpoint/2010/main" val="10855919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68580" tIns="34290" rIns="68580" bIns="34290" rtlCol="0" anchor="b">
            <a:noAutofit/>
            <a:scene3d>
              <a:camera prst="orthographicFront"/>
              <a:lightRig rig="soft" dir="t"/>
            </a:scene3d>
            <a:sp3d prstMaterial="softEdge">
              <a:bevelT w="25400" h="25400"/>
            </a:sp3d>
          </a:bodyPr>
          <a:lstStyle/>
          <a:p>
            <a:pPr algn="ctr"/>
            <a:r>
              <a:rPr lang="fa-IR" sz="2400" dirty="0">
                <a:solidFill>
                  <a:srgbClr val="FF0000"/>
                </a:solidFill>
                <a:cs typeface="B Titr" panose="00000700000000000000" pitchFamily="2" charset="-78"/>
              </a:rPr>
              <a:t>الزامات</a:t>
            </a:r>
            <a:endParaRPr lang="en-US" sz="2400" dirty="0">
              <a:solidFill>
                <a:srgbClr val="FF0000"/>
              </a:solidFill>
              <a:cs typeface="B Titr" panose="00000700000000000000" pitchFamily="2" charset="-78"/>
            </a:endParaRPr>
          </a:p>
        </p:txBody>
      </p:sp>
      <p:sp>
        <p:nvSpPr>
          <p:cNvPr id="3" name="Content Placeholder 2"/>
          <p:cNvSpPr>
            <a:spLocks noGrp="1"/>
          </p:cNvSpPr>
          <p:nvPr>
            <p:ph idx="1"/>
          </p:nvPr>
        </p:nvSpPr>
        <p:spPr/>
        <p:txBody>
          <a:bodyPr>
            <a:normAutofit/>
          </a:bodyPr>
          <a:lstStyle/>
          <a:p>
            <a:pPr algn="r" rtl="1">
              <a:lnSpc>
                <a:spcPct val="200000"/>
              </a:lnSpc>
            </a:pPr>
            <a:r>
              <a:rPr lang="fa-IR" sz="1800" b="1" dirty="0">
                <a:cs typeface="B Titr" panose="00000700000000000000" pitchFamily="2" charset="-78"/>
              </a:rPr>
              <a:t>آشنایی کامل با مفاهیم ضربه</a:t>
            </a:r>
          </a:p>
          <a:p>
            <a:pPr algn="r" rtl="1">
              <a:lnSpc>
                <a:spcPct val="200000"/>
              </a:lnSpc>
            </a:pPr>
            <a:r>
              <a:rPr lang="fa-IR" sz="1800" b="1" dirty="0">
                <a:cs typeface="B Titr" panose="00000700000000000000" pitchFamily="2" charset="-78"/>
              </a:rPr>
              <a:t>آشنایی با نحوه عملکرد موج حاصل از ضربه درون سازه های فلزی و سرامیک</a:t>
            </a:r>
          </a:p>
          <a:p>
            <a:pPr algn="r" rtl="1">
              <a:lnSpc>
                <a:spcPct val="200000"/>
              </a:lnSpc>
            </a:pPr>
            <a:r>
              <a:rPr lang="fa-IR" sz="1800" b="1" dirty="0">
                <a:cs typeface="B Titr" panose="00000700000000000000" pitchFamily="2" charset="-78"/>
              </a:rPr>
              <a:t>آشنایی با عملکرد موج در سطح مشترک دو محیط متفاوت</a:t>
            </a:r>
          </a:p>
          <a:p>
            <a:pPr algn="r" rtl="1">
              <a:lnSpc>
                <a:spcPct val="200000"/>
              </a:lnSpc>
            </a:pPr>
            <a:r>
              <a:rPr lang="fa-IR" sz="1800" b="1" dirty="0">
                <a:cs typeface="B Titr" panose="00000700000000000000" pitchFamily="2" charset="-78"/>
              </a:rPr>
              <a:t>آشنایی با مفهوم امپدانس</a:t>
            </a:r>
          </a:p>
          <a:p>
            <a:pPr algn="r" rtl="1">
              <a:lnSpc>
                <a:spcPct val="200000"/>
              </a:lnSpc>
            </a:pPr>
            <a:r>
              <a:rPr lang="fa-IR" sz="1800" b="1" dirty="0">
                <a:cs typeface="B Titr" panose="00000700000000000000" pitchFamily="2" charset="-78"/>
              </a:rPr>
              <a:t>آشنایی با سیستم های زرهی لایه بندی شده</a:t>
            </a:r>
          </a:p>
          <a:p>
            <a:pPr algn="r" rtl="1">
              <a:lnSpc>
                <a:spcPct val="200000"/>
              </a:lnSpc>
            </a:pPr>
            <a:r>
              <a:rPr lang="fa-IR" sz="1800" b="1" dirty="0">
                <a:cs typeface="B Titr" panose="00000700000000000000" pitchFamily="2" charset="-78"/>
              </a:rPr>
              <a:t>آشنایی با نحوه شبیه سازی ضربه با استفاده از نرم افزار </a:t>
            </a:r>
            <a:r>
              <a:rPr lang="en-US" sz="1800" b="1" dirty="0">
                <a:cs typeface="B Titr" panose="00000700000000000000" pitchFamily="2" charset="-78"/>
              </a:rPr>
              <a:t>ABAQUS</a:t>
            </a:r>
          </a:p>
        </p:txBody>
      </p:sp>
    </p:spTree>
    <p:extLst>
      <p:ext uri="{BB962C8B-B14F-4D97-AF65-F5344CB8AC3E}">
        <p14:creationId xmlns:p14="http://schemas.microsoft.com/office/powerpoint/2010/main" val="8877141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885265"/>
            <a:ext cx="7387046" cy="5972735"/>
          </a:xfrm>
        </p:spPr>
        <p:txBody>
          <a:bodyPr vert="horz">
            <a:normAutofit fontScale="55000" lnSpcReduction="20000"/>
          </a:bodyPr>
          <a:lstStyle/>
          <a:p>
            <a:pPr algn="just" rtl="1">
              <a:lnSpc>
                <a:spcPct val="170000"/>
              </a:lnSpc>
              <a:buFont typeface="Wingdings" panose="05000000000000000000" pitchFamily="2" charset="2"/>
              <a:buChar char="§"/>
            </a:pPr>
            <a:r>
              <a:rPr lang="fa-IR" dirty="0">
                <a:cs typeface="B Titr" panose="00000700000000000000" pitchFamily="2" charset="-78"/>
              </a:rPr>
              <a:t>امروزه امنیت، قابلیت اطمینان و کارایی سازه ها در شرایط سخت و شدید از اصلی ترین موضوعات مورد نظر در طراحی و ارزیابی آن ها، به خصوص در صنعت هوا فضا می باشد. </a:t>
            </a:r>
          </a:p>
          <a:p>
            <a:pPr algn="just" rtl="1">
              <a:lnSpc>
                <a:spcPct val="170000"/>
              </a:lnSpc>
              <a:buFont typeface="Wingdings" panose="05000000000000000000" pitchFamily="2" charset="2"/>
              <a:buChar char="§"/>
            </a:pPr>
            <a:r>
              <a:rPr lang="fa-IR" dirty="0">
                <a:cs typeface="B Titr" panose="00000700000000000000" pitchFamily="2" charset="-78"/>
              </a:rPr>
              <a:t>انجام آزمایشات تجربی مربوط به شکست، ضربه، انفجار و ... بسیار گران و دشوار هستند اما اغلب برای دستیابی به قدرت تحمل سازه های حساس مورد نیاز هستند. </a:t>
            </a:r>
          </a:p>
          <a:p>
            <a:pPr algn="just" rtl="1">
              <a:lnSpc>
                <a:spcPct val="170000"/>
              </a:lnSpc>
              <a:buFont typeface="Wingdings" panose="05000000000000000000" pitchFamily="2" charset="2"/>
              <a:buChar char="§"/>
            </a:pPr>
            <a:r>
              <a:rPr lang="fa-IR" dirty="0">
                <a:cs typeface="B Titr" panose="00000700000000000000" pitchFamily="2" charset="-78"/>
              </a:rPr>
              <a:t>شبیه سازی های عددی می توانند به عنوان ابزارهای موثر که این امکان را ایجاد می کنند که انجام آزمایشات تجربی، هزینه های آن ها و عدم قطعیت موجود در آن ها را به حداقل برسانند. </a:t>
            </a:r>
          </a:p>
          <a:p>
            <a:pPr algn="just" rtl="1">
              <a:lnSpc>
                <a:spcPct val="170000"/>
              </a:lnSpc>
              <a:buFont typeface="Wingdings" panose="05000000000000000000" pitchFamily="2" charset="2"/>
              <a:buChar char="§"/>
            </a:pPr>
            <a:r>
              <a:rPr lang="fa-IR" dirty="0">
                <a:cs typeface="B Titr" panose="00000700000000000000" pitchFamily="2" charset="-78"/>
              </a:rPr>
              <a:t>استفاده از ورق­های ساخته شده از چند لایه مختلف با توجه به بازتابش و عبور موج در چند سطح مشترک به تقلیل موج شوک کمک می­کند.</a:t>
            </a:r>
            <a:endParaRPr lang="en-US" dirty="0">
              <a:cs typeface="B Titr" panose="00000700000000000000" pitchFamily="2" charset="-78"/>
            </a:endParaRPr>
          </a:p>
          <a:p>
            <a:pPr algn="just" rtl="1">
              <a:lnSpc>
                <a:spcPct val="170000"/>
              </a:lnSpc>
              <a:buFont typeface="Wingdings" panose="05000000000000000000" pitchFamily="2" charset="2"/>
              <a:buChar char="§"/>
            </a:pPr>
            <a:r>
              <a:rPr lang="fa-IR" dirty="0">
                <a:cs typeface="B Titr" panose="00000700000000000000" pitchFamily="2" charset="-78"/>
              </a:rPr>
              <a:t>با استفاده از چند لایه با اختلاف بالای امپدانس هم می­توان سازه را در برابر نفوذ پرتابه مقاوم کرد و هم می­توان انرژی بیشتری را تلف کرد</a:t>
            </a:r>
            <a:r>
              <a:rPr lang="fa-IR" dirty="0" smtClean="0">
                <a:cs typeface="B Titr" panose="00000700000000000000" pitchFamily="2" charset="-78"/>
              </a:rPr>
              <a:t>.</a:t>
            </a:r>
          </a:p>
          <a:p>
            <a:pPr algn="just" rtl="1">
              <a:lnSpc>
                <a:spcPct val="170000"/>
              </a:lnSpc>
              <a:buFont typeface="Wingdings" panose="05000000000000000000" pitchFamily="2" charset="2"/>
              <a:buChar char="§"/>
            </a:pPr>
            <a:r>
              <a:rPr lang="fa-IR" dirty="0" smtClean="0">
                <a:solidFill>
                  <a:srgbClr val="00B050"/>
                </a:solidFill>
                <a:cs typeface="B Titr" panose="00000700000000000000" pitchFamily="2" charset="-78"/>
              </a:rPr>
              <a:t>در این پژوهش با استفاده از بررسی دقیق رفتار موج در سطح مشترک دو لایه، سیستم زرهی طراحی شده که علاوه بر داشتن کارایی بالستیک و میراکنندگی بیشتر وزن کمتری نیز داشته باشد.</a:t>
            </a:r>
          </a:p>
          <a:p>
            <a:pPr algn="just" rtl="1">
              <a:lnSpc>
                <a:spcPct val="170000"/>
              </a:lnSpc>
              <a:buFont typeface="Wingdings" panose="05000000000000000000" pitchFamily="2" charset="2"/>
              <a:buChar char="§"/>
            </a:pPr>
            <a:r>
              <a:rPr lang="fa-IR" dirty="0" smtClean="0">
                <a:solidFill>
                  <a:srgbClr val="00B050"/>
                </a:solidFill>
                <a:cs typeface="B Titr" panose="00000700000000000000" pitchFamily="2" charset="-78"/>
              </a:rPr>
              <a:t>یک مقاله علمی پژوهشی حاصل تحقیقات صورت گرفته می باشد.</a:t>
            </a:r>
            <a:endParaRPr lang="en-US" dirty="0">
              <a:solidFill>
                <a:srgbClr val="00B050"/>
              </a:solidFill>
              <a:cs typeface="B Titr" panose="00000700000000000000" pitchFamily="2" charset="-78"/>
            </a:endParaRPr>
          </a:p>
        </p:txBody>
      </p:sp>
      <p:sp>
        <p:nvSpPr>
          <p:cNvPr id="2" name="Title 1"/>
          <p:cNvSpPr>
            <a:spLocks noGrp="1"/>
          </p:cNvSpPr>
          <p:nvPr>
            <p:ph type="title"/>
          </p:nvPr>
        </p:nvSpPr>
        <p:spPr>
          <a:xfrm>
            <a:off x="1153886" y="381000"/>
            <a:ext cx="6995160" cy="504265"/>
          </a:xfrm>
        </p:spPr>
        <p:txBody>
          <a:bodyPr vert="horz" rtlCol="0" anchor="ctr">
            <a:normAutofit/>
            <a:scene3d>
              <a:camera prst="orthographicFront"/>
              <a:lightRig rig="soft" dir="t"/>
            </a:scene3d>
            <a:sp3d prstMaterial="softEdge">
              <a:bevelT w="25400" h="25400"/>
            </a:sp3d>
          </a:bodyPr>
          <a:lstStyle/>
          <a:p>
            <a:pPr algn="ctr"/>
            <a:r>
              <a:rPr lang="fa-IR" sz="2400" dirty="0">
                <a:solidFill>
                  <a:srgbClr val="FF0000"/>
                </a:solidFill>
                <a:cs typeface="B Titr" panose="00000700000000000000" pitchFamily="2" charset="-78"/>
              </a:rPr>
              <a:t>زره لایه بندی شده، سازه ای با کارایی بالا</a:t>
            </a:r>
            <a:endParaRPr lang="en-US" sz="2400" dirty="0">
              <a:solidFill>
                <a:srgbClr val="FF0000"/>
              </a:solidFill>
              <a:cs typeface="B Titr" panose="00000700000000000000" pitchFamily="2" charset="-78"/>
            </a:endParaRPr>
          </a:p>
        </p:txBody>
      </p:sp>
    </p:spTree>
    <p:extLst>
      <p:ext uri="{BB962C8B-B14F-4D97-AF65-F5344CB8AC3E}">
        <p14:creationId xmlns:p14="http://schemas.microsoft.com/office/powerpoint/2010/main" val="9500158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8677" y="1935354"/>
            <a:ext cx="2597972" cy="321748"/>
          </a:xfrm>
        </p:spPr>
        <p:txBody>
          <a:bodyPr anchor="ctr">
            <a:normAutofit/>
          </a:bodyPr>
          <a:lstStyle/>
          <a:p>
            <a:pPr algn="ctr"/>
            <a:r>
              <a:rPr lang="fa-IR" sz="1500" dirty="0">
                <a:cs typeface="B Titr" panose="00000700000000000000" pitchFamily="2" charset="-78"/>
              </a:rPr>
              <a:t>انتشار موج تنش تک محوره</a:t>
            </a:r>
          </a:p>
        </p:txBody>
      </p:sp>
      <p:sp>
        <p:nvSpPr>
          <p:cNvPr id="3" name="Content Placeholder 2"/>
          <p:cNvSpPr>
            <a:spLocks noGrp="1"/>
          </p:cNvSpPr>
          <p:nvPr>
            <p:ph idx="1"/>
          </p:nvPr>
        </p:nvSpPr>
        <p:spPr>
          <a:xfrm>
            <a:off x="3792455" y="2714194"/>
            <a:ext cx="5034194" cy="305111"/>
          </a:xfrm>
        </p:spPr>
        <p:txBody>
          <a:bodyPr>
            <a:normAutofit fontScale="47500" lnSpcReduction="20000"/>
          </a:bodyPr>
          <a:lstStyle/>
          <a:p>
            <a:pPr algn="r" rtl="1"/>
            <a:r>
              <a:rPr lang="fa-IR" dirty="0" smtClean="0">
                <a:cs typeface="B Titr" panose="00000700000000000000" pitchFamily="2" charset="-78"/>
              </a:rPr>
              <a:t>معادلات مربوط به انتشار موج تنش در یک راستا به صورت زیر خواد بود.</a:t>
            </a:r>
            <a:endParaRPr lang="fa-IR" dirty="0">
              <a:cs typeface="B Titr" panose="00000700000000000000" pitchFamily="2" charset="-78"/>
            </a:endParaRPr>
          </a:p>
        </p:txBody>
      </p:sp>
      <p:sp>
        <p:nvSpPr>
          <p:cNvPr id="4" name="Slide Number Placeholder 3"/>
          <p:cNvSpPr>
            <a:spLocks noGrp="1"/>
          </p:cNvSpPr>
          <p:nvPr>
            <p:ph type="sldNum" sz="quarter" idx="12"/>
          </p:nvPr>
        </p:nvSpPr>
        <p:spPr/>
        <p:txBody>
          <a:bodyPr/>
          <a:lstStyle/>
          <a:p>
            <a:fld id="{6484E7AD-3338-4D35-B0B3-26F905BDD327}" type="slidenum">
              <a:rPr lang="fa-IR" smtClean="0">
                <a:cs typeface="B Titr" panose="00000700000000000000" pitchFamily="2" charset="-78"/>
              </a:rPr>
              <a:t>4</a:t>
            </a:fld>
            <a:endParaRPr lang="fa-IR">
              <a:cs typeface="B Titr" panose="00000700000000000000" pitchFamily="2" charset="-78"/>
            </a:endParaRPr>
          </a:p>
        </p:txBody>
      </p:sp>
      <p:pic>
        <p:nvPicPr>
          <p:cNvPr id="5" name="Picture 4"/>
          <p:cNvPicPr/>
          <p:nvPr/>
        </p:nvPicPr>
        <p:blipFill>
          <a:blip r:embed="rId3"/>
          <a:stretch>
            <a:fillRect/>
          </a:stretch>
        </p:blipFill>
        <p:spPr>
          <a:xfrm>
            <a:off x="327736" y="1849494"/>
            <a:ext cx="3787064" cy="1503305"/>
          </a:xfrm>
          <a:prstGeom prst="rect">
            <a:avLst/>
          </a:prstGeom>
        </p:spPr>
      </p:pic>
      <p:pic>
        <p:nvPicPr>
          <p:cNvPr id="6" name="Picture 5"/>
          <p:cNvPicPr/>
          <p:nvPr/>
        </p:nvPicPr>
        <p:blipFill>
          <a:blip r:embed="rId4"/>
          <a:stretch>
            <a:fillRect/>
          </a:stretch>
        </p:blipFill>
        <p:spPr>
          <a:xfrm>
            <a:off x="993822" y="3625673"/>
            <a:ext cx="668612" cy="367525"/>
          </a:xfrm>
          <a:prstGeom prst="rect">
            <a:avLst/>
          </a:prstGeom>
        </p:spPr>
      </p:pic>
      <p:pic>
        <p:nvPicPr>
          <p:cNvPr id="7" name="Picture 6"/>
          <p:cNvPicPr/>
          <p:nvPr/>
        </p:nvPicPr>
        <p:blipFill>
          <a:blip r:embed="rId5"/>
          <a:stretch>
            <a:fillRect/>
          </a:stretch>
        </p:blipFill>
        <p:spPr>
          <a:xfrm>
            <a:off x="882379" y="4209498"/>
            <a:ext cx="891498" cy="447914"/>
          </a:xfrm>
          <a:prstGeom prst="rect">
            <a:avLst/>
          </a:prstGeom>
        </p:spPr>
      </p:pic>
      <p:pic>
        <p:nvPicPr>
          <p:cNvPr id="8" name="Picture 7"/>
          <p:cNvPicPr/>
          <p:nvPr/>
        </p:nvPicPr>
        <p:blipFill>
          <a:blip r:embed="rId6"/>
          <a:stretch>
            <a:fillRect/>
          </a:stretch>
        </p:blipFill>
        <p:spPr>
          <a:xfrm>
            <a:off x="970555" y="5066982"/>
            <a:ext cx="668612" cy="392906"/>
          </a:xfrm>
          <a:prstGeom prst="rect">
            <a:avLst/>
          </a:prstGeom>
        </p:spPr>
      </p:pic>
      <p:pic>
        <p:nvPicPr>
          <p:cNvPr id="9" name="Picture 8"/>
          <p:cNvPicPr/>
          <p:nvPr/>
        </p:nvPicPr>
        <p:blipFill>
          <a:blip r:embed="rId7"/>
          <a:stretch>
            <a:fillRect/>
          </a:stretch>
        </p:blipFill>
        <p:spPr>
          <a:xfrm>
            <a:off x="2991339" y="4275006"/>
            <a:ext cx="733159" cy="447914"/>
          </a:xfrm>
          <a:prstGeom prst="rect">
            <a:avLst/>
          </a:prstGeom>
        </p:spPr>
      </p:pic>
      <p:sp>
        <p:nvSpPr>
          <p:cNvPr id="20" name="TextBox 19"/>
          <p:cNvSpPr txBox="1"/>
          <p:nvPr/>
        </p:nvSpPr>
        <p:spPr>
          <a:xfrm>
            <a:off x="4618894" y="3809436"/>
            <a:ext cx="4139005" cy="1650452"/>
          </a:xfrm>
          <a:prstGeom prst="rect">
            <a:avLst/>
          </a:prstGeom>
          <a:noFill/>
        </p:spPr>
        <p:txBody>
          <a:bodyPr wrap="square" rtlCol="1">
            <a:spAutoFit/>
          </a:bodyPr>
          <a:lstStyle/>
          <a:p>
            <a:pPr marL="214313" indent="-214313" algn="r" rtl="1">
              <a:lnSpc>
                <a:spcPct val="150000"/>
              </a:lnSpc>
              <a:buFont typeface="Arial" panose="020B0604020202020204" pitchFamily="34" charset="0"/>
              <a:buChar char="•"/>
            </a:pPr>
            <a:r>
              <a:rPr lang="el-GR" sz="1350" dirty="0">
                <a:cs typeface="B Titr" panose="00000700000000000000" pitchFamily="2" charset="-78"/>
              </a:rPr>
              <a:t>ρ</a:t>
            </a:r>
            <a:r>
              <a:rPr lang="fa-IR" sz="1350" dirty="0">
                <a:cs typeface="B Titr" panose="00000700000000000000" pitchFamily="2" charset="-78"/>
              </a:rPr>
              <a:t> و </a:t>
            </a:r>
            <a:r>
              <a:rPr lang="en-US" sz="1350" dirty="0">
                <a:cs typeface="B Titr" panose="00000700000000000000" pitchFamily="2" charset="-78"/>
              </a:rPr>
              <a:t>c</a:t>
            </a:r>
            <a:r>
              <a:rPr lang="fa-IR" sz="1350" dirty="0">
                <a:cs typeface="B Titr" panose="00000700000000000000" pitchFamily="2" charset="-78"/>
              </a:rPr>
              <a:t> از مشخصات ماده و دارای مقدار مشخص برای هر ماده؛</a:t>
            </a:r>
          </a:p>
          <a:p>
            <a:pPr marL="214313" indent="-214313" algn="r" rtl="1">
              <a:lnSpc>
                <a:spcPct val="150000"/>
              </a:lnSpc>
              <a:buFont typeface="Arial" panose="020B0604020202020204" pitchFamily="34" charset="0"/>
              <a:buChar char="•"/>
            </a:pPr>
            <a:r>
              <a:rPr lang="fa-IR" sz="1350" dirty="0">
                <a:cs typeface="B Titr" panose="00000700000000000000" pitchFamily="2" charset="-78"/>
              </a:rPr>
              <a:t>از ضرب این دو فاکتور امپدانس ماده نتیجه می­شود؛</a:t>
            </a:r>
          </a:p>
          <a:p>
            <a:pPr marL="214313" indent="-214313" algn="r" rtl="1">
              <a:lnSpc>
                <a:spcPct val="150000"/>
              </a:lnSpc>
              <a:buFont typeface="Arial" panose="020B0604020202020204" pitchFamily="34" charset="0"/>
              <a:buChar char="•"/>
            </a:pPr>
            <a:r>
              <a:rPr lang="fa-IR" sz="1350" dirty="0">
                <a:cs typeface="B Titr" panose="00000700000000000000" pitchFamily="2" charset="-78"/>
              </a:rPr>
              <a:t>این پارامتر بسیار مهم انتقال موج از یک ماده به ماده­ای دیگر را کنترل می­کند.</a:t>
            </a:r>
            <a:endParaRPr lang="en-US" sz="1350" dirty="0">
              <a:cs typeface="B Titr" panose="00000700000000000000" pitchFamily="2" charset="-78"/>
            </a:endParaRPr>
          </a:p>
          <a:p>
            <a:pPr algn="r" rtl="1">
              <a:lnSpc>
                <a:spcPct val="150000"/>
              </a:lnSpc>
            </a:pPr>
            <a:endParaRPr lang="fa-IR" sz="1350" b="1" dirty="0">
              <a:cs typeface="B Titr" panose="00000700000000000000" pitchFamily="2" charset="-78"/>
            </a:endParaRPr>
          </a:p>
        </p:txBody>
      </p:sp>
      <p:grpSp>
        <p:nvGrpSpPr>
          <p:cNvPr id="32" name="Group 31"/>
          <p:cNvGrpSpPr/>
          <p:nvPr/>
        </p:nvGrpSpPr>
        <p:grpSpPr>
          <a:xfrm>
            <a:off x="1924717" y="3691093"/>
            <a:ext cx="776275" cy="1589600"/>
            <a:chOff x="2915322" y="4523519"/>
            <a:chExt cx="1035033" cy="2119467"/>
          </a:xfrm>
        </p:grpSpPr>
        <p:sp>
          <p:nvSpPr>
            <p:cNvPr id="24" name="Right Brace 23"/>
            <p:cNvSpPr/>
            <p:nvPr/>
          </p:nvSpPr>
          <p:spPr>
            <a:xfrm>
              <a:off x="2915322" y="4523519"/>
              <a:ext cx="613186" cy="2119467"/>
            </a:xfrm>
            <a:prstGeom prst="rightBrace">
              <a:avLst/>
            </a:prstGeom>
          </p:spPr>
          <p:style>
            <a:lnRef idx="3">
              <a:schemeClr val="accent2"/>
            </a:lnRef>
            <a:fillRef idx="0">
              <a:schemeClr val="accent2"/>
            </a:fillRef>
            <a:effectRef idx="2">
              <a:schemeClr val="accent2"/>
            </a:effectRef>
            <a:fontRef idx="minor">
              <a:schemeClr val="tx1"/>
            </a:fontRef>
          </p:style>
          <p:txBody>
            <a:bodyPr rtlCol="1" anchor="ctr"/>
            <a:lstStyle/>
            <a:p>
              <a:pPr algn="ctr"/>
              <a:endParaRPr lang="fa-IR" sz="1350">
                <a:cs typeface="B Titr" panose="00000700000000000000" pitchFamily="2" charset="-78"/>
              </a:endParaRPr>
            </a:p>
          </p:txBody>
        </p:sp>
        <p:sp>
          <p:nvSpPr>
            <p:cNvPr id="30" name="Right Arrow 29"/>
            <p:cNvSpPr/>
            <p:nvPr/>
          </p:nvSpPr>
          <p:spPr>
            <a:xfrm>
              <a:off x="3641235" y="5489048"/>
              <a:ext cx="309120" cy="223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1350">
                <a:cs typeface="B Titr" panose="00000700000000000000" pitchFamily="2" charset="-78"/>
              </a:endParaRPr>
            </a:p>
          </p:txBody>
        </p:sp>
      </p:grpSp>
      <p:sp>
        <p:nvSpPr>
          <p:cNvPr id="31" name="Right Arrow 30"/>
          <p:cNvSpPr/>
          <p:nvPr/>
        </p:nvSpPr>
        <p:spPr>
          <a:xfrm>
            <a:off x="3936139" y="4399103"/>
            <a:ext cx="471113" cy="1835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1350">
              <a:cs typeface="B Titr" panose="00000700000000000000" pitchFamily="2" charset="-78"/>
            </a:endParaRPr>
          </a:p>
        </p:txBody>
      </p:sp>
      <p:sp>
        <p:nvSpPr>
          <p:cNvPr id="18" name="Title 1"/>
          <p:cNvSpPr txBox="1">
            <a:spLocks/>
          </p:cNvSpPr>
          <p:nvPr/>
        </p:nvSpPr>
        <p:spPr>
          <a:xfrm>
            <a:off x="1639167" y="221434"/>
            <a:ext cx="5346515" cy="744024"/>
          </a:xfrm>
          <a:prstGeom prst="rect">
            <a:avLst/>
          </a:prstGeom>
        </p:spPr>
        <p:txBody>
          <a:bodyPr vert="horz" lIns="68580" tIns="34290" rIns="68580" bIns="34290" rtlCol="0" anchor="b">
            <a:normAutofit/>
          </a:bodyPr>
          <a:lstStyle>
            <a:lvl1pPr algn="ctr">
              <a:spcBef>
                <a:spcPct val="0"/>
              </a:spcBef>
              <a:buNone/>
              <a:defRPr sz="3200" b="0" cap="all">
                <a:solidFill>
                  <a:schemeClr val="accent2"/>
                </a:solidFill>
                <a:latin typeface="+mj-lt"/>
                <a:ea typeface="+mj-ea"/>
                <a:cs typeface="B Sina" panose="00000700000000000000" pitchFamily="2" charset="-78"/>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1" algn="ctr"/>
            <a:r>
              <a:rPr lang="fa-IR" sz="2400" dirty="0">
                <a:solidFill>
                  <a:srgbClr val="FF0000"/>
                </a:solidFill>
                <a:cs typeface="B Titr" panose="00000700000000000000" pitchFamily="2" charset="-78"/>
              </a:rPr>
              <a:t>بررسی تاثیر امپدانس بر انتقال موج</a:t>
            </a:r>
            <a:endParaRPr lang="en-US" sz="2400" dirty="0">
              <a:solidFill>
                <a:srgbClr val="FF0000"/>
              </a:solidFill>
              <a:cs typeface="B Titr" panose="00000700000000000000" pitchFamily="2" charset="-78"/>
            </a:endParaRPr>
          </a:p>
        </p:txBody>
      </p:sp>
    </p:spTree>
    <p:extLst>
      <p:ext uri="{BB962C8B-B14F-4D97-AF65-F5344CB8AC3E}">
        <p14:creationId xmlns:p14="http://schemas.microsoft.com/office/powerpoint/2010/main" val="409836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1905000"/>
            <a:ext cx="3132492" cy="402974"/>
          </a:xfrm>
        </p:spPr>
        <p:txBody>
          <a:bodyPr anchor="ctr">
            <a:noAutofit/>
          </a:bodyPr>
          <a:lstStyle/>
          <a:p>
            <a:pPr lvl="2" algn="ctr" defTabSz="342900">
              <a:spcBef>
                <a:spcPct val="0"/>
              </a:spcBef>
            </a:pPr>
            <a:r>
              <a:rPr lang="ar-SA" sz="1500" b="1" dirty="0">
                <a:cs typeface="B Titr" panose="00000700000000000000" pitchFamily="2" charset="-78"/>
              </a:rPr>
              <a:t>انتقال موج در مواد با امپدانس متفاوت</a:t>
            </a:r>
            <a:r>
              <a:rPr lang="en-US" sz="1500" b="1" dirty="0">
                <a:cs typeface="B Titr" panose="00000700000000000000" pitchFamily="2" charset="-78"/>
              </a:rPr>
              <a:t/>
            </a:r>
            <a:br>
              <a:rPr lang="en-US" sz="1500" b="1" dirty="0">
                <a:cs typeface="B Titr" panose="00000700000000000000" pitchFamily="2" charset="-78"/>
              </a:rPr>
            </a:br>
            <a:endParaRPr lang="fa-IR" sz="1500" b="1" dirty="0">
              <a:cs typeface="B Titr" panose="00000700000000000000" pitchFamily="2" charset="-78"/>
            </a:endParaRPr>
          </a:p>
        </p:txBody>
      </p:sp>
      <p:sp>
        <p:nvSpPr>
          <p:cNvPr id="3" name="Content Placeholder 2"/>
          <p:cNvSpPr>
            <a:spLocks noGrp="1"/>
          </p:cNvSpPr>
          <p:nvPr>
            <p:ph idx="1"/>
          </p:nvPr>
        </p:nvSpPr>
        <p:spPr>
          <a:xfrm>
            <a:off x="732508" y="2402671"/>
            <a:ext cx="7915931" cy="725753"/>
          </a:xfrm>
        </p:spPr>
        <p:txBody>
          <a:bodyPr>
            <a:normAutofit/>
          </a:bodyPr>
          <a:lstStyle/>
          <a:p>
            <a:pPr algn="r" rtl="1"/>
            <a:r>
              <a:rPr lang="fa-IR" sz="1350" dirty="0">
                <a:cs typeface="B Titr" panose="00000700000000000000" pitchFamily="2" charset="-78"/>
              </a:rPr>
              <a:t>فشار برخورد کننده به سطح مشترک باعث ایجاد دو موج که یکی موج عبور و دیگری موج بازتابش می­شود. با در نظر گرفتن تعادل نیروها معادله زیر را خواهیم داشت.</a:t>
            </a:r>
          </a:p>
          <a:p>
            <a:endParaRPr lang="fa-IR" sz="1350" dirty="0">
              <a:cs typeface="B Titr" panose="00000700000000000000" pitchFamily="2" charset="-78"/>
            </a:endParaRPr>
          </a:p>
        </p:txBody>
      </p:sp>
      <p:sp>
        <p:nvSpPr>
          <p:cNvPr id="15" name="Slide Number Placeholder 14"/>
          <p:cNvSpPr>
            <a:spLocks noGrp="1"/>
          </p:cNvSpPr>
          <p:nvPr>
            <p:ph type="sldNum" sz="quarter" idx="12"/>
          </p:nvPr>
        </p:nvSpPr>
        <p:spPr>
          <a:xfrm>
            <a:off x="8592989" y="5780652"/>
            <a:ext cx="365760" cy="365125"/>
          </a:xfrm>
        </p:spPr>
        <p:txBody>
          <a:bodyPr/>
          <a:lstStyle/>
          <a:p>
            <a:fld id="{6484E7AD-3338-4D35-B0B3-26F905BDD327}" type="slidenum">
              <a:rPr lang="fa-IR" smtClean="0">
                <a:cs typeface="B Titr" panose="00000700000000000000" pitchFamily="2" charset="-78"/>
              </a:rPr>
              <a:t>5</a:t>
            </a:fld>
            <a:endParaRPr lang="fa-IR">
              <a:cs typeface="B Titr" panose="00000700000000000000" pitchFamily="2" charset="-78"/>
            </a:endParaRPr>
          </a:p>
        </p:txBody>
      </p:sp>
      <p:pic>
        <p:nvPicPr>
          <p:cNvPr id="4" name="Picture 3"/>
          <p:cNvPicPr/>
          <p:nvPr/>
        </p:nvPicPr>
        <p:blipFill>
          <a:blip r:embed="rId2"/>
          <a:stretch>
            <a:fillRect/>
          </a:stretch>
        </p:blipFill>
        <p:spPr>
          <a:xfrm>
            <a:off x="672914" y="3112817"/>
            <a:ext cx="3028950" cy="814388"/>
          </a:xfrm>
          <a:prstGeom prst="rect">
            <a:avLst/>
          </a:prstGeom>
        </p:spPr>
      </p:pic>
      <p:grpSp>
        <p:nvGrpSpPr>
          <p:cNvPr id="27" name="Group 26"/>
          <p:cNvGrpSpPr/>
          <p:nvPr/>
        </p:nvGrpSpPr>
        <p:grpSpPr>
          <a:xfrm>
            <a:off x="4329266" y="4024116"/>
            <a:ext cx="628650" cy="1341173"/>
            <a:chOff x="5871564" y="4423980"/>
            <a:chExt cx="838200" cy="1788230"/>
          </a:xfrm>
        </p:grpSpPr>
        <p:pic>
          <p:nvPicPr>
            <p:cNvPr id="5" name="Picture 4"/>
            <p:cNvPicPr>
              <a:picLocks noChangeAspect="1"/>
            </p:cNvPicPr>
            <p:nvPr/>
          </p:nvPicPr>
          <p:blipFill>
            <a:blip r:embed="rId3"/>
            <a:stretch>
              <a:fillRect/>
            </a:stretch>
          </p:blipFill>
          <p:spPr>
            <a:xfrm>
              <a:off x="5871564" y="4423980"/>
              <a:ext cx="781050" cy="323850"/>
            </a:xfrm>
            <a:prstGeom prst="rect">
              <a:avLst/>
            </a:prstGeom>
          </p:spPr>
        </p:pic>
        <p:pic>
          <p:nvPicPr>
            <p:cNvPr id="6" name="Picture 5"/>
            <p:cNvPicPr>
              <a:picLocks noChangeAspect="1"/>
            </p:cNvPicPr>
            <p:nvPr/>
          </p:nvPicPr>
          <p:blipFill>
            <a:blip r:embed="rId4"/>
            <a:stretch>
              <a:fillRect/>
            </a:stretch>
          </p:blipFill>
          <p:spPr>
            <a:xfrm>
              <a:off x="5871564" y="5878835"/>
              <a:ext cx="838200" cy="333375"/>
            </a:xfrm>
            <a:prstGeom prst="rect">
              <a:avLst/>
            </a:prstGeom>
          </p:spPr>
        </p:pic>
      </p:grpSp>
      <p:pic>
        <p:nvPicPr>
          <p:cNvPr id="7" name="Picture 6"/>
          <p:cNvPicPr>
            <a:picLocks noChangeAspect="1"/>
          </p:cNvPicPr>
          <p:nvPr/>
        </p:nvPicPr>
        <p:blipFill>
          <a:blip r:embed="rId5"/>
          <a:stretch>
            <a:fillRect/>
          </a:stretch>
        </p:blipFill>
        <p:spPr>
          <a:xfrm>
            <a:off x="5257800" y="3424608"/>
            <a:ext cx="1028700" cy="450056"/>
          </a:xfrm>
          <a:prstGeom prst="rect">
            <a:avLst/>
          </a:prstGeom>
        </p:spPr>
      </p:pic>
      <p:grpSp>
        <p:nvGrpSpPr>
          <p:cNvPr id="28" name="Group 27"/>
          <p:cNvGrpSpPr/>
          <p:nvPr/>
        </p:nvGrpSpPr>
        <p:grpSpPr>
          <a:xfrm>
            <a:off x="732509" y="4183542"/>
            <a:ext cx="933134" cy="1078279"/>
            <a:chOff x="1075888" y="4636548"/>
            <a:chExt cx="1244178" cy="1437705"/>
          </a:xfrm>
        </p:grpSpPr>
        <p:pic>
          <p:nvPicPr>
            <p:cNvPr id="8" name="Picture 7"/>
            <p:cNvPicPr/>
            <p:nvPr/>
          </p:nvPicPr>
          <p:blipFill>
            <a:blip r:embed="rId6"/>
            <a:stretch>
              <a:fillRect/>
            </a:stretch>
          </p:blipFill>
          <p:spPr>
            <a:xfrm>
              <a:off x="1075888" y="4636548"/>
              <a:ext cx="1244178" cy="393604"/>
            </a:xfrm>
            <a:prstGeom prst="rect">
              <a:avLst/>
            </a:prstGeom>
          </p:spPr>
        </p:pic>
        <p:pic>
          <p:nvPicPr>
            <p:cNvPr id="9" name="Picture 8"/>
            <p:cNvPicPr>
              <a:picLocks noChangeAspect="1"/>
            </p:cNvPicPr>
            <p:nvPr/>
          </p:nvPicPr>
          <p:blipFill>
            <a:blip r:embed="rId7"/>
            <a:stretch>
              <a:fillRect/>
            </a:stretch>
          </p:blipFill>
          <p:spPr>
            <a:xfrm>
              <a:off x="1291039" y="5151563"/>
              <a:ext cx="821617" cy="371053"/>
            </a:xfrm>
            <a:prstGeom prst="rect">
              <a:avLst/>
            </a:prstGeom>
          </p:spPr>
        </p:pic>
        <p:pic>
          <p:nvPicPr>
            <p:cNvPr id="10" name="Picture 9"/>
            <p:cNvPicPr>
              <a:picLocks noChangeAspect="1"/>
            </p:cNvPicPr>
            <p:nvPr/>
          </p:nvPicPr>
          <p:blipFill>
            <a:blip r:embed="rId8"/>
            <a:stretch>
              <a:fillRect/>
            </a:stretch>
          </p:blipFill>
          <p:spPr>
            <a:xfrm>
              <a:off x="1341179" y="5691026"/>
              <a:ext cx="713595" cy="383227"/>
            </a:xfrm>
            <a:prstGeom prst="rect">
              <a:avLst/>
            </a:prstGeom>
          </p:spPr>
        </p:pic>
      </p:grpSp>
      <p:grpSp>
        <p:nvGrpSpPr>
          <p:cNvPr id="26" name="Group 25"/>
          <p:cNvGrpSpPr/>
          <p:nvPr/>
        </p:nvGrpSpPr>
        <p:grpSpPr>
          <a:xfrm>
            <a:off x="3097083" y="4327823"/>
            <a:ext cx="795710" cy="731454"/>
            <a:chOff x="4228654" y="4828923"/>
            <a:chExt cx="1060946" cy="975272"/>
          </a:xfrm>
        </p:grpSpPr>
        <p:pic>
          <p:nvPicPr>
            <p:cNvPr id="11" name="Picture 10"/>
            <p:cNvPicPr>
              <a:picLocks noChangeAspect="1"/>
            </p:cNvPicPr>
            <p:nvPr/>
          </p:nvPicPr>
          <p:blipFill>
            <a:blip r:embed="rId9"/>
            <a:stretch>
              <a:fillRect/>
            </a:stretch>
          </p:blipFill>
          <p:spPr>
            <a:xfrm>
              <a:off x="4228654" y="4828923"/>
              <a:ext cx="1060946" cy="409911"/>
            </a:xfrm>
            <a:prstGeom prst="rect">
              <a:avLst/>
            </a:prstGeom>
          </p:spPr>
        </p:pic>
        <p:pic>
          <p:nvPicPr>
            <p:cNvPr id="12" name="Picture 11"/>
            <p:cNvPicPr>
              <a:picLocks noChangeAspect="1"/>
            </p:cNvPicPr>
            <p:nvPr/>
          </p:nvPicPr>
          <p:blipFill>
            <a:blip r:embed="rId10"/>
            <a:stretch>
              <a:fillRect/>
            </a:stretch>
          </p:blipFill>
          <p:spPr>
            <a:xfrm>
              <a:off x="4228654" y="5359807"/>
              <a:ext cx="1060946" cy="444388"/>
            </a:xfrm>
            <a:prstGeom prst="rect">
              <a:avLst/>
            </a:prstGeom>
          </p:spPr>
        </p:pic>
      </p:grpSp>
      <p:grpSp>
        <p:nvGrpSpPr>
          <p:cNvPr id="24" name="Group 23"/>
          <p:cNvGrpSpPr/>
          <p:nvPr/>
        </p:nvGrpSpPr>
        <p:grpSpPr>
          <a:xfrm>
            <a:off x="1936266" y="4111899"/>
            <a:ext cx="1004495" cy="1194098"/>
            <a:chOff x="2680896" y="4541024"/>
            <a:chExt cx="1339327" cy="1592130"/>
          </a:xfrm>
        </p:grpSpPr>
        <p:sp>
          <p:nvSpPr>
            <p:cNvPr id="13" name="Right Brace 12"/>
            <p:cNvSpPr/>
            <p:nvPr/>
          </p:nvSpPr>
          <p:spPr>
            <a:xfrm>
              <a:off x="2680896" y="4541024"/>
              <a:ext cx="669663" cy="1592130"/>
            </a:xfrm>
            <a:prstGeom prst="rightBrace">
              <a:avLst/>
            </a:prstGeom>
          </p:spPr>
          <p:style>
            <a:lnRef idx="3">
              <a:schemeClr val="accent1"/>
            </a:lnRef>
            <a:fillRef idx="0">
              <a:schemeClr val="accent1"/>
            </a:fillRef>
            <a:effectRef idx="2">
              <a:schemeClr val="accent1"/>
            </a:effectRef>
            <a:fontRef idx="minor">
              <a:schemeClr val="tx1"/>
            </a:fontRef>
          </p:style>
          <p:txBody>
            <a:bodyPr rtlCol="1" anchor="ctr"/>
            <a:lstStyle/>
            <a:p>
              <a:pPr algn="ctr"/>
              <a:endParaRPr lang="fa-IR" sz="1350">
                <a:cs typeface="B Titr" panose="00000700000000000000" pitchFamily="2" charset="-78"/>
              </a:endParaRPr>
            </a:p>
          </p:txBody>
        </p:sp>
        <p:sp>
          <p:nvSpPr>
            <p:cNvPr id="14" name="Right Arrow 13"/>
            <p:cNvSpPr/>
            <p:nvPr/>
          </p:nvSpPr>
          <p:spPr>
            <a:xfrm>
              <a:off x="3558990" y="5183620"/>
              <a:ext cx="461233" cy="306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1350">
                <a:cs typeface="B Titr" panose="00000700000000000000" pitchFamily="2" charset="-78"/>
              </a:endParaRPr>
            </a:p>
          </p:txBody>
        </p:sp>
      </p:grpSp>
      <p:grpSp>
        <p:nvGrpSpPr>
          <p:cNvPr id="25" name="Group 24"/>
          <p:cNvGrpSpPr/>
          <p:nvPr/>
        </p:nvGrpSpPr>
        <p:grpSpPr>
          <a:xfrm>
            <a:off x="3890640" y="4145560"/>
            <a:ext cx="438626" cy="1105088"/>
            <a:chOff x="5286730" y="4585905"/>
            <a:chExt cx="584834" cy="1473450"/>
          </a:xfrm>
        </p:grpSpPr>
        <p:cxnSp>
          <p:nvCxnSpPr>
            <p:cNvPr id="16" name="Elbow Connector 15"/>
            <p:cNvCxnSpPr/>
            <p:nvPr/>
          </p:nvCxnSpPr>
          <p:spPr>
            <a:xfrm flipV="1">
              <a:off x="5286730" y="4585905"/>
              <a:ext cx="584834" cy="458217"/>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Elbow Connector 17"/>
            <p:cNvCxnSpPr/>
            <p:nvPr/>
          </p:nvCxnSpPr>
          <p:spPr>
            <a:xfrm>
              <a:off x="5320515" y="5579750"/>
              <a:ext cx="551049" cy="479605"/>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grpSp>
      <p:sp>
        <p:nvSpPr>
          <p:cNvPr id="21" name="TextBox 20"/>
          <p:cNvSpPr txBox="1"/>
          <p:nvPr/>
        </p:nvSpPr>
        <p:spPr>
          <a:xfrm>
            <a:off x="5549151" y="4285972"/>
            <a:ext cx="3043741" cy="830997"/>
          </a:xfrm>
          <a:prstGeom prst="rect">
            <a:avLst/>
          </a:prstGeom>
          <a:noFill/>
        </p:spPr>
        <p:txBody>
          <a:bodyPr wrap="square" rtlCol="1">
            <a:spAutoFit/>
          </a:bodyPr>
          <a:lstStyle/>
          <a:p>
            <a:pPr marL="214313" indent="-214313" algn="just" rtl="1">
              <a:buFont typeface="Arial" panose="020B0604020202020204" pitchFamily="34" charset="0"/>
              <a:buChar char="•"/>
            </a:pPr>
            <a:r>
              <a:rPr lang="fa-IR" sz="1200" dirty="0">
                <a:cs typeface="B Titr" panose="00000700000000000000" pitchFamily="2" charset="-78"/>
              </a:rPr>
              <a:t>مشخص است که </a:t>
            </a:r>
            <a:r>
              <a:rPr lang="fa-IR" sz="1200" dirty="0">
                <a:solidFill>
                  <a:srgbClr val="C00000"/>
                </a:solidFill>
                <a:cs typeface="B Titr" panose="00000700000000000000" pitchFamily="2" charset="-78"/>
              </a:rPr>
              <a:t>امپدانس کنترل کننده دامنه موج </a:t>
            </a:r>
            <a:r>
              <a:rPr lang="fa-IR" sz="1200" dirty="0">
                <a:cs typeface="B Titr" panose="00000700000000000000" pitchFamily="2" charset="-78"/>
              </a:rPr>
              <a:t>بعد از انتقال و بازتابش در سطح مشترک است. </a:t>
            </a:r>
          </a:p>
          <a:p>
            <a:pPr marL="214313" indent="-214313" algn="just" rtl="1">
              <a:buFont typeface="Arial" panose="020B0604020202020204" pitchFamily="34" charset="0"/>
              <a:buChar char="•"/>
            </a:pPr>
            <a:r>
              <a:rPr lang="fa-IR" sz="1200" dirty="0">
                <a:cs typeface="B Titr" panose="00000700000000000000" pitchFamily="2" charset="-78"/>
              </a:rPr>
              <a:t>بنابراین </a:t>
            </a:r>
            <a:r>
              <a:rPr lang="fa-IR" sz="1200" dirty="0">
                <a:solidFill>
                  <a:srgbClr val="C00000"/>
                </a:solidFill>
                <a:cs typeface="B Titr" panose="00000700000000000000" pitchFamily="2" charset="-78"/>
              </a:rPr>
              <a:t>انرژی دو موج می­تواند با مقدار امپدانس کنترل</a:t>
            </a:r>
            <a:r>
              <a:rPr lang="fa-IR" sz="1200" dirty="0">
                <a:cs typeface="B Titr" panose="00000700000000000000" pitchFamily="2" charset="-78"/>
              </a:rPr>
              <a:t> شود. </a:t>
            </a:r>
          </a:p>
        </p:txBody>
      </p:sp>
      <p:grpSp>
        <p:nvGrpSpPr>
          <p:cNvPr id="29" name="Group 28"/>
          <p:cNvGrpSpPr/>
          <p:nvPr/>
        </p:nvGrpSpPr>
        <p:grpSpPr>
          <a:xfrm>
            <a:off x="6546589" y="3430972"/>
            <a:ext cx="1527470" cy="507831"/>
            <a:chOff x="9046439" y="3624636"/>
            <a:chExt cx="2036626" cy="677109"/>
          </a:xfrm>
        </p:grpSpPr>
        <p:sp>
          <p:nvSpPr>
            <p:cNvPr id="22" name="TextBox 21"/>
            <p:cNvSpPr txBox="1"/>
            <p:nvPr/>
          </p:nvSpPr>
          <p:spPr>
            <a:xfrm>
              <a:off x="9759875" y="3624636"/>
              <a:ext cx="1323190" cy="677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1">
              <a:spAutoFit/>
            </a:bodyPr>
            <a:lstStyle/>
            <a:p>
              <a:pPr algn="ctr" rtl="1"/>
              <a:r>
                <a:rPr lang="fa-IR" sz="1350" dirty="0">
                  <a:cs typeface="B Titr" panose="00000700000000000000" pitchFamily="2" charset="-78"/>
                </a:rPr>
                <a:t>انرژی موج تنش</a:t>
              </a:r>
            </a:p>
          </p:txBody>
        </p:sp>
        <p:sp>
          <p:nvSpPr>
            <p:cNvPr id="23" name="Right Arrow 22"/>
            <p:cNvSpPr/>
            <p:nvPr/>
          </p:nvSpPr>
          <p:spPr>
            <a:xfrm flipH="1">
              <a:off x="9046439" y="3755263"/>
              <a:ext cx="333487" cy="280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1350">
                <a:cs typeface="B Titr" panose="00000700000000000000" pitchFamily="2" charset="-78"/>
              </a:endParaRPr>
            </a:p>
          </p:txBody>
        </p:sp>
      </p:grpSp>
      <p:sp>
        <p:nvSpPr>
          <p:cNvPr id="32" name="Title 1"/>
          <p:cNvSpPr txBox="1">
            <a:spLocks/>
          </p:cNvSpPr>
          <p:nvPr/>
        </p:nvSpPr>
        <p:spPr>
          <a:xfrm>
            <a:off x="1219200" y="281733"/>
            <a:ext cx="6794237" cy="744024"/>
          </a:xfrm>
          <a:prstGeom prst="rect">
            <a:avLst/>
          </a:prstGeom>
        </p:spPr>
        <p:txBody>
          <a:bodyPr vert="horz" lIns="68580" tIns="34290" rIns="68580" bIns="34290" rtlCol="0" anchor="b">
            <a:normAutofit/>
          </a:bodyPr>
          <a:lstStyle>
            <a:defPPr>
              <a:defRPr lang="en-US"/>
            </a:defPPr>
            <a:lvl1pPr algn="ctr">
              <a:spcBef>
                <a:spcPct val="0"/>
              </a:spcBef>
              <a:buNone/>
              <a:defRPr sz="3200" b="0" cap="all">
                <a:solidFill>
                  <a:schemeClr val="accent2"/>
                </a:solidFill>
                <a:latin typeface="+mj-lt"/>
                <a:ea typeface="+mj-ea"/>
                <a:cs typeface="B Sina" panose="00000700000000000000" pitchFamily="2" charset="-78"/>
              </a:defRPr>
            </a:lvl1pPr>
            <a:lvl2pPr lvl="1" algn="ctr">
              <a:defRPr sz="3200">
                <a:solidFill>
                  <a:schemeClr val="accent2"/>
                </a:solidFill>
                <a:cs typeface="B Sina" panose="00000700000000000000" pitchFamily="2" charset="-78"/>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1"/>
            <a:r>
              <a:rPr lang="ar-SA" sz="1800" dirty="0">
                <a:solidFill>
                  <a:srgbClr val="FF0000"/>
                </a:solidFill>
                <a:cs typeface="B Titr" panose="00000700000000000000" pitchFamily="2" charset="-78"/>
              </a:rPr>
              <a:t>موج بازتابش و موج عبوری در سطح مشترک دو محیط متفاوت</a:t>
            </a:r>
            <a:endParaRPr lang="en-US" sz="1800" dirty="0">
              <a:solidFill>
                <a:srgbClr val="FF0000"/>
              </a:solidFill>
              <a:cs typeface="B Titr" panose="00000700000000000000" pitchFamily="2" charset="-78"/>
            </a:endParaRPr>
          </a:p>
        </p:txBody>
      </p:sp>
    </p:spTree>
    <p:extLst>
      <p:ext uri="{BB962C8B-B14F-4D97-AF65-F5344CB8AC3E}">
        <p14:creationId xmlns:p14="http://schemas.microsoft.com/office/powerpoint/2010/main" val="3762980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1317" y="515268"/>
            <a:ext cx="7543800" cy="754380"/>
          </a:xfrm>
          <a:prstGeom prst="rect">
            <a:avLst/>
          </a:prstGeom>
        </p:spPr>
        <p:txBody>
          <a:bodyPr vert="horz" lIns="68580" tIns="34290" rIns="68580" bIns="34290" rtlCol="0" anchor="b">
            <a:normAutofit fontScale="97500" lnSpcReduction="1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342900" lvl="1" algn="ctr" defTabSz="342900" rtl="0"/>
            <a:r>
              <a:rPr lang="fa-IR" sz="2400" kern="1200" dirty="0" smtClean="0">
                <a:solidFill>
                  <a:srgbClr val="FF0000"/>
                </a:solidFill>
                <a:latin typeface="+mn-lt"/>
                <a:ea typeface="+mn-ea"/>
                <a:cs typeface="B Titr" panose="00000700000000000000" pitchFamily="2" charset="-78"/>
              </a:rPr>
              <a:t>رفتار موج منتشر شده در میله با امپدانس متفاوت</a:t>
            </a:r>
            <a:r>
              <a:rPr lang="en-US" sz="2400" kern="1200" dirty="0" smtClean="0">
                <a:solidFill>
                  <a:srgbClr val="FF0000"/>
                </a:solidFill>
                <a:latin typeface="+mn-lt"/>
                <a:ea typeface="+mn-ea"/>
                <a:cs typeface="B Titr" panose="00000700000000000000" pitchFamily="2" charset="-78"/>
              </a:rPr>
              <a:t/>
            </a:r>
            <a:br>
              <a:rPr lang="en-US" sz="2400" kern="1200" dirty="0" smtClean="0">
                <a:solidFill>
                  <a:srgbClr val="FF0000"/>
                </a:solidFill>
                <a:latin typeface="+mn-lt"/>
                <a:ea typeface="+mn-ea"/>
                <a:cs typeface="B Titr" panose="00000700000000000000" pitchFamily="2" charset="-78"/>
              </a:rPr>
            </a:br>
            <a:endParaRPr lang="en-US" sz="2400" kern="1200" dirty="0">
              <a:solidFill>
                <a:srgbClr val="FF0000"/>
              </a:solidFill>
              <a:latin typeface="+mn-lt"/>
              <a:ea typeface="+mn-ea"/>
              <a:cs typeface="B Titr" panose="00000700000000000000" pitchFamily="2" charset="-78"/>
            </a:endParaRPr>
          </a:p>
        </p:txBody>
      </p:sp>
      <p:sp>
        <p:nvSpPr>
          <p:cNvPr id="3" name="Text Placeholder 2"/>
          <p:cNvSpPr txBox="1">
            <a:spLocks/>
          </p:cNvSpPr>
          <p:nvPr/>
        </p:nvSpPr>
        <p:spPr>
          <a:xfrm>
            <a:off x="498556" y="1531827"/>
            <a:ext cx="3977641" cy="677971"/>
          </a:xfrm>
          <a:prstGeom prst="rect">
            <a:avLst/>
          </a:prstGeom>
        </p:spPr>
        <p:style>
          <a:lnRef idx="2">
            <a:schemeClr val="accent3"/>
          </a:lnRef>
          <a:fillRef idx="1">
            <a:schemeClr val="lt1"/>
          </a:fillRef>
          <a:effectRef idx="0">
            <a:schemeClr val="accent3"/>
          </a:effectRef>
          <a:fontRef idx="minor">
            <a:schemeClr val="dk1"/>
          </a:fontRef>
        </p:style>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rtl="1"/>
            <a:r>
              <a:rPr lang="fa-IR" sz="1600" b="1" dirty="0" smtClean="0">
                <a:cs typeface="B Titr" panose="00000700000000000000" pitchFamily="2" charset="-78"/>
              </a:rPr>
              <a:t>تغییر امپدانس به صورت خطی درون سازه= بیشترین اتلاف انرژی موج درون سازه</a:t>
            </a:r>
            <a:endParaRPr lang="fa-IR" sz="1600" b="1" dirty="0">
              <a:cs typeface="B Titr" panose="00000700000000000000" pitchFamily="2" charset="-78"/>
            </a:endParaRPr>
          </a:p>
        </p:txBody>
      </p:sp>
      <p:sp>
        <p:nvSpPr>
          <p:cNvPr id="4" name="Text Placeholder 4"/>
          <p:cNvSpPr txBox="1">
            <a:spLocks/>
          </p:cNvSpPr>
          <p:nvPr/>
        </p:nvSpPr>
        <p:spPr>
          <a:xfrm>
            <a:off x="4669021" y="1531628"/>
            <a:ext cx="3703320" cy="678171"/>
          </a:xfrm>
          <a:prstGeom prst="rect">
            <a:avLst/>
          </a:prstGeom>
        </p:spPr>
        <p:style>
          <a:lnRef idx="2">
            <a:schemeClr val="accent3"/>
          </a:lnRef>
          <a:fillRef idx="1">
            <a:schemeClr val="lt1"/>
          </a:fillRef>
          <a:effectRef idx="0">
            <a:schemeClr val="accent3"/>
          </a:effectRef>
          <a:fontRef idx="minor">
            <a:schemeClr val="dk1"/>
          </a:fontRef>
        </p:style>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ctr" rtl="1"/>
            <a:r>
              <a:rPr lang="fa-IR" sz="1600" b="1" smtClean="0">
                <a:cs typeface="B Titr" panose="00000700000000000000" pitchFamily="2" charset="-78"/>
              </a:rPr>
              <a:t>حالت کلی انتقال موج در میله با چند امپدانس متفاوت</a:t>
            </a:r>
            <a:endParaRPr lang="fa-IR" sz="1600" b="1" dirty="0">
              <a:cs typeface="B Titr" panose="00000700000000000000" pitchFamily="2" charset="-78"/>
            </a:endParaRPr>
          </a:p>
        </p:txBody>
      </p:sp>
      <p:pic>
        <p:nvPicPr>
          <p:cNvPr id="5" name="Content Placeholder 6"/>
          <p:cNvPicPr>
            <a:picLocks/>
          </p:cNvPicPr>
          <p:nvPr/>
        </p:nvPicPr>
        <p:blipFill>
          <a:blip r:embed="rId2"/>
          <a:stretch>
            <a:fillRect/>
          </a:stretch>
        </p:blipFill>
        <p:spPr>
          <a:xfrm>
            <a:off x="4804825" y="2439122"/>
            <a:ext cx="3567516" cy="3352078"/>
          </a:xfrm>
          <a:prstGeom prst="rect">
            <a:avLst/>
          </a:prstGeom>
        </p:spPr>
      </p:pic>
      <p:pic>
        <p:nvPicPr>
          <p:cNvPr id="6" name="Content Placeholder 7"/>
          <p:cNvPicPr>
            <a:picLocks/>
          </p:cNvPicPr>
          <p:nvPr/>
        </p:nvPicPr>
        <p:blipFill>
          <a:blip r:embed="rId3"/>
          <a:stretch>
            <a:fillRect/>
          </a:stretch>
        </p:blipFill>
        <p:spPr>
          <a:xfrm>
            <a:off x="914400" y="2286000"/>
            <a:ext cx="3561797" cy="3505200"/>
          </a:xfrm>
          <a:prstGeom prst="rect">
            <a:avLst/>
          </a:prstGeom>
        </p:spPr>
      </p:pic>
    </p:spTree>
    <p:extLst>
      <p:ext uri="{BB962C8B-B14F-4D97-AF65-F5344CB8AC3E}">
        <p14:creationId xmlns:p14="http://schemas.microsoft.com/office/powerpoint/2010/main" val="2005965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543800" cy="584947"/>
          </a:xfrm>
        </p:spPr>
        <p:txBody>
          <a:bodyPr vert="horz" lIns="68580" tIns="34290" rIns="68580" bIns="34290" rtlCol="0" anchor="b">
            <a:normAutofit/>
            <a:scene3d>
              <a:camera prst="orthographicFront"/>
              <a:lightRig rig="soft" dir="t"/>
            </a:scene3d>
            <a:sp3d prstMaterial="softEdge">
              <a:bevelT w="25400" h="25400"/>
            </a:sp3d>
          </a:bodyPr>
          <a:lstStyle/>
          <a:p>
            <a:pPr algn="ctr"/>
            <a:r>
              <a:rPr lang="fa-IR" sz="2700" dirty="0">
                <a:solidFill>
                  <a:srgbClr val="FF0000"/>
                </a:solidFill>
                <a:cs typeface="B Titr" panose="00000700000000000000" pitchFamily="2" charset="-78"/>
              </a:rPr>
              <a:t>شبیه سازی ضربه</a:t>
            </a:r>
            <a:endParaRPr lang="en-US" sz="2700" dirty="0">
              <a:solidFill>
                <a:srgbClr val="FF0000"/>
              </a:solidFill>
              <a:cs typeface="B Titr" panose="00000700000000000000" pitchFamily="2" charset="-78"/>
            </a:endParaRPr>
          </a:p>
        </p:txBody>
      </p:sp>
      <p:sp>
        <p:nvSpPr>
          <p:cNvPr id="3" name="Content Placeholder 2"/>
          <p:cNvSpPr>
            <a:spLocks noGrp="1"/>
          </p:cNvSpPr>
          <p:nvPr>
            <p:ph idx="1"/>
          </p:nvPr>
        </p:nvSpPr>
        <p:spPr>
          <a:xfrm>
            <a:off x="609600" y="1441076"/>
            <a:ext cx="7924800" cy="2673724"/>
          </a:xfrm>
        </p:spPr>
        <p:txBody>
          <a:bodyPr>
            <a:normAutofit/>
          </a:bodyPr>
          <a:lstStyle/>
          <a:p>
            <a:pPr algn="just" rtl="1">
              <a:lnSpc>
                <a:spcPct val="150000"/>
              </a:lnSpc>
              <a:buFont typeface="Arial" panose="020B0604020202020204" pitchFamily="34" charset="0"/>
              <a:buChar char="•"/>
            </a:pPr>
            <a:r>
              <a:rPr lang="fa-IR" sz="1600" dirty="0" smtClean="0">
                <a:solidFill>
                  <a:schemeClr val="tx1"/>
                </a:solidFill>
                <a:latin typeface="Cambria Math" panose="02040503050406030204" pitchFamily="18" charset="0"/>
                <a:ea typeface="Cambria Math" panose="02040503050406030204" pitchFamily="18" charset="0"/>
                <a:cs typeface="B Titr" panose="00000700000000000000" pitchFamily="2" charset="-78"/>
              </a:rPr>
              <a:t>  شبیه </a:t>
            </a:r>
            <a:r>
              <a:rPr lang="fa-IR" sz="1600" dirty="0">
                <a:solidFill>
                  <a:schemeClr val="tx1"/>
                </a:solidFill>
                <a:latin typeface="Cambria Math" panose="02040503050406030204" pitchFamily="18" charset="0"/>
                <a:ea typeface="Cambria Math" panose="02040503050406030204" pitchFamily="18" charset="0"/>
                <a:cs typeface="B Titr" panose="00000700000000000000" pitchFamily="2" charset="-78"/>
              </a:rPr>
              <a:t>سازی المان محدود مدل با استفاده از نرم افزار </a:t>
            </a:r>
            <a:r>
              <a:rPr lang="en-US" sz="1600" dirty="0">
                <a:solidFill>
                  <a:schemeClr val="tx1"/>
                </a:solidFill>
                <a:latin typeface="Cambria Math" panose="02040503050406030204" pitchFamily="18" charset="0"/>
                <a:ea typeface="Cambria Math" panose="02040503050406030204" pitchFamily="18" charset="0"/>
                <a:cs typeface="B Titr" panose="00000700000000000000" pitchFamily="2" charset="-78"/>
              </a:rPr>
              <a:t>ABAQUS</a:t>
            </a:r>
            <a:r>
              <a:rPr lang="fa-IR" sz="1600" dirty="0">
                <a:solidFill>
                  <a:schemeClr val="tx1"/>
                </a:solidFill>
                <a:latin typeface="Cambria Math" panose="02040503050406030204" pitchFamily="18" charset="0"/>
                <a:ea typeface="Cambria Math" panose="02040503050406030204" pitchFamily="18" charset="0"/>
                <a:cs typeface="B Titr" panose="00000700000000000000" pitchFamily="2" charset="-78"/>
              </a:rPr>
              <a:t> صورت پذیرفته است. پرتابه به عنوان یک جسم صلب با یک نقطه مرجع برای الصاق سرعت اولیه و جرم به آن مدل شده است. طول کل پرتابه برابر </a:t>
            </a:r>
            <a:r>
              <a:rPr lang="en-US" sz="1600" dirty="0" smtClean="0">
                <a:solidFill>
                  <a:schemeClr val="tx1"/>
                </a:solidFill>
                <a:latin typeface="Cambria Math" panose="02040503050406030204" pitchFamily="18" charset="0"/>
                <a:ea typeface="Cambria Math" panose="02040503050406030204" pitchFamily="18" charset="0"/>
                <a:cs typeface="B Titr" panose="00000700000000000000" pitchFamily="2" charset="-78"/>
              </a:rPr>
              <a:t>mm</a:t>
            </a:r>
            <a:r>
              <a:rPr lang="fa-IR" sz="1600" dirty="0" smtClean="0">
                <a:latin typeface="Cambria Math" panose="02040503050406030204" pitchFamily="18" charset="0"/>
                <a:ea typeface="Cambria Math" panose="02040503050406030204" pitchFamily="18" charset="0"/>
                <a:cs typeface="B Titr" panose="00000700000000000000" pitchFamily="2" charset="-78"/>
              </a:rPr>
              <a:t>49/3</a:t>
            </a:r>
            <a:r>
              <a:rPr lang="fa-IR" sz="1600" dirty="0" smtClean="0">
                <a:solidFill>
                  <a:schemeClr val="tx1"/>
                </a:solidFill>
                <a:latin typeface="Cambria Math" panose="02040503050406030204" pitchFamily="18" charset="0"/>
                <a:ea typeface="Cambria Math" panose="02040503050406030204" pitchFamily="18" charset="0"/>
                <a:cs typeface="B Titr" panose="00000700000000000000" pitchFamily="2" charset="-78"/>
              </a:rPr>
              <a:t>، </a:t>
            </a:r>
            <a:r>
              <a:rPr lang="fa-IR" sz="1600" dirty="0">
                <a:solidFill>
                  <a:schemeClr val="tx1"/>
                </a:solidFill>
                <a:latin typeface="Cambria Math" panose="02040503050406030204" pitchFamily="18" charset="0"/>
                <a:ea typeface="Cambria Math" panose="02040503050406030204" pitchFamily="18" charset="0"/>
                <a:cs typeface="B Titr" panose="00000700000000000000" pitchFamily="2" charset="-78"/>
              </a:rPr>
              <a:t>طول دماغه برابر </a:t>
            </a:r>
            <a:r>
              <a:rPr lang="en-US" sz="1600" dirty="0" smtClean="0">
                <a:solidFill>
                  <a:schemeClr val="tx1"/>
                </a:solidFill>
                <a:latin typeface="Cambria Math" panose="02040503050406030204" pitchFamily="18" charset="0"/>
                <a:ea typeface="Cambria Math" panose="02040503050406030204" pitchFamily="18" charset="0"/>
                <a:cs typeface="B Titr" panose="00000700000000000000" pitchFamily="2" charset="-78"/>
              </a:rPr>
              <a:t>mm</a:t>
            </a:r>
            <a:r>
              <a:rPr lang="fa-IR" sz="1600" dirty="0" smtClean="0">
                <a:solidFill>
                  <a:schemeClr val="tx1"/>
                </a:solidFill>
                <a:latin typeface="Cambria Math" panose="02040503050406030204" pitchFamily="18" charset="0"/>
                <a:ea typeface="Cambria Math" panose="02040503050406030204" pitchFamily="18" charset="0"/>
                <a:cs typeface="B Titr" panose="00000700000000000000" pitchFamily="2" charset="-78"/>
              </a:rPr>
              <a:t>19/3 </a:t>
            </a:r>
            <a:r>
              <a:rPr lang="fa-IR" sz="1600" dirty="0">
                <a:solidFill>
                  <a:schemeClr val="tx1"/>
                </a:solidFill>
                <a:latin typeface="Cambria Math" panose="02040503050406030204" pitchFamily="18" charset="0"/>
                <a:ea typeface="Cambria Math" panose="02040503050406030204" pitchFamily="18" charset="0"/>
                <a:cs typeface="B Titr" panose="00000700000000000000" pitchFamily="2" charset="-78"/>
              </a:rPr>
              <a:t>و طول قسمت استوانه ای برابر </a:t>
            </a:r>
            <a:r>
              <a:rPr lang="en-US" sz="1600" dirty="0">
                <a:solidFill>
                  <a:schemeClr val="tx1"/>
                </a:solidFill>
                <a:latin typeface="Cambria Math" panose="02040503050406030204" pitchFamily="18" charset="0"/>
                <a:ea typeface="Cambria Math" panose="02040503050406030204" pitchFamily="18" charset="0"/>
                <a:cs typeface="B Titr" panose="00000700000000000000" pitchFamily="2" charset="-78"/>
              </a:rPr>
              <a:t>mm</a:t>
            </a:r>
            <a:r>
              <a:rPr lang="fa-IR" sz="1600" dirty="0">
                <a:solidFill>
                  <a:schemeClr val="tx1"/>
                </a:solidFill>
                <a:latin typeface="Cambria Math" panose="02040503050406030204" pitchFamily="18" charset="0"/>
                <a:ea typeface="Cambria Math" panose="02040503050406030204" pitchFamily="18" charset="0"/>
                <a:cs typeface="B Titr" panose="00000700000000000000" pitchFamily="2" charset="-78"/>
              </a:rPr>
              <a:t>30 ثابت نگه داشته شده تا تاثیر قطر پرتابه بر مقاومت بالستیک ورق هدف مورد بررسی قرارگیرد. </a:t>
            </a:r>
            <a:endParaRPr lang="fa-IR" sz="1600" dirty="0" smtClean="0">
              <a:solidFill>
                <a:schemeClr val="tx1"/>
              </a:solidFill>
              <a:latin typeface="Cambria Math" panose="02040503050406030204" pitchFamily="18" charset="0"/>
              <a:ea typeface="Cambria Math" panose="02040503050406030204" pitchFamily="18" charset="0"/>
              <a:cs typeface="B Titr" panose="00000700000000000000" pitchFamily="2" charset="-78"/>
            </a:endParaRPr>
          </a:p>
          <a:p>
            <a:pPr algn="just" rtl="1">
              <a:lnSpc>
                <a:spcPct val="150000"/>
              </a:lnSpc>
              <a:buFont typeface="Arial" panose="020B0604020202020204" pitchFamily="34" charset="0"/>
              <a:buChar char="•"/>
            </a:pPr>
            <a:r>
              <a:rPr lang="fa-IR" sz="1600" dirty="0" smtClean="0">
                <a:solidFill>
                  <a:schemeClr val="tx1"/>
                </a:solidFill>
                <a:latin typeface="Cambria Math" panose="02040503050406030204" pitchFamily="18" charset="0"/>
                <a:ea typeface="Cambria Math" panose="02040503050406030204" pitchFamily="18" charset="0"/>
                <a:cs typeface="B Titr" panose="00000700000000000000" pitchFamily="2" charset="-78"/>
              </a:rPr>
              <a:t>  جرم </a:t>
            </a:r>
            <a:r>
              <a:rPr lang="fa-IR" sz="1600" dirty="0">
                <a:solidFill>
                  <a:schemeClr val="tx1"/>
                </a:solidFill>
                <a:latin typeface="Cambria Math" panose="02040503050406030204" pitchFamily="18" charset="0"/>
                <a:ea typeface="Cambria Math" panose="02040503050406030204" pitchFamily="18" charset="0"/>
                <a:cs typeface="B Titr" panose="00000700000000000000" pitchFamily="2" charset="-78"/>
              </a:rPr>
              <a:t>پرتابه نیز برابر با </a:t>
            </a:r>
            <a:r>
              <a:rPr lang="en-US" sz="1600" dirty="0">
                <a:solidFill>
                  <a:schemeClr val="tx1"/>
                </a:solidFill>
                <a:latin typeface="Cambria Math" panose="02040503050406030204" pitchFamily="18" charset="0"/>
                <a:ea typeface="Cambria Math" panose="02040503050406030204" pitchFamily="18" charset="0"/>
                <a:cs typeface="B Titr" panose="00000700000000000000" pitchFamily="2" charset="-78"/>
              </a:rPr>
              <a:t>gr</a:t>
            </a:r>
            <a:r>
              <a:rPr lang="fa-IR" sz="1600" dirty="0">
                <a:solidFill>
                  <a:schemeClr val="tx1"/>
                </a:solidFill>
                <a:latin typeface="Cambria Math" panose="02040503050406030204" pitchFamily="18" charset="0"/>
                <a:ea typeface="Cambria Math" panose="02040503050406030204" pitchFamily="18" charset="0"/>
                <a:cs typeface="B Titr" panose="00000700000000000000" pitchFamily="2" charset="-78"/>
              </a:rPr>
              <a:t>55 ثابت در نظر گرفته شده است. هرچند برای بررسی تاثیر تغییر شکل پرتابه، پرتابه با قطر </a:t>
            </a:r>
            <a:r>
              <a:rPr lang="en-US" sz="1600" dirty="0">
                <a:solidFill>
                  <a:schemeClr val="tx1"/>
                </a:solidFill>
                <a:latin typeface="Cambria Math" panose="02040503050406030204" pitchFamily="18" charset="0"/>
                <a:ea typeface="Cambria Math" panose="02040503050406030204" pitchFamily="18" charset="0"/>
                <a:cs typeface="B Titr" panose="00000700000000000000" pitchFamily="2" charset="-78"/>
              </a:rPr>
              <a:t>mm</a:t>
            </a:r>
            <a:r>
              <a:rPr lang="fa-IR" sz="1600" dirty="0">
                <a:solidFill>
                  <a:schemeClr val="tx1"/>
                </a:solidFill>
                <a:latin typeface="Cambria Math" panose="02040503050406030204" pitchFamily="18" charset="0"/>
                <a:ea typeface="Cambria Math" panose="02040503050406030204" pitchFamily="18" charset="0"/>
                <a:cs typeface="B Titr" panose="00000700000000000000" pitchFamily="2" charset="-78"/>
              </a:rPr>
              <a:t>15 به صورت تغییر شکل پذیر نیز مدل گردیده که در شکل زیر قابل مشاهده است</a:t>
            </a:r>
            <a:r>
              <a:rPr lang="fa-IR" sz="1600" dirty="0" smtClean="0">
                <a:solidFill>
                  <a:schemeClr val="tx1"/>
                </a:solidFill>
                <a:latin typeface="Cambria Math" panose="02040503050406030204" pitchFamily="18" charset="0"/>
                <a:ea typeface="Cambria Math" panose="02040503050406030204" pitchFamily="18" charset="0"/>
                <a:cs typeface="B Titr" panose="00000700000000000000" pitchFamily="2" charset="-78"/>
              </a:rPr>
              <a:t>.</a:t>
            </a:r>
          </a:p>
        </p:txBody>
      </p:sp>
      <p:pic>
        <p:nvPicPr>
          <p:cNvPr id="2050" name="Picture 1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191000"/>
            <a:ext cx="3720012" cy="161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4191000"/>
            <a:ext cx="3529825" cy="159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1940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762000"/>
            <a:ext cx="7543800" cy="584947"/>
          </a:xfrm>
        </p:spPr>
        <p:txBody>
          <a:bodyPr vert="horz" lIns="68580" tIns="34290" rIns="68580" bIns="34290" rtlCol="0" anchor="b">
            <a:normAutofit/>
            <a:scene3d>
              <a:camera prst="orthographicFront"/>
              <a:lightRig rig="soft" dir="t"/>
            </a:scene3d>
            <a:sp3d prstMaterial="softEdge">
              <a:bevelT w="25400" h="25400"/>
            </a:sp3d>
          </a:bodyPr>
          <a:lstStyle/>
          <a:p>
            <a:pPr algn="ctr"/>
            <a:r>
              <a:rPr lang="fa-IR" sz="2700" dirty="0">
                <a:solidFill>
                  <a:srgbClr val="FF0000"/>
                </a:solidFill>
                <a:cs typeface="B Titr" panose="00000700000000000000" pitchFamily="2" charset="-78"/>
              </a:rPr>
              <a:t>صحت سنجی شبیه سازی ضربه</a:t>
            </a:r>
            <a:endParaRPr lang="en-US" sz="2700" dirty="0">
              <a:solidFill>
                <a:srgbClr val="FF0000"/>
              </a:solidFill>
              <a:cs typeface="B Titr" panose="00000700000000000000" pitchFamily="2" charset="-78"/>
            </a:endParaRPr>
          </a:p>
        </p:txBody>
      </p:sp>
      <p:sp>
        <p:nvSpPr>
          <p:cNvPr id="3" name="Content Placeholder 2"/>
          <p:cNvSpPr>
            <a:spLocks noGrp="1"/>
          </p:cNvSpPr>
          <p:nvPr>
            <p:ph idx="1"/>
          </p:nvPr>
        </p:nvSpPr>
        <p:spPr>
          <a:xfrm>
            <a:off x="435895" y="1752601"/>
            <a:ext cx="8272211" cy="1202392"/>
          </a:xfrm>
        </p:spPr>
        <p:txBody>
          <a:bodyPr>
            <a:noAutofit/>
          </a:bodyPr>
          <a:lstStyle/>
          <a:p>
            <a:pPr algn="just" rtl="1"/>
            <a:r>
              <a:rPr lang="fa-IR" sz="1800" dirty="0">
                <a:solidFill>
                  <a:schemeClr val="tx1"/>
                </a:solidFill>
                <a:cs typeface="B Titr" panose="00000700000000000000" pitchFamily="2" charset="-78"/>
              </a:rPr>
              <a:t>مقاومت بالیستیک ورق تک لایه با ضخامت معادل </a:t>
            </a:r>
            <a:r>
              <a:rPr lang="en-US" sz="1800" dirty="0">
                <a:solidFill>
                  <a:schemeClr val="tx1"/>
                </a:solidFill>
                <a:cs typeface="B Titr" panose="00000700000000000000" pitchFamily="2" charset="-78"/>
              </a:rPr>
              <a:t>mm</a:t>
            </a:r>
            <a:r>
              <a:rPr lang="fa-IR" sz="1800" dirty="0">
                <a:solidFill>
                  <a:schemeClr val="tx1"/>
                </a:solidFill>
                <a:cs typeface="B Titr" panose="00000700000000000000" pitchFamily="2" charset="-78"/>
              </a:rPr>
              <a:t>1 در برابر ضربه با پرتابه با قطر 15 میلی متر مورد بررسی قرار گرفته است. سرعت در نظر گرفته شده برای پرتابه با توجه به در نظر گرفته شده که نتایج تجربی با نتایج عددی بدست آمده از این شبیه سازی در شکل زیر مقایسه شده­اند.</a:t>
            </a:r>
            <a:endParaRPr lang="en-US" sz="1800" dirty="0">
              <a:solidFill>
                <a:schemeClr val="tx1"/>
              </a:solidFill>
              <a:cs typeface="B Titr" panose="00000700000000000000" pitchFamily="2" charset="-78"/>
            </a:endParaRPr>
          </a:p>
          <a:p>
            <a:pPr algn="just"/>
            <a:endParaRPr lang="en-US" sz="1800" dirty="0">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435894" y="3124200"/>
            <a:ext cx="3878429" cy="2819400"/>
          </a:xfrm>
          <a:prstGeom prst="rect">
            <a:avLst/>
          </a:prstGeom>
        </p:spPr>
      </p:pic>
      <p:pic>
        <p:nvPicPr>
          <p:cNvPr id="5" name="Picture 4"/>
          <p:cNvPicPr>
            <a:picLocks noChangeAspect="1"/>
          </p:cNvPicPr>
          <p:nvPr/>
        </p:nvPicPr>
        <p:blipFill>
          <a:blip r:embed="rId3"/>
          <a:stretch>
            <a:fillRect/>
          </a:stretch>
        </p:blipFill>
        <p:spPr>
          <a:xfrm>
            <a:off x="4505805" y="3188496"/>
            <a:ext cx="4429613" cy="2755104"/>
          </a:xfrm>
          <a:prstGeom prst="rect">
            <a:avLst/>
          </a:prstGeom>
        </p:spPr>
      </p:pic>
    </p:spTree>
    <p:extLst>
      <p:ext uri="{BB962C8B-B14F-4D97-AF65-F5344CB8AC3E}">
        <p14:creationId xmlns:p14="http://schemas.microsoft.com/office/powerpoint/2010/main" val="42146404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066800"/>
            <a:ext cx="7543800" cy="415514"/>
          </a:xfrm>
        </p:spPr>
        <p:txBody>
          <a:bodyPr vert="horz" lIns="68580" tIns="34290" rIns="68580" bIns="34290" rtlCol="0" anchor="b">
            <a:normAutofit fontScale="90000"/>
            <a:scene3d>
              <a:camera prst="orthographicFront"/>
              <a:lightRig rig="soft" dir="t"/>
            </a:scene3d>
            <a:sp3d prstMaterial="softEdge">
              <a:bevelT w="25400" h="25400"/>
            </a:sp3d>
          </a:bodyPr>
          <a:lstStyle/>
          <a:p>
            <a:pPr algn="ctr"/>
            <a:r>
              <a:rPr lang="fa-IR" sz="2700" dirty="0">
                <a:solidFill>
                  <a:srgbClr val="FF0000"/>
                </a:solidFill>
                <a:cs typeface="B Titr" panose="00000700000000000000" pitchFamily="2" charset="-78"/>
              </a:rPr>
              <a:t>شبیه سازی ضربه </a:t>
            </a:r>
            <a:endParaRPr lang="en-US" sz="2700" dirty="0">
              <a:solidFill>
                <a:srgbClr val="FF0000"/>
              </a:solidFill>
              <a:cs typeface="B Titr" panose="00000700000000000000" pitchFamily="2" charset="-78"/>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70380" y="4035380"/>
            <a:ext cx="2421712" cy="104449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621" y="2294930"/>
            <a:ext cx="2351606" cy="100929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6941" y="2308772"/>
            <a:ext cx="2410010" cy="103825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0380" y="2294931"/>
            <a:ext cx="2421712" cy="103697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143" y="4035380"/>
            <a:ext cx="2380748" cy="103258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0605" y="4035379"/>
            <a:ext cx="2416346" cy="1038587"/>
          </a:xfrm>
          <a:prstGeom prst="rect">
            <a:avLst/>
          </a:prstGeom>
        </p:spPr>
      </p:pic>
    </p:spTree>
    <p:extLst>
      <p:ext uri="{BB962C8B-B14F-4D97-AF65-F5344CB8AC3E}">
        <p14:creationId xmlns:p14="http://schemas.microsoft.com/office/powerpoint/2010/main" val="13696508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docProps/app.xml><?xml version="1.0" encoding="utf-8"?>
<Properties xmlns="http://schemas.openxmlformats.org/officeDocument/2006/extended-properties" xmlns:vt="http://schemas.openxmlformats.org/officeDocument/2006/docPropsVTypes">
  <Template/>
  <TotalTime>4172</TotalTime>
  <Words>2391</Words>
  <Application>Microsoft Office PowerPoint</Application>
  <PresentationFormat>On-screen Show (4:3)</PresentationFormat>
  <Paragraphs>93</Paragraphs>
  <Slides>25</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Concourse</vt:lpstr>
      <vt:lpstr>Document</vt:lpstr>
      <vt:lpstr>بررسی تاثیر امپدانس و ضخامت لایه ها بر مقاومت در برابر نفوذ و ضربه سیستم های زرهی لایه بندی شده با استفاده از شبیه سازی عددی </vt:lpstr>
      <vt:lpstr>سیستم های زرهی لایه بندی شده</vt:lpstr>
      <vt:lpstr>زره لایه بندی شده، سازه ای با کارایی بالا</vt:lpstr>
      <vt:lpstr>انتشار موج تنش تک محوره</vt:lpstr>
      <vt:lpstr>انتقال موج در مواد با امپدانس متفاوت </vt:lpstr>
      <vt:lpstr>PowerPoint Presentation</vt:lpstr>
      <vt:lpstr>شبیه سازی ضربه</vt:lpstr>
      <vt:lpstr>صحت سنجی شبیه سازی ضربه</vt:lpstr>
      <vt:lpstr>شبیه سازی ضربه </vt:lpstr>
      <vt:lpstr>بررسی ورق آلومینیومی تحت ضربه پرتابه استوانه ای</vt:lpstr>
      <vt:lpstr>کانتور های تنش در ورق آلومینومی تحت ضربه با پرتابه استوانه ای</vt:lpstr>
      <vt:lpstr>شبیه سازی زره لایه بندی شده تحت ضربه</vt:lpstr>
      <vt:lpstr>مش زنی موارد شبیه سازی شده</vt:lpstr>
      <vt:lpstr>آزمایشات طراحی شده جهت بررسی کارایی زره لایه بندی شده</vt:lpstr>
      <vt:lpstr>نتایج شبیه سازی تک لایه آلومینومی و فولادی به عنوان لایه محافظ</vt:lpstr>
      <vt:lpstr>شبیه سازی با استفاده از دو لایه محافظ</vt:lpstr>
      <vt:lpstr>شبیه سازی با استفاده از دو لایه محافظ</vt:lpstr>
      <vt:lpstr>شبیه سازی با استفاده از دو لایه محافظ</vt:lpstr>
      <vt:lpstr>شبیه سازی با استفاده از دو لایه محافظ</vt:lpstr>
      <vt:lpstr>شبیه سازی با استفاده از دو لایه محافظ</vt:lpstr>
      <vt:lpstr>شبیه سازی با استفاده از سه لایه محافظ</vt:lpstr>
      <vt:lpstr>مقایسه شبیه سازی با استفاده از دو و سه لایه محافظ</vt:lpstr>
      <vt:lpstr>سیستم چهار لایه با الگوی کاهشی امپدانس</vt:lpstr>
      <vt:lpstr>نتیجه گیری</vt:lpstr>
      <vt:lpstr>الزامات</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YousefKhah</dc:creator>
  <cp:lastModifiedBy>MRT Pack 30 DVDs</cp:lastModifiedBy>
  <cp:revision>199</cp:revision>
  <dcterms:created xsi:type="dcterms:W3CDTF">2006-08-16T00:00:00Z</dcterms:created>
  <dcterms:modified xsi:type="dcterms:W3CDTF">2016-03-16T15:53:44Z</dcterms:modified>
</cp:coreProperties>
</file>