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3"/>
  </p:notesMasterIdLst>
  <p:sldIdLst>
    <p:sldId id="366" r:id="rId2"/>
    <p:sldId id="354" r:id="rId3"/>
    <p:sldId id="355" r:id="rId4"/>
    <p:sldId id="356" r:id="rId5"/>
    <p:sldId id="357" r:id="rId6"/>
    <p:sldId id="358" r:id="rId7"/>
    <p:sldId id="359" r:id="rId8"/>
    <p:sldId id="360" r:id="rId9"/>
    <p:sldId id="361" r:id="rId10"/>
    <p:sldId id="367" r:id="rId11"/>
    <p:sldId id="3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3/16/2016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3/16/2016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A20C4D-0180-40D2-A856-4ABE5A1A069E}" type="datetime1">
              <a:rPr lang="en-US" smtClean="0"/>
              <a:pPr/>
              <a:t>3/16/2016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E2B8DA-E986-49A0-9432-B1D2119FAF59}" type="datetime1">
              <a:rPr lang="en-US" smtClean="0"/>
              <a:pPr/>
              <a:t>3/16/2016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30C608-5F6B-4B63-877E-475840BA68C2}" type="datetime1">
              <a:rPr lang="en-US" smtClean="0"/>
              <a:pPr/>
              <a:t>3/16/2016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88679F-5204-42F1-94E5-7F35567538DB}" type="datetime1">
              <a:rPr lang="en-US" smtClean="0"/>
              <a:pPr/>
              <a:t>3/16/2016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E084C4D-0FBA-4EA7-840D-D98AE8E20134}" type="datetime1">
              <a:rPr lang="en-US" smtClean="0"/>
              <a:pPr/>
              <a:t>3/16/2016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B8F6381-DD72-4ACD-886C-E080E4E4AD4F}" type="datetime1">
              <a:rPr lang="en-US" smtClean="0"/>
              <a:pPr/>
              <a:t>3/16/2016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C09902C-ABFA-4ACC-87B3-54E6B0DABEEE}" type="datetime1">
              <a:rPr lang="en-US" smtClean="0"/>
              <a:pPr/>
              <a:t>3/16/2016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7514FA-93E7-482C-BBFB-C57F051F7D55}" type="datetime1">
              <a:rPr lang="en-US" smtClean="0"/>
              <a:pPr/>
              <a:t>3/16/2016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0CA29ED0-9E00-4234-B909-B4C6398DC9B8}" type="datetime1">
              <a:rPr lang="en-US" smtClean="0"/>
              <a:pPr/>
              <a:t>3/16/2016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3/16/2016</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3/16/2016</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3600" dirty="0" smtClean="0">
                <a:solidFill>
                  <a:srgbClr val="FF0000"/>
                </a:solidFill>
                <a:cs typeface="B Titr" panose="00000700000000000000" pitchFamily="2" charset="-78"/>
              </a:rPr>
              <a:t>بررسی رفتار تیر بتن مسلح مقاوم سازی شده با صفحات فلزی محصورکننده(</a:t>
            </a:r>
            <a:r>
              <a:rPr lang="en-US" sz="3600" dirty="0" smtClean="0">
                <a:solidFill>
                  <a:srgbClr val="FF0000"/>
                </a:solidFill>
                <a:cs typeface="B Titr" panose="00000700000000000000" pitchFamily="2" charset="-78"/>
              </a:rPr>
              <a:t>Steel Jacketing</a:t>
            </a:r>
            <a:r>
              <a:rPr lang="fa-IR" sz="3600" dirty="0" smtClean="0">
                <a:solidFill>
                  <a:srgbClr val="FF0000"/>
                </a:solidFill>
                <a:cs typeface="B Titr" panose="00000700000000000000" pitchFamily="2" charset="-78"/>
              </a:rPr>
              <a:t>)</a:t>
            </a: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smtClean="0">
                <a:solidFill>
                  <a:srgbClr val="008000"/>
                </a:solidFill>
                <a:cs typeface="B Titr" panose="00000700000000000000" pitchFamily="2" charset="-78"/>
              </a:rPr>
              <a:t>ابوالفضل نریمانی زمان آبادی</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اسفند 94</a:t>
            </a:r>
            <a:br>
              <a:rPr lang="fa-IR" sz="3100" dirty="0" smtClean="0">
                <a:solidFill>
                  <a:srgbClr val="008000"/>
                </a:solidFill>
                <a:cs typeface="B Titr" panose="00000700000000000000" pitchFamily="2" charset="-78"/>
              </a:rPr>
            </a:br>
            <a:r>
              <a:rPr lang="en-US" sz="4000" dirty="0" smtClean="0">
                <a:solidFill>
                  <a:srgbClr val="0000FF"/>
                </a:solidFill>
                <a:latin typeface="Times New Roman" panose="02020603050405020304" pitchFamily="18" charset="0"/>
                <a:cs typeface="Times New Roman" panose="02020603050405020304" pitchFamily="18" charset="0"/>
              </a:rPr>
              <a:t>MarketCode.ir</a:t>
            </a: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C:\Users\Doc\Desktop\mlogo-lef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048000" cy="1762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smtClean="0">
                <a:solidFill>
                  <a:srgbClr val="0000FF"/>
                </a:solidFill>
                <a:cs typeface="B Titr" panose="00000700000000000000" pitchFamily="2" charset="-78"/>
              </a:rPr>
              <a:t>در نمودار شکل زیر ، نمودار تغییرات لنگر تکیه گاهی در تیر 5 متری که با صفحات فلزی مورد تقویت خمشی و برشی قرار گرفته اند آورده شده است.</a:t>
            </a:r>
          </a:p>
          <a:p>
            <a:pPr marL="109728" indent="0" algn="ctr" rtl="1">
              <a:buNone/>
            </a:pPr>
            <a:endParaRPr lang="fa-IR" sz="2400" dirty="0" smtClean="0">
              <a:solidFill>
                <a:srgbClr val="0000FF"/>
              </a:solidFill>
              <a:cs typeface="B Titr" panose="00000700000000000000" pitchFamily="2" charset="-78"/>
            </a:endParaRPr>
          </a:p>
          <a:p>
            <a:pPr algn="ctr" rtl="1"/>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fontScale="90000"/>
          </a:bodyPr>
          <a:lstStyle/>
          <a:p>
            <a:pPr algn="ctr" rtl="1"/>
            <a:r>
              <a:rPr lang="fa-IR" sz="3600" dirty="0" smtClean="0">
                <a:solidFill>
                  <a:srgbClr val="FF0000"/>
                </a:solidFill>
                <a:effectLst/>
                <a:cs typeface="B Titr" panose="00000700000000000000" pitchFamily="2" charset="-78"/>
              </a:rPr>
              <a:t>نتایج حاصل از مدل سازی در </a:t>
            </a:r>
            <a:r>
              <a:rPr lang="en-US" sz="3600" dirty="0" err="1" smtClean="0">
                <a:solidFill>
                  <a:srgbClr val="FF0000"/>
                </a:solidFill>
                <a:effectLst/>
                <a:cs typeface="B Titr" panose="00000700000000000000" pitchFamily="2" charset="-78"/>
              </a:rPr>
              <a:t>Abaqus</a:t>
            </a:r>
            <a:endParaRPr lang="en-US" sz="4000" dirty="0"/>
          </a:p>
        </p:txBody>
      </p:sp>
      <p:pic>
        <p:nvPicPr>
          <p:cNvPr id="7" name="Picture 6"/>
          <p:cNvPicPr>
            <a:picLocks noChangeAspect="1"/>
          </p:cNvPicPr>
          <p:nvPr/>
        </p:nvPicPr>
        <p:blipFill>
          <a:blip r:embed="rId2"/>
          <a:stretch>
            <a:fillRect/>
          </a:stretch>
        </p:blipFill>
        <p:spPr>
          <a:xfrm>
            <a:off x="1752600" y="3024620"/>
            <a:ext cx="7162800" cy="3819525"/>
          </a:xfrm>
          <a:prstGeom prst="rect">
            <a:avLst/>
          </a:prstGeom>
        </p:spPr>
      </p:pic>
    </p:spTree>
    <p:extLst>
      <p:ext uri="{BB962C8B-B14F-4D97-AF65-F5344CB8AC3E}">
        <p14:creationId xmlns:p14="http://schemas.microsoft.com/office/powerpoint/2010/main" val="3993719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4788092"/>
          </a:xfrm>
        </p:spPr>
        <p:txBody>
          <a:bodyPr>
            <a:normAutofit fontScale="85000" lnSpcReduction="20000"/>
          </a:bodyPr>
          <a:lstStyle/>
          <a:p>
            <a:pPr algn="r" rtl="1"/>
            <a:r>
              <a:rPr lang="fa-IR" dirty="0" smtClean="0">
                <a:solidFill>
                  <a:srgbClr val="0000FF"/>
                </a:solidFill>
                <a:cs typeface="B Titr" panose="00000700000000000000"/>
              </a:rPr>
              <a:t>در </a:t>
            </a:r>
            <a:r>
              <a:rPr lang="fa-IR" dirty="0">
                <a:solidFill>
                  <a:srgbClr val="0000FF"/>
                </a:solidFill>
                <a:cs typeface="B Titr" panose="00000700000000000000"/>
              </a:rPr>
              <a:t>این قسمت و پس از بررسی و تجزیه و تحلیل  انجام گرفته لازم است تا پیشنهادات لازم جهت تکمیل و ادامه این تحقیق ارائه گردد که ذیلا به این پیشنهادات اشاره خواهد شد. </a:t>
            </a:r>
            <a:endParaRPr lang="en-US" dirty="0">
              <a:solidFill>
                <a:srgbClr val="0000FF"/>
              </a:solidFill>
              <a:cs typeface="B Titr" panose="00000700000000000000"/>
            </a:endParaRPr>
          </a:p>
          <a:p>
            <a:pPr lvl="0" algn="r" rtl="1"/>
            <a:r>
              <a:rPr lang="fa-IR" dirty="0">
                <a:solidFill>
                  <a:srgbClr val="0000FF"/>
                </a:solidFill>
                <a:cs typeface="B Titr" panose="00000700000000000000"/>
              </a:rPr>
              <a:t>با اینکه مدل­های اجزای محدود امروزه کارایی خود را نشان داده­اند، اگر در کنار این مدل سازی­ها، آزمایش­هایی نیز انجام شود می­توان گفت که کار کاملی انجام شده است.</a:t>
            </a:r>
            <a:endParaRPr lang="en-US" dirty="0">
              <a:solidFill>
                <a:srgbClr val="0000FF"/>
              </a:solidFill>
              <a:cs typeface="B Titr" panose="00000700000000000000"/>
            </a:endParaRPr>
          </a:p>
          <a:p>
            <a:pPr lvl="0" algn="r" rtl="1"/>
            <a:r>
              <a:rPr lang="fa-IR" dirty="0">
                <a:solidFill>
                  <a:srgbClr val="0000FF"/>
                </a:solidFill>
                <a:cs typeface="B Titr" panose="00000700000000000000"/>
              </a:rPr>
              <a:t>در نظر گرفتن اثر دال روی تیر می­تواند انتخاب خوبی برای ادامه کار باشد.</a:t>
            </a:r>
            <a:endParaRPr lang="en-US" dirty="0">
              <a:solidFill>
                <a:srgbClr val="0000FF"/>
              </a:solidFill>
              <a:cs typeface="B Titr" panose="00000700000000000000"/>
            </a:endParaRPr>
          </a:p>
          <a:p>
            <a:pPr lvl="0" algn="r" rtl="1"/>
            <a:r>
              <a:rPr lang="fa-IR" dirty="0">
                <a:solidFill>
                  <a:srgbClr val="0000FF"/>
                </a:solidFill>
                <a:cs typeface="B Titr" panose="00000700000000000000"/>
              </a:rPr>
              <a:t>هم چنین مزیت اصلی جکتینگ فولادی که قابلیت اتصال اجزای دیگر سازه مانند بادبندهاست می­تواند مورد بحث قرار گیرد.</a:t>
            </a:r>
            <a:endParaRPr lang="en-US" dirty="0">
              <a:solidFill>
                <a:srgbClr val="0000FF"/>
              </a:solidFill>
              <a:cs typeface="B Titr" panose="00000700000000000000"/>
            </a:endParaRPr>
          </a:p>
          <a:p>
            <a:pPr lvl="0" algn="r" rtl="1"/>
            <a:r>
              <a:rPr lang="fa-IR" dirty="0">
                <a:solidFill>
                  <a:srgbClr val="0000FF"/>
                </a:solidFill>
                <a:cs typeface="B Titr" panose="00000700000000000000"/>
              </a:rPr>
              <a:t>کاربرد این سیستم در کنار سایر سیستم­ها مانند </a:t>
            </a:r>
            <a:r>
              <a:rPr lang="en-US" dirty="0">
                <a:solidFill>
                  <a:srgbClr val="0000FF"/>
                </a:solidFill>
                <a:cs typeface="B Titr" panose="00000700000000000000"/>
              </a:rPr>
              <a:t>FRP</a:t>
            </a:r>
            <a:r>
              <a:rPr lang="fa-IR" dirty="0">
                <a:solidFill>
                  <a:srgbClr val="0000FF"/>
                </a:solidFill>
                <a:cs typeface="B Titr" panose="00000700000000000000"/>
              </a:rPr>
              <a:t> یا مقایسه با آن­ها می­تواند موجب ارائه مدل بهینه شود.</a:t>
            </a:r>
            <a:endParaRPr lang="en-US" dirty="0">
              <a:solidFill>
                <a:srgbClr val="0000FF"/>
              </a:solidFill>
              <a:cs typeface="B Titr" panose="00000700000000000000"/>
            </a:endParaRPr>
          </a:p>
          <a:p>
            <a:pPr algn="r" rtl="1">
              <a:lnSpc>
                <a:spcPct val="200000"/>
              </a:lnSpc>
            </a:pPr>
            <a:endParaRPr lang="en-US" sz="2400" b="1" dirty="0" smtClean="0">
              <a:solidFill>
                <a:srgbClr val="0000FF"/>
              </a:solidFill>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a:xfrm>
            <a:off x="457200" y="274638"/>
            <a:ext cx="8229600" cy="944563"/>
          </a:xfrm>
        </p:spPr>
        <p:txBody>
          <a:bodyPr>
            <a:normAutofit/>
          </a:bodyPr>
          <a:lstStyle/>
          <a:p>
            <a:pPr algn="ctr"/>
            <a:r>
              <a:rPr lang="fa-IR" sz="3600" dirty="0" smtClean="0">
                <a:solidFill>
                  <a:srgbClr val="FF0000"/>
                </a:solidFill>
                <a:cs typeface="B Titr" panose="00000700000000000000" pitchFamily="2" charset="-78"/>
              </a:rPr>
              <a:t>پیشنهادات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483292"/>
          </a:xfrm>
        </p:spPr>
        <p:txBody>
          <a:bodyPr>
            <a:normAutofit/>
          </a:bodyPr>
          <a:lstStyle/>
          <a:p>
            <a:pPr lvl="0" algn="ctr" rtl="1"/>
            <a:r>
              <a:rPr lang="fa-IR" sz="2800" dirty="0">
                <a:solidFill>
                  <a:srgbClr val="0000FF"/>
                </a:solidFill>
                <a:latin typeface="B Titr"/>
                <a:cs typeface="B Titr" panose="00000700000000000000"/>
              </a:rPr>
              <a:t>تعداد 4 عدد تیر بتن آرمه با طول های 3، 5 ،7 و 9 متر را تحت بار خطی 2500 کیلوگرم بار مرده و 1500 کیلوگرم بر متر طول بار زنده طراحی نمایید. بعد از اینکه تمامی مقاطع را با ابعاد و تعداد میلگردها و خاموت ها طراحی نمودید، بارگذاری را به صورت درصدی تا جایی زیاد کنید که تیر حداقل 40 درصد ضعف خمشی و برشی داشته باشد. جهت تقویت تیر از ورق های فلزی استفاده نمایید. هم چنین بایستی تعداد و قطر پیچ های اتصال را جهت اتصال فولاد و تیر بتنی معین کنید.</a:t>
            </a:r>
            <a:endParaRPr lang="en-US" sz="2800" dirty="0">
              <a:solidFill>
                <a:srgbClr val="0000FF"/>
              </a:solidFill>
              <a:latin typeface="B Titr"/>
              <a:cs typeface="B Titr" panose="00000700000000000000"/>
            </a:endParaRP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321492"/>
          </a:xfrm>
        </p:spPr>
        <p:txBody>
          <a:bodyPr>
            <a:normAutofit/>
          </a:bodyPr>
          <a:lstStyle/>
          <a:p>
            <a:pPr algn="just" rtl="1">
              <a:lnSpc>
                <a:spcPct val="150000"/>
              </a:lnSpc>
            </a:pPr>
            <a:r>
              <a:rPr lang="fa-IR" sz="2400" dirty="0">
                <a:solidFill>
                  <a:srgbClr val="0000FF"/>
                </a:solidFill>
                <a:cs typeface="B Titr" panose="00000700000000000000" pitchFamily="2" charset="-78"/>
              </a:rPr>
              <a:t> </a:t>
            </a:r>
            <a:r>
              <a:rPr lang="fa-IR" sz="2400" dirty="0" smtClean="0">
                <a:solidFill>
                  <a:srgbClr val="0000FF"/>
                </a:solidFill>
                <a:cs typeface="B Titr" panose="00000700000000000000" pitchFamily="2" charset="-78"/>
              </a:rPr>
              <a:t>در ابتدا باید تیر های مورد نظر را تحت بارهای اولیه محاسبه کرده و ابعاد تیرها،نمره آرماتورهای طولی و عرضی را محاسبه کنیم که در جدول زیر خلاصه آن آورده شده است:</a:t>
            </a:r>
          </a:p>
          <a:p>
            <a:pPr algn="just" rtl="1">
              <a:lnSpc>
                <a:spcPct val="150000"/>
              </a:lnSpc>
            </a:pPr>
            <a:endParaRPr lang="fa-IR" sz="2400" dirty="0" smtClean="0">
              <a:cs typeface="B Titr" panose="00000700000000000000" pitchFamily="2" charset="-78"/>
            </a:endParaRPr>
          </a:p>
        </p:txBody>
      </p:sp>
      <p:pic>
        <p:nvPicPr>
          <p:cNvPr id="3" name="Picture 2"/>
          <p:cNvPicPr>
            <a:picLocks noChangeAspect="1"/>
          </p:cNvPicPr>
          <p:nvPr/>
        </p:nvPicPr>
        <p:blipFill>
          <a:blip r:embed="rId2"/>
          <a:stretch>
            <a:fillRect/>
          </a:stretch>
        </p:blipFill>
        <p:spPr>
          <a:xfrm>
            <a:off x="0" y="3429000"/>
            <a:ext cx="9144000" cy="3505557"/>
          </a:xfrm>
          <a:prstGeom prst="rect">
            <a:avLst/>
          </a:prstGeom>
        </p:spPr>
      </p:pic>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smtClean="0">
                <a:solidFill>
                  <a:srgbClr val="0000FF"/>
                </a:solidFill>
                <a:cs typeface="B Titr" panose="00000700000000000000" pitchFamily="2" charset="-78"/>
              </a:rPr>
              <a:t>در جدول زیر خلاصه نتایج طراحی آرماتورهای برشی آورده شده است.</a:t>
            </a:r>
          </a:p>
          <a:p>
            <a:pPr algn="ctr" rtl="1"/>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نتایج طراحی برشی</a:t>
            </a:r>
            <a:endParaRPr lang="en-US" sz="3600" dirty="0">
              <a:solidFill>
                <a:srgbClr val="FF0000"/>
              </a:solidFill>
              <a:cs typeface="B Titr" panose="00000700000000000000" pitchFamily="2" charset="-78"/>
            </a:endParaRPr>
          </a:p>
        </p:txBody>
      </p:sp>
      <p:pic>
        <p:nvPicPr>
          <p:cNvPr id="5" name="Picture 4"/>
          <p:cNvPicPr>
            <a:picLocks noChangeAspect="1"/>
          </p:cNvPicPr>
          <p:nvPr/>
        </p:nvPicPr>
        <p:blipFill>
          <a:blip r:embed="rId2"/>
          <a:stretch>
            <a:fillRect/>
          </a:stretch>
        </p:blipFill>
        <p:spPr>
          <a:xfrm>
            <a:off x="304800" y="2492896"/>
            <a:ext cx="8001000" cy="3679304"/>
          </a:xfrm>
          <a:prstGeom prst="rect">
            <a:avLst/>
          </a:prstGeom>
        </p:spPr>
      </p:pic>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4788092"/>
          </a:xfrm>
        </p:spPr>
        <p:txBody>
          <a:bodyPr>
            <a:normAutofit/>
          </a:bodyPr>
          <a:lstStyle/>
          <a:p>
            <a:pPr algn="ctr" rtl="1"/>
            <a:r>
              <a:rPr lang="fa-IR" sz="2400" dirty="0" smtClean="0">
                <a:solidFill>
                  <a:srgbClr val="0000FF"/>
                </a:solidFill>
                <a:cs typeface="B Titr" panose="00000700000000000000" pitchFamily="2" charset="-78"/>
              </a:rPr>
              <a:t>در شکل زیر دتایل یک نمونه کامل تیر 5 متری که طراحی شده است آورده شده است:</a:t>
            </a:r>
          </a:p>
          <a:p>
            <a:pPr marL="109728" indent="0" algn="ctr" rtl="1">
              <a:buNone/>
            </a:pPr>
            <a:endParaRPr lang="en-US" sz="2400" dirty="0">
              <a:solidFill>
                <a:srgbClr val="0000FF"/>
              </a:solidFill>
            </a:endParaRP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smtClean="0">
                <a:solidFill>
                  <a:srgbClr val="FF0000"/>
                </a:solidFill>
                <a:effectLst/>
                <a:cs typeface="B Titr" panose="00000700000000000000" pitchFamily="2" charset="-78"/>
              </a:rPr>
              <a:t>دتایل تیر 5 متری طراحی شده</a:t>
            </a:r>
            <a:endParaRPr lang="en-US" sz="2800" dirty="0">
              <a:solidFill>
                <a:srgbClr val="FF0000"/>
              </a:solidFill>
              <a:cs typeface="B Titr" panose="00000700000000000000" pitchFamily="2" charset="-78"/>
            </a:endParaRPr>
          </a:p>
        </p:txBody>
      </p:sp>
      <p:pic>
        <p:nvPicPr>
          <p:cNvPr id="5" name="Picture 4"/>
          <p:cNvPicPr>
            <a:picLocks noChangeAspect="1"/>
          </p:cNvPicPr>
          <p:nvPr/>
        </p:nvPicPr>
        <p:blipFill>
          <a:blip r:embed="rId2"/>
          <a:stretch>
            <a:fillRect/>
          </a:stretch>
        </p:blipFill>
        <p:spPr>
          <a:xfrm>
            <a:off x="1295400" y="2131788"/>
            <a:ext cx="7200457" cy="3875505"/>
          </a:xfrm>
          <a:prstGeom prst="rect">
            <a:avLst/>
          </a:prstGeom>
        </p:spPr>
      </p:pic>
    </p:spTree>
    <p:extLst>
      <p:ext uri="{BB962C8B-B14F-4D97-AF65-F5344CB8AC3E}">
        <p14:creationId xmlns:p14="http://schemas.microsoft.com/office/powerpoint/2010/main" val="3235697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rmAutofit/>
          </a:bodyPr>
          <a:lstStyle/>
          <a:p>
            <a:pPr lvl="0" algn="r" rtl="1"/>
            <a:r>
              <a:rPr lang="fa-IR" sz="2400" dirty="0" smtClean="0">
                <a:solidFill>
                  <a:srgbClr val="0000FF"/>
                </a:solidFill>
                <a:cs typeface="B Titr" panose="00000700000000000000" pitchFamily="2" charset="-78"/>
              </a:rPr>
              <a:t>بر طبق فرض ثانویه که خواسته شده است میزان بارها را 40 درصد افزایش می دهیم تا تیر مورد نظر دچار ضعف خمشی و برشی گردد و سپس جهت جبران این ضعف از ورق های تقویتی برشی و خمشی محصور کننده استفاده می نماییم.</a:t>
            </a:r>
          </a:p>
          <a:p>
            <a:pPr lvl="0" algn="r" rtl="1"/>
            <a:r>
              <a:rPr lang="fa-IR" sz="2400" dirty="0" smtClean="0">
                <a:solidFill>
                  <a:srgbClr val="0000FF"/>
                </a:solidFill>
                <a:cs typeface="B Titr" panose="00000700000000000000"/>
              </a:rPr>
              <a:t>در جدول زیر نتایج حاصل از طراحی مربوط به صفحاتی که از آن ها جهت مقاوم سازی تیر به منظور رفع ضعف خمشی تیر مورد استفاده قرار گرفته شده است آورده شده است.</a:t>
            </a:r>
          </a:p>
          <a:p>
            <a:pPr lvl="0" algn="r" rtl="1"/>
            <a:endParaRPr lang="fa-IR" sz="2400" dirty="0" smtClean="0">
              <a:solidFill>
                <a:srgbClr val="0000FF"/>
              </a:solidFill>
              <a:cs typeface="B Titr" panose="00000700000000000000"/>
            </a:endParaRPr>
          </a:p>
          <a:p>
            <a:pPr lvl="0" algn="ctr" rtl="1"/>
            <a:r>
              <a:rPr lang="fa-IR" sz="2400" dirty="0" smtClean="0">
                <a:solidFill>
                  <a:srgbClr val="0000FF"/>
                </a:solidFill>
                <a:cs typeface="B Titr" panose="00000700000000000000"/>
              </a:rPr>
              <a:t>لازم به توضیح است در جدول تحت الذیل، صفحات فلزی محصورکننده خمشی، در ناحیه تکیه گاهی و میانه تیر طرح و محاسبه شده است. </a:t>
            </a:r>
            <a:endParaRPr lang="en-US" sz="2400" dirty="0">
              <a:solidFill>
                <a:srgbClr val="0000FF"/>
              </a:solidFill>
              <a:cs typeface="B Titr" panose="00000700000000000000"/>
            </a:endParaRPr>
          </a:p>
        </p:txBody>
      </p:sp>
      <p:sp>
        <p:nvSpPr>
          <p:cNvPr id="3" name="Title 2"/>
          <p:cNvSpPr>
            <a:spLocks noGrp="1"/>
          </p:cNvSpPr>
          <p:nvPr>
            <p:ph type="title"/>
          </p:nvPr>
        </p:nvSpPr>
        <p:spPr>
          <a:xfrm>
            <a:off x="457200" y="152400"/>
            <a:ext cx="8229600" cy="1143000"/>
          </a:xfrm>
        </p:spPr>
        <p:txBody>
          <a:bodyPr>
            <a:normAutofit/>
          </a:bodyPr>
          <a:lstStyle/>
          <a:p>
            <a:pPr algn="ctr"/>
            <a:r>
              <a:rPr lang="fa-IR" sz="3600" dirty="0" smtClean="0">
                <a:solidFill>
                  <a:srgbClr val="FF0000"/>
                </a:solidFill>
                <a:effectLst/>
                <a:cs typeface="B Titr" panose="00000700000000000000" pitchFamily="2" charset="-78"/>
              </a:rPr>
              <a:t>طراحی ورق های تقویتی</a:t>
            </a:r>
            <a:endParaRPr lang="en-US" sz="3600" dirty="0"/>
          </a:p>
        </p:txBody>
      </p:sp>
    </p:spTree>
    <p:extLst>
      <p:ext uri="{BB962C8B-B14F-4D97-AF65-F5344CB8AC3E}">
        <p14:creationId xmlns:p14="http://schemas.microsoft.com/office/powerpoint/2010/main" val="947997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7585"/>
            <a:ext cx="8229600" cy="1143000"/>
          </a:xfrm>
        </p:spPr>
        <p:txBody>
          <a:bodyPr>
            <a:normAutofit/>
          </a:bodyPr>
          <a:lstStyle/>
          <a:p>
            <a:pPr algn="ctr"/>
            <a:r>
              <a:rPr lang="fa-IR" sz="2800" dirty="0" smtClean="0">
                <a:solidFill>
                  <a:srgbClr val="FF0000"/>
                </a:solidFill>
                <a:effectLst/>
                <a:cs typeface="B Titr" panose="00000700000000000000" pitchFamily="2" charset="-78"/>
              </a:rPr>
              <a:t>طراحی صفحات فلزی تقویت کننده خمشی</a:t>
            </a:r>
            <a:endParaRPr lang="en-US" sz="3200" dirty="0"/>
          </a:p>
        </p:txBody>
      </p:sp>
      <p:pic>
        <p:nvPicPr>
          <p:cNvPr id="5" name="Content Placeholder 4"/>
          <p:cNvPicPr>
            <a:picLocks noGrp="1" noChangeAspect="1"/>
          </p:cNvPicPr>
          <p:nvPr>
            <p:ph idx="1"/>
          </p:nvPr>
        </p:nvPicPr>
        <p:blipFill>
          <a:blip r:embed="rId2"/>
          <a:stretch>
            <a:fillRect/>
          </a:stretch>
        </p:blipFill>
        <p:spPr>
          <a:xfrm>
            <a:off x="581025" y="1371600"/>
            <a:ext cx="7981950" cy="4572000"/>
          </a:xfrm>
          <a:prstGeom prst="rect">
            <a:avLst/>
          </a:prstGeom>
        </p:spPr>
      </p:pic>
    </p:spTree>
    <p:extLst>
      <p:ext uri="{BB962C8B-B14F-4D97-AF65-F5344CB8AC3E}">
        <p14:creationId xmlns:p14="http://schemas.microsoft.com/office/powerpoint/2010/main" val="2884420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3"/>
          </a:xfrm>
        </p:spPr>
        <p:txBody>
          <a:bodyPr>
            <a:normAutofit/>
          </a:bodyPr>
          <a:lstStyle/>
          <a:p>
            <a:pPr algn="ctr" rtl="1"/>
            <a:r>
              <a:rPr lang="fa-IR" sz="2400" b="1" dirty="0" smtClean="0">
                <a:solidFill>
                  <a:srgbClr val="0000FF"/>
                </a:solidFill>
                <a:cs typeface="B Titr" panose="00000700000000000000" pitchFamily="2" charset="-78"/>
              </a:rPr>
              <a:t>جدول زیر نتایج حاصل از طراحی صفحات فلزی محصورکننده به منظور تقویت برشی تیر آورده شده است.</a:t>
            </a:r>
            <a:endParaRPr lang="en-US" sz="2400" b="1" dirty="0">
              <a:solidFill>
                <a:srgbClr val="0000FF"/>
              </a:solidFill>
              <a:cs typeface="B Titr" panose="00000700000000000000" pitchFamily="2" charset="-78"/>
            </a:endParaRPr>
          </a:p>
        </p:txBody>
      </p:sp>
      <p:sp>
        <p:nvSpPr>
          <p:cNvPr id="3" name="Title 2"/>
          <p:cNvSpPr>
            <a:spLocks noGrp="1"/>
          </p:cNvSpPr>
          <p:nvPr>
            <p:ph type="title"/>
          </p:nvPr>
        </p:nvSpPr>
        <p:spPr>
          <a:xfrm>
            <a:off x="381000" y="0"/>
            <a:ext cx="8229600" cy="1143000"/>
          </a:xfrm>
        </p:spPr>
        <p:txBody>
          <a:bodyPr>
            <a:noAutofit/>
          </a:bodyPr>
          <a:lstStyle/>
          <a:p>
            <a:pPr algn="ctr"/>
            <a:r>
              <a:rPr lang="fa-IR" sz="2800" dirty="0">
                <a:solidFill>
                  <a:srgbClr val="FF0000"/>
                </a:solidFill>
                <a:effectLst/>
                <a:cs typeface="B Titr" panose="00000700000000000000" pitchFamily="2" charset="-78"/>
              </a:rPr>
              <a:t>طراحی صفحات فلزی تقویت </a:t>
            </a:r>
            <a:r>
              <a:rPr lang="fa-IR" sz="2800" dirty="0" smtClean="0">
                <a:solidFill>
                  <a:srgbClr val="FF0000"/>
                </a:solidFill>
                <a:effectLst/>
                <a:cs typeface="B Titr" panose="00000700000000000000" pitchFamily="2" charset="-78"/>
              </a:rPr>
              <a:t>کننده برشی </a:t>
            </a:r>
            <a:endParaRPr lang="en-US" sz="2800" dirty="0"/>
          </a:p>
        </p:txBody>
      </p:sp>
      <p:pic>
        <p:nvPicPr>
          <p:cNvPr id="4" name="Picture 3"/>
          <p:cNvPicPr>
            <a:picLocks noChangeAspect="1"/>
          </p:cNvPicPr>
          <p:nvPr/>
        </p:nvPicPr>
        <p:blipFill>
          <a:blip r:embed="rId2"/>
          <a:stretch>
            <a:fillRect/>
          </a:stretch>
        </p:blipFill>
        <p:spPr>
          <a:xfrm>
            <a:off x="1143000" y="2286000"/>
            <a:ext cx="7178358" cy="4114800"/>
          </a:xfrm>
          <a:prstGeom prst="rect">
            <a:avLst/>
          </a:prstGeom>
        </p:spPr>
      </p:pic>
    </p:spTree>
    <p:extLst>
      <p:ext uri="{BB962C8B-B14F-4D97-AF65-F5344CB8AC3E}">
        <p14:creationId xmlns:p14="http://schemas.microsoft.com/office/powerpoint/2010/main" val="3280643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smtClean="0">
                <a:solidFill>
                  <a:srgbClr val="0000FF"/>
                </a:solidFill>
                <a:cs typeface="B Titr" panose="00000700000000000000" pitchFamily="2" charset="-78"/>
              </a:rPr>
              <a:t>پس از طراحی دستی ، تیر بتنی مورد نظر را به همراه صفحات فلزی برشی و خمشی محصور شده مدل کرده و مورد آنالیز قرار می دهیم.</a:t>
            </a:r>
          </a:p>
          <a:p>
            <a:pPr algn="ctr" rtl="1"/>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rtl="1"/>
            <a:r>
              <a:rPr lang="fa-IR" sz="3600" dirty="0" smtClean="0">
                <a:solidFill>
                  <a:srgbClr val="FF0000"/>
                </a:solidFill>
                <a:effectLst/>
                <a:cs typeface="B Titr" panose="00000700000000000000" pitchFamily="2" charset="-78"/>
              </a:rPr>
              <a:t>مدل سازی در </a:t>
            </a:r>
            <a:r>
              <a:rPr lang="en-US" sz="3600" dirty="0" err="1" smtClean="0">
                <a:solidFill>
                  <a:srgbClr val="FF0000"/>
                </a:solidFill>
                <a:effectLst/>
                <a:cs typeface="B Titr" panose="00000700000000000000" pitchFamily="2" charset="-78"/>
              </a:rPr>
              <a:t>Abaqus</a:t>
            </a:r>
            <a:endParaRPr lang="en-US" sz="4000" dirty="0"/>
          </a:p>
        </p:txBody>
      </p:sp>
      <p:pic>
        <p:nvPicPr>
          <p:cNvPr id="4" name="Picture 3"/>
          <p:cNvPicPr>
            <a:picLocks noChangeAspect="1"/>
          </p:cNvPicPr>
          <p:nvPr/>
        </p:nvPicPr>
        <p:blipFill>
          <a:blip r:embed="rId2"/>
          <a:stretch>
            <a:fillRect/>
          </a:stretch>
        </p:blipFill>
        <p:spPr>
          <a:xfrm>
            <a:off x="1" y="2819400"/>
            <a:ext cx="3124199" cy="4038600"/>
          </a:xfrm>
          <a:prstGeom prst="rect">
            <a:avLst/>
          </a:prstGeom>
        </p:spPr>
      </p:pic>
      <p:pic>
        <p:nvPicPr>
          <p:cNvPr id="5" name="Picture 4"/>
          <p:cNvPicPr>
            <a:picLocks noChangeAspect="1"/>
          </p:cNvPicPr>
          <p:nvPr/>
        </p:nvPicPr>
        <p:blipFill>
          <a:blip r:embed="rId3"/>
          <a:stretch>
            <a:fillRect/>
          </a:stretch>
        </p:blipFill>
        <p:spPr>
          <a:xfrm>
            <a:off x="3276600" y="2805545"/>
            <a:ext cx="2812472" cy="4038600"/>
          </a:xfrm>
          <a:prstGeom prst="rect">
            <a:avLst/>
          </a:prstGeom>
        </p:spPr>
      </p:pic>
      <p:pic>
        <p:nvPicPr>
          <p:cNvPr id="6" name="Picture 5"/>
          <p:cNvPicPr>
            <a:picLocks noChangeAspect="1"/>
          </p:cNvPicPr>
          <p:nvPr/>
        </p:nvPicPr>
        <p:blipFill>
          <a:blip r:embed="rId4"/>
          <a:stretch>
            <a:fillRect/>
          </a:stretch>
        </p:blipFill>
        <p:spPr>
          <a:xfrm>
            <a:off x="6400800" y="3413574"/>
            <a:ext cx="2743200" cy="3444426"/>
          </a:xfrm>
          <a:prstGeom prst="rect">
            <a:avLst/>
          </a:prstGeom>
        </p:spPr>
      </p:pic>
    </p:spTree>
    <p:extLst>
      <p:ext uri="{BB962C8B-B14F-4D97-AF65-F5344CB8AC3E}">
        <p14:creationId xmlns:p14="http://schemas.microsoft.com/office/powerpoint/2010/main" val="13821038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4132</TotalTime>
  <Words>508</Words>
  <Application>Microsoft Office PowerPoint</Application>
  <PresentationFormat>On-screen Show (4:3)</PresentationFormat>
  <Paragraphs>26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            بررسی رفتار تیر بتن مسلح مقاوم سازی شده با صفحات فلزی محصورکننده(Steel Jacketing) ابوالفضل نریمانی زمان آبادی اسفند 94 MarketCode.ir    </vt:lpstr>
      <vt:lpstr> </vt:lpstr>
      <vt:lpstr>PowerPoint Presentation</vt:lpstr>
      <vt:lpstr>نتایج طراحی برشی</vt:lpstr>
      <vt:lpstr>دتایل تیر 5 متری طراحی شده</vt:lpstr>
      <vt:lpstr>طراحی ورق های تقویتی</vt:lpstr>
      <vt:lpstr>طراحی صفحات فلزی تقویت کننده خمشی</vt:lpstr>
      <vt:lpstr>طراحی صفحات فلزی تقویت کننده برشی </vt:lpstr>
      <vt:lpstr>مدل سازی در Abaqus</vt:lpstr>
      <vt:lpstr>نتایج حاصل از مدل سازی در Abaqus</vt:lpstr>
      <vt:lpstr>پیشنهادات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MRT Pack 30 DVDs</cp:lastModifiedBy>
  <cp:revision>191</cp:revision>
  <dcterms:created xsi:type="dcterms:W3CDTF">2006-08-16T00:00:00Z</dcterms:created>
  <dcterms:modified xsi:type="dcterms:W3CDTF">2016-03-16T13:12:42Z</dcterms:modified>
</cp:coreProperties>
</file>