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8"/>
  </p:notesMasterIdLst>
  <p:sldIdLst>
    <p:sldId id="366" r:id="rId2"/>
    <p:sldId id="354" r:id="rId3"/>
    <p:sldId id="355" r:id="rId4"/>
    <p:sldId id="356" r:id="rId5"/>
    <p:sldId id="362" r:id="rId6"/>
    <p:sldId id="365"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000"/>
    <a:srgbClr val="0000FF"/>
    <a:srgbClr val="CC3300"/>
    <a:srgbClr val="000066"/>
    <a:srgbClr val="FF66FF"/>
    <a:srgbClr val="800000"/>
    <a:srgbClr val="003300"/>
    <a:srgbClr val="99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092"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596DED5-7101-45CB-BD67-62077EC6FEBB}" type="datetimeFigureOut">
              <a:rPr lang="en-US" smtClean="0"/>
              <a:pPr/>
              <a:t>2/15/2016</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6AD4F81-D434-45E6-BB2C-53C672FCA684}" type="slidenum">
              <a:rPr lang="en-US" smtClean="0"/>
              <a:pPr/>
              <a:t>‹#›</a:t>
            </a:fld>
            <a:endParaRPr lang="en-US" dirty="0"/>
          </a:p>
        </p:txBody>
      </p:sp>
    </p:spTree>
    <p:extLst>
      <p:ext uri="{BB962C8B-B14F-4D97-AF65-F5344CB8AC3E}">
        <p14:creationId xmlns:p14="http://schemas.microsoft.com/office/powerpoint/2010/main" val="37847310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1"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Title 8"/>
          <p:cNvSpPr>
            <a:spLocks noGrp="1"/>
          </p:cNvSpPr>
          <p:nvPr>
            <p:ph type="ctrTitle"/>
          </p:nvPr>
        </p:nvSpPr>
        <p:spPr>
          <a:xfrm>
            <a:off x="685800" y="1752602"/>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1"/>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5B9F2828-A262-4019-9E8C-C387D0E754F1}" type="datetime1">
              <a:rPr lang="en-US" smtClean="0"/>
              <a:pPr/>
              <a:t>2/15/2016</a:t>
            </a:fld>
            <a:endParaRPr lang="en-US" dirty="0"/>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dirty="0"/>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6F15528-21DE-4FAA-801E-634DDDAF4B2B}"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30"/>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EA20C4D-0180-40D2-A856-4ABE5A1A069E}" type="datetime1">
              <a:rPr lang="en-US" smtClean="0"/>
              <a:pPr/>
              <a:t>2/15/2016</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4" y="274641"/>
            <a:ext cx="1777471"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2E2B8DA-E986-49A0-9432-B1D2119FAF59}" type="datetime1">
              <a:rPr lang="en-US" smtClean="0"/>
              <a:pPr/>
              <a:t>2/15/2016</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830C608-5F6B-4B63-877E-475840BA68C2}" type="datetime1">
              <a:rPr lang="en-US" smtClean="0"/>
              <a:pPr/>
              <a:t>2/15/2016</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dirty="0"/>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7B88679F-5204-42F1-94E5-7F35567538DB}" type="datetime1">
              <a:rPr lang="en-US" smtClean="0"/>
              <a:pPr/>
              <a:t>2/15/2016</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dirty="0"/>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9"/>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9"/>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AE084C4D-0FBA-4EA7-840D-D98AE8E20134}" type="datetime1">
              <a:rPr lang="en-US" smtClean="0"/>
              <a:pPr/>
              <a:t>2/15/2016</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dirty="0"/>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1"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7"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1" y="1444295"/>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6" y="1444295"/>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9B8F6381-DD72-4ACD-886C-E080E4E4AD4F}" type="datetime1">
              <a:rPr lang="en-US" smtClean="0"/>
              <a:pPr/>
              <a:t>2/15/2016</a:t>
            </a:fld>
            <a:endParaRPr lang="en-US" dirty="0"/>
          </a:p>
        </p:txBody>
      </p:sp>
      <p:sp>
        <p:nvSpPr>
          <p:cNvPr id="8" name="Footer Placeholder 7"/>
          <p:cNvSpPr>
            <a:spLocks noGrp="1"/>
          </p:cNvSpPr>
          <p:nvPr>
            <p:ph type="ftr" sz="quarter" idx="11"/>
          </p:nvPr>
        </p:nvSpPr>
        <p:spPr/>
        <p:txBody>
          <a:bodyPr/>
          <a:lstStyle>
            <a:extLst/>
          </a:lstStyle>
          <a:p>
            <a:endParaRPr lang="en-US" dirty="0"/>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2C09902C-ABFA-4ACC-87B3-54E6B0DABEEE}" type="datetime1">
              <a:rPr lang="en-US" smtClean="0"/>
              <a:pPr/>
              <a:t>2/15/2016</a:t>
            </a:fld>
            <a:endParaRPr lang="en-US" dirty="0"/>
          </a:p>
        </p:txBody>
      </p:sp>
      <p:sp>
        <p:nvSpPr>
          <p:cNvPr id="4" name="Footer Placeholder 3"/>
          <p:cNvSpPr>
            <a:spLocks noGrp="1"/>
          </p:cNvSpPr>
          <p:nvPr>
            <p:ph type="ftr" sz="quarter" idx="11"/>
          </p:nvPr>
        </p:nvSpPr>
        <p:spPr/>
        <p:txBody>
          <a:bodyPr/>
          <a:lstStyle>
            <a:extLst/>
          </a:lstStyle>
          <a:p>
            <a:endParaRPr lang="en-US" dirty="0"/>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dirty="0"/>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0F7514FA-93E7-482C-BBFB-C57F051F7D55}" type="datetime1">
              <a:rPr lang="en-US" smtClean="0"/>
              <a:pPr/>
              <a:t>2/15/2016</a:t>
            </a:fld>
            <a:endParaRPr lang="en-US" dirty="0"/>
          </a:p>
        </p:txBody>
      </p:sp>
      <p:sp>
        <p:nvSpPr>
          <p:cNvPr id="3" name="Footer Placeholder 2"/>
          <p:cNvSpPr>
            <a:spLocks noGrp="1"/>
          </p:cNvSpPr>
          <p:nvPr>
            <p:ph type="ftr" sz="quarter" idx="11"/>
          </p:nvPr>
        </p:nvSpPr>
        <p:spPr/>
        <p:txBody>
          <a:bodyPr/>
          <a:lstStyle>
            <a:extLst/>
          </a:lstStyle>
          <a:p>
            <a:endParaRPr lang="en-US" dirty="0"/>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0CA29ED0-9E00-4234-B909-B4C6398DC9B8}" type="datetime1">
              <a:rPr lang="en-US" smtClean="0"/>
              <a:pPr/>
              <a:t>2/15/2016</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3"/>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dirty="0"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0BDDA143-6F93-4B61-AAB2-2B7F4200FF92}" type="datetime1">
              <a:rPr lang="en-US" smtClean="0"/>
              <a:pPr/>
              <a:t>2/15/2016</a:t>
            </a:fld>
            <a:endParaRPr lang="en-US" dirty="0"/>
          </a:p>
        </p:txBody>
      </p:sp>
      <p:sp>
        <p:nvSpPr>
          <p:cNvPr id="6" name="Footer Placeholder 5"/>
          <p:cNvSpPr>
            <a:spLocks noGrp="1"/>
          </p:cNvSpPr>
          <p:nvPr>
            <p:ph type="ftr" sz="quarter" idx="11"/>
          </p:nvPr>
        </p:nvSpPr>
        <p:spPr>
          <a:xfrm>
            <a:off x="4380073" y="6407945"/>
            <a:ext cx="2350681" cy="365125"/>
          </a:xfrm>
        </p:spPr>
        <p:txBody>
          <a:bodyPr/>
          <a:lstStyle>
            <a:lvl1pPr>
              <a:defRPr>
                <a:solidFill>
                  <a:schemeClr val="tx1"/>
                </a:solidFill>
              </a:defRPr>
            </a:lvl1pPr>
            <a:extLst/>
          </a:lstStyle>
          <a:p>
            <a:endParaRPr lang="en-US" dirty="0"/>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6F15528-21DE-4FAA-801E-634DDDAF4B2B}" type="slidenum">
              <a:rPr lang="en-US" smtClean="0"/>
              <a:pPr/>
              <a:t>‹#›</a:t>
            </a:fld>
            <a:endParaRPr lang="en-US" dirty="0"/>
          </a:p>
        </p:txBody>
      </p:sp>
      <p:sp>
        <p:nvSpPr>
          <p:cNvPr id="2" name="Title 1"/>
          <p:cNvSpPr>
            <a:spLocks noGrp="1"/>
          </p:cNvSpPr>
          <p:nvPr>
            <p:ph type="title"/>
          </p:nvPr>
        </p:nvSpPr>
        <p:spPr>
          <a:xfrm>
            <a:off x="228600" y="4865123"/>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7"/>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0" name="Right Triangle 9"/>
          <p:cNvSpPr>
            <a:spLocks/>
          </p:cNvSpPr>
          <p:nvPr/>
        </p:nvSpPr>
        <p:spPr bwMode="auto">
          <a:xfrm>
            <a:off x="-6043" y="5791254"/>
            <a:ext cx="3402315"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1" name="Straight Connector 10"/>
          <p:cNvCxnSpPr/>
          <p:nvPr/>
        </p:nvCxnSpPr>
        <p:spPr>
          <a:xfrm>
            <a:off x="-9237" y="5787739"/>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7"/>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4" name="Right Triangle 13"/>
          <p:cNvSpPr>
            <a:spLocks/>
          </p:cNvSpPr>
          <p:nvPr/>
        </p:nvSpPr>
        <p:spPr bwMode="auto">
          <a:xfrm>
            <a:off x="-6043" y="5791254"/>
            <a:ext cx="3402315"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5" name="Straight Connector 14"/>
          <p:cNvCxnSpPr/>
          <p:nvPr/>
        </p:nvCxnSpPr>
        <p:spPr>
          <a:xfrm>
            <a:off x="-9237" y="5787739"/>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9"/>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958E5582-F76C-4628-A6AF-58AD8FC97BDD}" type="datetime1">
              <a:rPr lang="en-US" smtClean="0"/>
              <a:pPr/>
              <a:t>2/15/2016</a:t>
            </a:fld>
            <a:endParaRPr lang="en-US" dirty="0"/>
          </a:p>
        </p:txBody>
      </p:sp>
      <p:sp>
        <p:nvSpPr>
          <p:cNvPr id="22" name="Footer Placeholder 21"/>
          <p:cNvSpPr>
            <a:spLocks noGrp="1"/>
          </p:cNvSpPr>
          <p:nvPr>
            <p:ph type="ftr" sz="quarter" idx="3"/>
          </p:nvPr>
        </p:nvSpPr>
        <p:spPr>
          <a:xfrm>
            <a:off x="4380073" y="6407945"/>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dirty="0"/>
          </a:p>
        </p:txBody>
      </p:sp>
      <p:sp>
        <p:nvSpPr>
          <p:cNvPr id="18" name="Slide Number Placeholder 17"/>
          <p:cNvSpPr>
            <a:spLocks noGrp="1"/>
          </p:cNvSpPr>
          <p:nvPr>
            <p:ph type="sldNum" sz="quarter" idx="4"/>
          </p:nvPr>
        </p:nvSpPr>
        <p:spPr>
          <a:xfrm>
            <a:off x="8647272" y="6407945"/>
            <a:ext cx="365760" cy="365125"/>
          </a:xfrm>
          <a:prstGeom prst="rect">
            <a:avLst/>
          </a:prstGeom>
        </p:spPr>
        <p:txBody>
          <a:bodyPr vert="horz" anchor="b"/>
          <a:lstStyle>
            <a:lvl1pPr algn="r" eaLnBrk="1" latinLnBrk="0" hangingPunct="1">
              <a:defRPr kumimoji="0" sz="1000" b="0">
                <a:solidFill>
                  <a:schemeClr val="tx1"/>
                </a:solidFill>
              </a:defRPr>
            </a:lvl1pPr>
            <a:extLst/>
          </a:lstStyle>
          <a:p>
            <a:fld id="{B6F15528-21DE-4FAA-801E-634DDDAF4B2B}"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hf sldNum="0" hdr="0" ft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pPr algn="ctr" rtl="1">
              <a:lnSpc>
                <a:spcPct val="150000"/>
              </a:lnSpc>
            </a:pPr>
            <a:r>
              <a:rPr lang="en-US" dirty="0" smtClean="0">
                <a:solidFill>
                  <a:srgbClr val="FF0000"/>
                </a:solidFill>
                <a:cs typeface="B Titr" panose="00000700000000000000" pitchFamily="2" charset="-78"/>
              </a:rPr>
              <a:t/>
            </a:r>
            <a:br>
              <a:rPr lang="en-US" dirty="0" smtClean="0">
                <a:solidFill>
                  <a:srgbClr val="FF0000"/>
                </a:solidFill>
                <a:cs typeface="B Titr" panose="00000700000000000000" pitchFamily="2" charset="-78"/>
              </a:rPr>
            </a:br>
            <a:r>
              <a:rPr lang="en-US" dirty="0">
                <a:solidFill>
                  <a:srgbClr val="FF0000"/>
                </a:solidFill>
                <a:cs typeface="B Titr" panose="00000700000000000000" pitchFamily="2" charset="-78"/>
              </a:rPr>
              <a:t/>
            </a:r>
            <a:br>
              <a:rPr lang="en-US" dirty="0">
                <a:solidFill>
                  <a:srgbClr val="FF0000"/>
                </a:solidFill>
                <a:cs typeface="B Titr" panose="00000700000000000000" pitchFamily="2" charset="-78"/>
              </a:rPr>
            </a:br>
            <a:r>
              <a:rPr lang="en-US" dirty="0" smtClean="0">
                <a:solidFill>
                  <a:srgbClr val="FF0000"/>
                </a:solidFill>
                <a:cs typeface="B Titr" panose="00000700000000000000" pitchFamily="2" charset="-78"/>
              </a:rPr>
              <a:t/>
            </a:r>
            <a:br>
              <a:rPr lang="en-US" dirty="0" smtClean="0">
                <a:solidFill>
                  <a:srgbClr val="FF0000"/>
                </a:solidFill>
                <a:cs typeface="B Titr" panose="00000700000000000000" pitchFamily="2" charset="-78"/>
              </a:rPr>
            </a:br>
            <a:r>
              <a:rPr lang="en-US" dirty="0">
                <a:solidFill>
                  <a:srgbClr val="FF0000"/>
                </a:solidFill>
                <a:cs typeface="B Titr" panose="00000700000000000000" pitchFamily="2" charset="-78"/>
              </a:rPr>
              <a:t/>
            </a:r>
            <a:br>
              <a:rPr lang="en-US" dirty="0">
                <a:solidFill>
                  <a:srgbClr val="FF0000"/>
                </a:solidFill>
                <a:cs typeface="B Titr" panose="00000700000000000000" pitchFamily="2" charset="-78"/>
              </a:rPr>
            </a:br>
            <a:r>
              <a:rPr lang="en-US" dirty="0" smtClean="0">
                <a:solidFill>
                  <a:srgbClr val="FF0000"/>
                </a:solidFill>
                <a:cs typeface="B Titr" panose="00000700000000000000" pitchFamily="2" charset="-78"/>
              </a:rPr>
              <a:t/>
            </a:r>
            <a:br>
              <a:rPr lang="en-US" dirty="0" smtClean="0">
                <a:solidFill>
                  <a:srgbClr val="FF0000"/>
                </a:solidFill>
                <a:cs typeface="B Titr" panose="00000700000000000000" pitchFamily="2" charset="-78"/>
              </a:rPr>
            </a:br>
            <a:r>
              <a:rPr lang="en-US" dirty="0">
                <a:solidFill>
                  <a:srgbClr val="FF0000"/>
                </a:solidFill>
                <a:cs typeface="B Titr" panose="00000700000000000000" pitchFamily="2" charset="-78"/>
              </a:rPr>
              <a:t/>
            </a:r>
            <a:br>
              <a:rPr lang="en-US" dirty="0">
                <a:solidFill>
                  <a:srgbClr val="FF0000"/>
                </a:solidFill>
                <a:cs typeface="B Titr" panose="00000700000000000000" pitchFamily="2" charset="-78"/>
              </a:rPr>
            </a:br>
            <a:r>
              <a:rPr lang="en-US" dirty="0" smtClean="0">
                <a:solidFill>
                  <a:srgbClr val="FF0000"/>
                </a:solidFill>
                <a:cs typeface="B Titr" panose="00000700000000000000" pitchFamily="2" charset="-78"/>
              </a:rPr>
              <a:t/>
            </a:r>
            <a:br>
              <a:rPr lang="en-US" dirty="0" smtClean="0">
                <a:solidFill>
                  <a:srgbClr val="FF0000"/>
                </a:solidFill>
                <a:cs typeface="B Titr" panose="00000700000000000000" pitchFamily="2" charset="-78"/>
              </a:rPr>
            </a:br>
            <a:r>
              <a:rPr lang="en-US" dirty="0">
                <a:solidFill>
                  <a:srgbClr val="FF0000"/>
                </a:solidFill>
                <a:cs typeface="B Titr" panose="00000700000000000000" pitchFamily="2" charset="-78"/>
              </a:rPr>
              <a:t/>
            </a:r>
            <a:br>
              <a:rPr lang="en-US" dirty="0">
                <a:solidFill>
                  <a:srgbClr val="FF0000"/>
                </a:solidFill>
                <a:cs typeface="B Titr" panose="00000700000000000000" pitchFamily="2" charset="-78"/>
              </a:rPr>
            </a:br>
            <a:r>
              <a:rPr lang="en-US" dirty="0" smtClean="0">
                <a:solidFill>
                  <a:srgbClr val="FF0000"/>
                </a:solidFill>
                <a:cs typeface="B Titr" panose="00000700000000000000" pitchFamily="2" charset="-78"/>
              </a:rPr>
              <a:t/>
            </a:r>
            <a:br>
              <a:rPr lang="en-US" dirty="0" smtClean="0">
                <a:solidFill>
                  <a:srgbClr val="FF0000"/>
                </a:solidFill>
                <a:cs typeface="B Titr" panose="00000700000000000000" pitchFamily="2" charset="-78"/>
              </a:rPr>
            </a:br>
            <a:r>
              <a:rPr lang="en-US" dirty="0">
                <a:solidFill>
                  <a:srgbClr val="FF0000"/>
                </a:solidFill>
                <a:cs typeface="B Titr" panose="00000700000000000000" pitchFamily="2" charset="-78"/>
              </a:rPr>
              <a:t/>
            </a:r>
            <a:br>
              <a:rPr lang="en-US" dirty="0">
                <a:solidFill>
                  <a:srgbClr val="FF0000"/>
                </a:solidFill>
                <a:cs typeface="B Titr" panose="00000700000000000000" pitchFamily="2" charset="-78"/>
              </a:rPr>
            </a:br>
            <a:r>
              <a:rPr lang="en-US" dirty="0" smtClean="0">
                <a:solidFill>
                  <a:srgbClr val="FF0000"/>
                </a:solidFill>
                <a:cs typeface="B Titr" panose="00000700000000000000" pitchFamily="2" charset="-78"/>
              </a:rPr>
              <a:t/>
            </a:r>
            <a:br>
              <a:rPr lang="en-US" dirty="0" smtClean="0">
                <a:solidFill>
                  <a:srgbClr val="FF0000"/>
                </a:solidFill>
                <a:cs typeface="B Titr" panose="00000700000000000000" pitchFamily="2" charset="-78"/>
              </a:rPr>
            </a:br>
            <a:r>
              <a:rPr lang="fa-IR" sz="4000" dirty="0" smtClean="0">
                <a:solidFill>
                  <a:srgbClr val="FF0000"/>
                </a:solidFill>
                <a:cs typeface="B Titr" panose="00000700000000000000" pitchFamily="2" charset="-78"/>
              </a:rPr>
              <a:t>تحلیل ارتعاشات </a:t>
            </a:r>
            <a:r>
              <a:rPr lang="fa-IR" sz="4000" dirty="0" smtClean="0">
                <a:solidFill>
                  <a:srgbClr val="FF0000"/>
                </a:solidFill>
                <a:cs typeface="B Titr" panose="00000700000000000000" pitchFamily="2" charset="-78"/>
              </a:rPr>
              <a:t>آزاد</a:t>
            </a:r>
            <a:r>
              <a:rPr lang="fa-IR" sz="4000" dirty="0" smtClean="0">
                <a:solidFill>
                  <a:srgbClr val="FF0000"/>
                </a:solidFill>
                <a:cs typeface="B Titr" panose="00000700000000000000" pitchFamily="2" charset="-78"/>
              </a:rPr>
              <a:t/>
            </a:r>
            <a:br>
              <a:rPr lang="fa-IR" sz="4000" dirty="0" smtClean="0">
                <a:solidFill>
                  <a:srgbClr val="FF0000"/>
                </a:solidFill>
                <a:cs typeface="B Titr" panose="00000700000000000000" pitchFamily="2" charset="-78"/>
              </a:rPr>
            </a:br>
            <a:r>
              <a:rPr lang="fa-IR" sz="4000" dirty="0" smtClean="0">
                <a:solidFill>
                  <a:srgbClr val="FF0000"/>
                </a:solidFill>
                <a:cs typeface="B Titr" panose="00000700000000000000" pitchFamily="2" charset="-78"/>
              </a:rPr>
              <a:t>بال‌های </a:t>
            </a:r>
            <a:r>
              <a:rPr lang="fa-IR" sz="4000" dirty="0" smtClean="0">
                <a:solidFill>
                  <a:srgbClr val="FF0000"/>
                </a:solidFill>
                <a:cs typeface="B Titr" panose="00000700000000000000" pitchFamily="2" charset="-78"/>
              </a:rPr>
              <a:t>کامپوزیتی</a:t>
            </a:r>
            <a:br>
              <a:rPr lang="fa-IR" sz="4000" dirty="0" smtClean="0">
                <a:solidFill>
                  <a:srgbClr val="FF0000"/>
                </a:solidFill>
                <a:cs typeface="B Titr" panose="00000700000000000000" pitchFamily="2" charset="-78"/>
              </a:rPr>
            </a:br>
            <a:r>
              <a:rPr lang="en-US" sz="3600" dirty="0" smtClean="0">
                <a:solidFill>
                  <a:srgbClr val="FF0000"/>
                </a:solidFill>
                <a:cs typeface="B Titr" panose="00000700000000000000" pitchFamily="2" charset="-78"/>
              </a:rPr>
              <a:t/>
            </a:r>
            <a:br>
              <a:rPr lang="en-US" sz="3600" dirty="0" smtClean="0">
                <a:solidFill>
                  <a:srgbClr val="FF0000"/>
                </a:solidFill>
                <a:cs typeface="B Titr" panose="00000700000000000000" pitchFamily="2" charset="-78"/>
              </a:rPr>
            </a:br>
            <a:r>
              <a:rPr lang="fa-IR" sz="4000" dirty="0" smtClean="0">
                <a:solidFill>
                  <a:srgbClr val="008000"/>
                </a:solidFill>
                <a:cs typeface="B Titr" panose="00000700000000000000" pitchFamily="2" charset="-78"/>
              </a:rPr>
              <a:t>پدرام خانه‌مسجدی</a:t>
            </a:r>
            <a:br>
              <a:rPr lang="fa-IR" sz="4000" dirty="0" smtClean="0">
                <a:solidFill>
                  <a:srgbClr val="008000"/>
                </a:solidFill>
                <a:cs typeface="B Titr" panose="00000700000000000000" pitchFamily="2" charset="-78"/>
              </a:rPr>
            </a:br>
            <a:r>
              <a:rPr lang="fa-IR" sz="4000" dirty="0" smtClean="0">
                <a:solidFill>
                  <a:srgbClr val="008000"/>
                </a:solidFill>
                <a:cs typeface="B Titr" panose="00000700000000000000" pitchFamily="2" charset="-78"/>
              </a:rPr>
              <a:t>تیر 94</a:t>
            </a:r>
            <a:r>
              <a:rPr lang="fa-IR" sz="3100" dirty="0" smtClean="0">
                <a:solidFill>
                  <a:srgbClr val="008000"/>
                </a:solidFill>
                <a:cs typeface="B Titr" panose="00000700000000000000" pitchFamily="2" charset="-78"/>
              </a:rPr>
              <a:t/>
            </a:r>
            <a:br>
              <a:rPr lang="fa-IR" sz="3100" dirty="0" smtClean="0">
                <a:solidFill>
                  <a:srgbClr val="008000"/>
                </a:solidFill>
                <a:cs typeface="B Titr" panose="00000700000000000000" pitchFamily="2" charset="-78"/>
              </a:rPr>
            </a:br>
            <a:r>
              <a:rPr lang="en-US" sz="4000" dirty="0" smtClean="0">
                <a:solidFill>
                  <a:srgbClr val="0000FF"/>
                </a:solidFill>
                <a:latin typeface="Times New Roman" panose="02020603050405020304" pitchFamily="18" charset="0"/>
                <a:cs typeface="Times New Roman" panose="02020603050405020304" pitchFamily="18" charset="0"/>
              </a:rPr>
              <a:t>MarketCode.ir</a:t>
            </a:r>
            <a:r>
              <a:rPr lang="en-US" sz="4000" dirty="0" smtClean="0"/>
              <a:t/>
            </a:r>
            <a:br>
              <a:rPr lang="en-US" sz="4000" dirty="0" smtClean="0"/>
            </a:br>
            <a:r>
              <a:rPr lang="en-US" dirty="0"/>
              <a:t/>
            </a:r>
            <a:br>
              <a:rPr lang="en-US" dirty="0"/>
            </a:br>
            <a:r>
              <a:rPr lang="en-US" dirty="0" smtClean="0"/>
              <a:t/>
            </a:r>
            <a:br>
              <a:rPr lang="en-US" dirty="0" smtClean="0"/>
            </a:br>
            <a:r>
              <a:rPr lang="en-US" dirty="0"/>
              <a:t/>
            </a:r>
            <a:br>
              <a:rPr lang="en-US" dirty="0"/>
            </a:br>
            <a:endParaRPr lang="en-US" dirty="0"/>
          </a:p>
        </p:txBody>
      </p:sp>
      <p:pic>
        <p:nvPicPr>
          <p:cNvPr id="717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315200" y="401515"/>
            <a:ext cx="13589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6" name="Picture 2" descr="C:\Users\Doc\Desktop\mlogo-left.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27" y="53852"/>
            <a:ext cx="3124200" cy="17621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3628473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457200"/>
            <a:ext cx="8229600" cy="5550092"/>
          </a:xfrm>
        </p:spPr>
        <p:txBody>
          <a:bodyPr>
            <a:normAutofit fontScale="70000" lnSpcReduction="20000"/>
          </a:bodyPr>
          <a:lstStyle/>
          <a:p>
            <a:endParaRPr lang="en-US" dirty="0" smtClean="0"/>
          </a:p>
          <a:p>
            <a:endParaRPr lang="en-US" dirty="0"/>
          </a:p>
          <a:p>
            <a:pPr algn="just" rtl="1">
              <a:lnSpc>
                <a:spcPct val="150000"/>
              </a:lnSpc>
            </a:pPr>
            <a:r>
              <a:rPr lang="fa-IR" sz="3600" dirty="0" smtClean="0">
                <a:cs typeface="B Titr" panose="00000700000000000000" pitchFamily="2" charset="-78"/>
              </a:rPr>
              <a:t>در دو دهه‌ي اخير استفاده از سازه‌هاي جدار نازک  کامپوزيتي در طراحي و ساخت وسايل پرنده رشدي چشمگير داشته است و با افزايش کارآيي و انعطاف پذيري سازه‌هاي وسايل پرنده مسايل مربوط به رفتار ارتعاشی و </a:t>
            </a:r>
            <a:r>
              <a:rPr lang="fa-IR" sz="3600" dirty="0" smtClean="0">
                <a:cs typeface="B Titr" panose="00000700000000000000" pitchFamily="2" charset="-78"/>
              </a:rPr>
              <a:t>يکي </a:t>
            </a:r>
            <a:r>
              <a:rPr lang="fa-IR" sz="3600" dirty="0" smtClean="0">
                <a:cs typeface="B Titr" panose="00000700000000000000" pitchFamily="2" charset="-78"/>
              </a:rPr>
              <a:t>از مهم‌ترين مسايل مطرح در طراحي وسايل پرنده نسل آينده خواهند بود. از آنجايي که طراحي بسياري از اجزاي وسايل پرنده از جمله بال‌هاي هواپيما بر اساس مفهوم تيرهاي جدار نازک مي‌باشد تحقيق در مورد رفتار </a:t>
            </a:r>
            <a:r>
              <a:rPr lang="fa-IR" sz="3600" dirty="0" smtClean="0">
                <a:cs typeface="B Titr" panose="00000700000000000000" pitchFamily="2" charset="-78"/>
              </a:rPr>
              <a:t>ارتعاشی تيرهاي </a:t>
            </a:r>
            <a:r>
              <a:rPr lang="fa-IR" sz="3600" dirty="0" smtClean="0">
                <a:cs typeface="B Titr" panose="00000700000000000000" pitchFamily="2" charset="-78"/>
              </a:rPr>
              <a:t>جدار نازک کامپوزيتي و بررسي ودرک اثراتي از قبيل برش عرضي و وارپينگ  به منظور يک طراحي قابل اطمينان ضروري می‌نماید</a:t>
            </a:r>
            <a:r>
              <a:rPr lang="fa-IR" sz="3000" dirty="0" smtClean="0">
                <a:cs typeface="B Titr" panose="00000700000000000000" pitchFamily="2" charset="-78"/>
              </a:rPr>
              <a:t>.</a:t>
            </a:r>
            <a:endParaRPr lang="en-US" sz="3000" dirty="0"/>
          </a:p>
        </p:txBody>
      </p:sp>
      <p:sp>
        <p:nvSpPr>
          <p:cNvPr id="3" name="Title 2"/>
          <p:cNvSpPr>
            <a:spLocks noGrp="1"/>
          </p:cNvSpPr>
          <p:nvPr>
            <p:ph type="title"/>
          </p:nvPr>
        </p:nvSpPr>
        <p:spPr>
          <a:xfrm>
            <a:off x="457200" y="274638"/>
            <a:ext cx="8229600" cy="1020762"/>
          </a:xfrm>
        </p:spPr>
        <p:txBody>
          <a:bodyPr>
            <a:normAutofit fontScale="90000"/>
          </a:bodyPr>
          <a:lstStyle/>
          <a:p>
            <a:pPr algn="ctr" rtl="1"/>
            <a:r>
              <a:rPr lang="en-US" dirty="0" smtClean="0">
                <a:solidFill>
                  <a:srgbClr val="FF0000"/>
                </a:solidFill>
                <a:cs typeface="B Titr" panose="00000700000000000000" pitchFamily="2" charset="-78"/>
              </a:rPr>
              <a:t/>
            </a:r>
            <a:br>
              <a:rPr lang="en-US" dirty="0" smtClean="0">
                <a:solidFill>
                  <a:srgbClr val="FF0000"/>
                </a:solidFill>
                <a:cs typeface="B Titr" panose="00000700000000000000" pitchFamily="2" charset="-78"/>
              </a:rPr>
            </a:br>
            <a:endParaRPr lang="en-US" dirty="0"/>
          </a:p>
        </p:txBody>
      </p:sp>
    </p:spTree>
    <p:extLst>
      <p:ext uri="{BB962C8B-B14F-4D97-AF65-F5344CB8AC3E}">
        <p14:creationId xmlns:p14="http://schemas.microsoft.com/office/powerpoint/2010/main" val="239478383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685801"/>
            <a:ext cx="8229600" cy="5321492"/>
          </a:xfrm>
        </p:spPr>
        <p:txBody>
          <a:bodyPr>
            <a:normAutofit/>
          </a:bodyPr>
          <a:lstStyle/>
          <a:p>
            <a:pPr algn="just" rtl="1">
              <a:lnSpc>
                <a:spcPct val="150000"/>
              </a:lnSpc>
            </a:pPr>
            <a:r>
              <a:rPr lang="fa-IR" sz="2400" dirty="0" smtClean="0">
                <a:cs typeface="B Titr" panose="00000700000000000000" pitchFamily="2" charset="-78"/>
              </a:rPr>
              <a:t>در کدهای ارایه شده برای تحلیل ارتعاشات </a:t>
            </a:r>
            <a:r>
              <a:rPr lang="fa-IR" sz="2400" dirty="0" smtClean="0">
                <a:cs typeface="B Titr" panose="00000700000000000000" pitchFamily="2" charset="-78"/>
              </a:rPr>
              <a:t>آزاد بال </a:t>
            </a:r>
            <a:r>
              <a:rPr lang="fa-IR" sz="2400" dirty="0" smtClean="0">
                <a:cs typeface="B Titr" panose="00000700000000000000" pitchFamily="2" charset="-78"/>
              </a:rPr>
              <a:t>کامپوزیتی هواپیما، از تئوری تیر جدار نازک کامپوزیتی با در نظر گرفتن اثراتی غیرکلاسیک از قبیل وارپینگ سطح مقطع و برش عرضی، استفاده شده است.</a:t>
            </a:r>
          </a:p>
          <a:p>
            <a:pPr algn="just" rtl="1">
              <a:lnSpc>
                <a:spcPct val="150000"/>
              </a:lnSpc>
            </a:pPr>
            <a:r>
              <a:rPr lang="fa-IR" sz="2400" dirty="0" smtClean="0">
                <a:solidFill>
                  <a:srgbClr val="00B050"/>
                </a:solidFill>
                <a:cs typeface="B Titr" panose="00000700000000000000" pitchFamily="2" charset="-78"/>
              </a:rPr>
              <a:t>مقالات </a:t>
            </a:r>
            <a:r>
              <a:rPr lang="fa-IR" sz="2400" dirty="0" smtClean="0">
                <a:solidFill>
                  <a:srgbClr val="00B050"/>
                </a:solidFill>
                <a:cs typeface="B Titr" panose="00000700000000000000" pitchFamily="2" charset="-78"/>
              </a:rPr>
              <a:t>مستخرج از اين كد، </a:t>
            </a:r>
            <a:r>
              <a:rPr lang="fa-IR" sz="2400" dirty="0" smtClean="0">
                <a:solidFill>
                  <a:srgbClr val="00B050"/>
                </a:solidFill>
                <a:cs typeface="B Titr" panose="00000700000000000000" pitchFamily="2" charset="-78"/>
              </a:rPr>
              <a:t>یک </a:t>
            </a:r>
            <a:r>
              <a:rPr lang="fa-IR" sz="2400" dirty="0" smtClean="0">
                <a:solidFill>
                  <a:srgbClr val="00B050"/>
                </a:solidFill>
                <a:cs typeface="B Titr" panose="00000700000000000000" pitchFamily="2" charset="-78"/>
              </a:rPr>
              <a:t>مقاله </a:t>
            </a:r>
            <a:r>
              <a:rPr lang="en-US" sz="2400" b="1" dirty="0" smtClean="0">
                <a:solidFill>
                  <a:srgbClr val="00B050"/>
                </a:solidFill>
                <a:latin typeface="Times New Roman" pitchFamily="18" charset="0"/>
                <a:cs typeface="Times New Roman" pitchFamily="18" charset="0"/>
              </a:rPr>
              <a:t>ISI</a:t>
            </a:r>
            <a:r>
              <a:rPr lang="fa-IR" sz="2400" b="1" dirty="0" smtClean="0">
                <a:solidFill>
                  <a:srgbClr val="00B050"/>
                </a:solidFill>
                <a:latin typeface="Times New Roman" pitchFamily="18" charset="0"/>
                <a:cs typeface="Times New Roman" pitchFamily="18" charset="0"/>
              </a:rPr>
              <a:t> </a:t>
            </a:r>
            <a:r>
              <a:rPr lang="fa-IR" sz="2400" dirty="0" smtClean="0">
                <a:solidFill>
                  <a:srgbClr val="00B050"/>
                </a:solidFill>
                <a:cs typeface="B Titr" panose="00000700000000000000" pitchFamily="2" charset="-78"/>
              </a:rPr>
              <a:t>و دو مقاله كنفرانسي بوده است.</a:t>
            </a:r>
            <a:endParaRPr lang="en-US" sz="2400" dirty="0">
              <a:solidFill>
                <a:srgbClr val="00B050"/>
              </a:solidFill>
              <a:cs typeface="B Titr" panose="00000700000000000000" pitchFamily="2" charset="-78"/>
            </a:endParaRPr>
          </a:p>
        </p:txBody>
      </p:sp>
    </p:spTree>
    <p:extLst>
      <p:ext uri="{BB962C8B-B14F-4D97-AF65-F5344CB8AC3E}">
        <p14:creationId xmlns:p14="http://schemas.microsoft.com/office/powerpoint/2010/main" val="112494254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ctr" rtl="1"/>
            <a:r>
              <a:rPr lang="fa-IR" sz="2400" dirty="0" smtClean="0">
                <a:solidFill>
                  <a:srgbClr val="0000FF"/>
                </a:solidFill>
                <a:cs typeface="B Titr" panose="00000700000000000000" pitchFamily="2" charset="-78"/>
              </a:rPr>
              <a:t>تحلیل ارتعاشات آزاد تیرهای جدار نازک کامپوزیتی با جفت‌شدگی پیچش-خمش</a:t>
            </a:r>
            <a:endParaRPr lang="en-US" sz="2400" dirty="0">
              <a:solidFill>
                <a:srgbClr val="0000FF"/>
              </a:solidFill>
              <a:cs typeface="B Titr" panose="00000700000000000000" pitchFamily="2" charset="-78"/>
            </a:endParaRPr>
          </a:p>
        </p:txBody>
      </p:sp>
      <p:sp>
        <p:nvSpPr>
          <p:cNvPr id="3" name="Title 2"/>
          <p:cNvSpPr>
            <a:spLocks noGrp="1"/>
          </p:cNvSpPr>
          <p:nvPr>
            <p:ph type="title"/>
          </p:nvPr>
        </p:nvSpPr>
        <p:spPr/>
        <p:txBody>
          <a:bodyPr>
            <a:normAutofit/>
          </a:bodyPr>
          <a:lstStyle/>
          <a:p>
            <a:pPr algn="ctr"/>
            <a:r>
              <a:rPr lang="fa-IR" sz="3600" dirty="0" smtClean="0">
                <a:solidFill>
                  <a:srgbClr val="FF0000"/>
                </a:solidFill>
                <a:effectLst/>
                <a:cs typeface="B Titr" panose="00000700000000000000" pitchFamily="2" charset="-78"/>
              </a:rPr>
              <a:t>توانمندیهای کُد</a:t>
            </a:r>
            <a:endParaRPr lang="en-US" sz="3600" dirty="0">
              <a:solidFill>
                <a:srgbClr val="FF0000"/>
              </a:solidFill>
              <a:cs typeface="B Titr" panose="00000700000000000000" pitchFamily="2" charset="-78"/>
            </a:endParaRPr>
          </a:p>
        </p:txBody>
      </p:sp>
      <p:sp>
        <p:nvSpPr>
          <p:cNvPr id="9269" name="Rectangle 53"/>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pSp>
        <p:nvGrpSpPr>
          <p:cNvPr id="9217" name="Group 1"/>
          <p:cNvGrpSpPr>
            <a:grpSpLocks noChangeAspect="1"/>
          </p:cNvGrpSpPr>
          <p:nvPr/>
        </p:nvGrpSpPr>
        <p:grpSpPr bwMode="auto">
          <a:xfrm>
            <a:off x="2133600" y="2362200"/>
            <a:ext cx="4648600" cy="3642958"/>
            <a:chOff x="2181" y="8537"/>
            <a:chExt cx="7740" cy="6066"/>
          </a:xfrm>
        </p:grpSpPr>
        <p:sp>
          <p:nvSpPr>
            <p:cNvPr id="9268" name="AutoShape 52"/>
            <p:cNvSpPr>
              <a:spLocks noChangeAspect="1" noChangeArrowheads="1" noTextEdit="1"/>
            </p:cNvSpPr>
            <p:nvPr/>
          </p:nvSpPr>
          <p:spPr bwMode="auto">
            <a:xfrm>
              <a:off x="2181" y="8537"/>
              <a:ext cx="7740" cy="6066"/>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9267" name="Rectangle 51"/>
            <p:cNvSpPr>
              <a:spLocks noChangeArrowheads="1"/>
            </p:cNvSpPr>
            <p:nvPr/>
          </p:nvSpPr>
          <p:spPr bwMode="auto">
            <a:xfrm>
              <a:off x="6556" y="10286"/>
              <a:ext cx="1989" cy="942"/>
            </a:xfrm>
            <a:prstGeom prst="rect">
              <a:avLst/>
            </a:prstGeom>
            <a:noFill/>
            <a:ln w="9525">
              <a:solidFill>
                <a:srgbClr val="000000"/>
              </a:solidFill>
              <a:prstDash val="sysDot"/>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9266" name="Text Box 50"/>
            <p:cNvSpPr txBox="1">
              <a:spLocks noChangeArrowheads="1"/>
            </p:cNvSpPr>
            <p:nvPr/>
          </p:nvSpPr>
          <p:spPr bwMode="auto">
            <a:xfrm>
              <a:off x="7593" y="8601"/>
              <a:ext cx="344" cy="516"/>
            </a:xfrm>
            <a:prstGeom prst="rect">
              <a:avLst/>
            </a:prstGeom>
            <a:noFill/>
            <a:ln w="9525">
              <a:noFill/>
              <a:miter lim="800000"/>
              <a:headEnd/>
              <a:tailEnd/>
            </a:ln>
          </p:spPr>
          <p:txBody>
            <a:bodyPr vert="horz" wrap="square" lIns="59639" tIns="29820" rIns="59639" bIns="298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1" u="none" strike="noStrike" cap="none" normalizeH="0" baseline="0" smtClean="0">
                  <a:ln>
                    <a:noFill/>
                  </a:ln>
                  <a:solidFill>
                    <a:schemeClr val="tx1"/>
                  </a:solidFill>
                  <a:effectLst/>
                  <a:latin typeface="Calibri" pitchFamily="34" charset="0"/>
                  <a:ea typeface="Calibri" pitchFamily="34" charset="0"/>
                  <a:cs typeface="Arial" pitchFamily="34" charset="0"/>
                </a:rPr>
                <a:t>y</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9265" name="Text Box 49"/>
            <p:cNvSpPr txBox="1">
              <a:spLocks noChangeArrowheads="1"/>
            </p:cNvSpPr>
            <p:nvPr/>
          </p:nvSpPr>
          <p:spPr bwMode="auto">
            <a:xfrm>
              <a:off x="3282" y="12103"/>
              <a:ext cx="585" cy="516"/>
            </a:xfrm>
            <a:prstGeom prst="rect">
              <a:avLst/>
            </a:prstGeom>
            <a:noFill/>
            <a:ln w="9525">
              <a:noFill/>
              <a:miter lim="800000"/>
              <a:headEnd/>
              <a:tailEnd/>
            </a:ln>
          </p:spPr>
          <p:txBody>
            <a:bodyPr vert="horz" wrap="square" lIns="59639" tIns="29820" rIns="59639" bIns="298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1" u="none" strike="noStrike" cap="none" normalizeH="0" baseline="0" smtClean="0">
                  <a:ln>
                    <a:noFill/>
                  </a:ln>
                  <a:solidFill>
                    <a:schemeClr val="tx1"/>
                  </a:solidFill>
                  <a:effectLst/>
                  <a:latin typeface="Calibri" pitchFamily="34" charset="0"/>
                  <a:ea typeface="Calibri" pitchFamily="34" charset="0"/>
                  <a:cs typeface="Arial" pitchFamily="34" charset="0"/>
                </a:rPr>
                <a:t>h</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9264" name="Text Box 48"/>
            <p:cNvSpPr txBox="1">
              <a:spLocks noChangeArrowheads="1"/>
            </p:cNvSpPr>
            <p:nvPr/>
          </p:nvSpPr>
          <p:spPr bwMode="auto">
            <a:xfrm>
              <a:off x="2181" y="12837"/>
              <a:ext cx="688" cy="516"/>
            </a:xfrm>
            <a:prstGeom prst="rect">
              <a:avLst/>
            </a:prstGeom>
            <a:noFill/>
            <a:ln w="9525">
              <a:noFill/>
              <a:miter lim="800000"/>
              <a:headEnd/>
              <a:tailEnd/>
            </a:ln>
          </p:spPr>
          <p:txBody>
            <a:bodyPr vert="horz" wrap="square" lIns="59639" tIns="29820" rIns="59639" bIns="298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1" u="none" strike="noStrike" cap="none" normalizeH="0" baseline="0" smtClean="0">
                  <a:ln>
                    <a:noFill/>
                  </a:ln>
                  <a:solidFill>
                    <a:schemeClr val="tx1"/>
                  </a:solidFill>
                  <a:effectLst/>
                  <a:latin typeface="Calibri" pitchFamily="34" charset="0"/>
                  <a:ea typeface="Calibri" pitchFamily="34" charset="0"/>
                  <a:cs typeface="Arial" pitchFamily="34" charset="0"/>
                </a:rPr>
                <a:t>2d</a:t>
              </a:r>
              <a:endParaRPr kumimoji="0" lang="en-US" sz="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nvGrpSpPr>
            <p:cNvPr id="9261" name="Group 45"/>
            <p:cNvGrpSpPr>
              <a:grpSpLocks/>
            </p:cNvGrpSpPr>
            <p:nvPr/>
          </p:nvGrpSpPr>
          <p:grpSpPr bwMode="auto">
            <a:xfrm>
              <a:off x="6481" y="8696"/>
              <a:ext cx="3268" cy="2765"/>
              <a:chOff x="2726" y="10575"/>
              <a:chExt cx="4680" cy="3960"/>
            </a:xfrm>
          </p:grpSpPr>
          <p:sp>
            <p:nvSpPr>
              <p:cNvPr id="9263" name="Line 47"/>
              <p:cNvSpPr>
                <a:spLocks noChangeShapeType="1"/>
              </p:cNvSpPr>
              <p:nvPr/>
            </p:nvSpPr>
            <p:spPr bwMode="auto">
              <a:xfrm>
                <a:off x="2726" y="13635"/>
                <a:ext cx="4680" cy="1"/>
              </a:xfrm>
              <a:prstGeom prst="line">
                <a:avLst/>
              </a:prstGeom>
              <a:noFill/>
              <a:ln w="9525">
                <a:solidFill>
                  <a:srgbClr val="000000"/>
                </a:solidFill>
                <a:round/>
                <a:headEnd/>
                <a:tailEnd type="stealth" w="med" len="med"/>
              </a:ln>
            </p:spPr>
            <p:txBody>
              <a:bodyPr vert="horz" wrap="square" lIns="91440" tIns="45720" rIns="91440" bIns="45720" numCol="1" anchor="t" anchorCtr="0" compatLnSpc="1">
                <a:prstTxWarp prst="textNoShape">
                  <a:avLst/>
                </a:prstTxWarp>
              </a:bodyPr>
              <a:lstStyle/>
              <a:p>
                <a:endParaRPr lang="en-US"/>
              </a:p>
            </p:txBody>
          </p:sp>
          <p:sp>
            <p:nvSpPr>
              <p:cNvPr id="9262" name="Line 46"/>
              <p:cNvSpPr>
                <a:spLocks noChangeShapeType="1"/>
              </p:cNvSpPr>
              <p:nvPr/>
            </p:nvSpPr>
            <p:spPr bwMode="auto">
              <a:xfrm flipV="1">
                <a:off x="4075" y="10575"/>
                <a:ext cx="1" cy="3960"/>
              </a:xfrm>
              <a:prstGeom prst="line">
                <a:avLst/>
              </a:prstGeom>
              <a:noFill/>
              <a:ln w="9525">
                <a:solidFill>
                  <a:srgbClr val="000000"/>
                </a:solidFill>
                <a:round/>
                <a:headEnd/>
                <a:tailEnd type="stealth" w="med" len="med"/>
              </a:ln>
            </p:spPr>
            <p:txBody>
              <a:bodyPr vert="horz" wrap="square" lIns="91440" tIns="45720" rIns="91440" bIns="45720" numCol="1" anchor="t" anchorCtr="0" compatLnSpc="1">
                <a:prstTxWarp prst="textNoShape">
                  <a:avLst/>
                </a:prstTxWarp>
              </a:bodyPr>
              <a:lstStyle/>
              <a:p>
                <a:endParaRPr lang="en-US"/>
              </a:p>
            </p:txBody>
          </p:sp>
        </p:grpSp>
        <p:sp>
          <p:nvSpPr>
            <p:cNvPr id="9260" name="Rectangle 44"/>
            <p:cNvSpPr>
              <a:spLocks noChangeArrowheads="1"/>
            </p:cNvSpPr>
            <p:nvPr/>
          </p:nvSpPr>
          <p:spPr bwMode="auto">
            <a:xfrm>
              <a:off x="3729" y="12583"/>
              <a:ext cx="1989" cy="942"/>
            </a:xfrm>
            <a:prstGeom prst="rect">
              <a:avLst/>
            </a:prstGeom>
            <a:noFill/>
            <a:ln w="19050">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9259" name="Rectangle 43"/>
            <p:cNvSpPr>
              <a:spLocks noChangeArrowheads="1"/>
            </p:cNvSpPr>
            <p:nvPr/>
          </p:nvSpPr>
          <p:spPr bwMode="auto">
            <a:xfrm>
              <a:off x="3816" y="12670"/>
              <a:ext cx="1809" cy="777"/>
            </a:xfrm>
            <a:prstGeom prst="rect">
              <a:avLst/>
            </a:prstGeom>
            <a:noFill/>
            <a:ln w="19050">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9258" name="Line 42"/>
            <p:cNvSpPr>
              <a:spLocks noChangeShapeType="1"/>
            </p:cNvSpPr>
            <p:nvPr/>
          </p:nvSpPr>
          <p:spPr bwMode="auto">
            <a:xfrm flipV="1">
              <a:off x="3729" y="10279"/>
              <a:ext cx="2827" cy="2304"/>
            </a:xfrm>
            <a:prstGeom prst="line">
              <a:avLst/>
            </a:prstGeom>
            <a:noFill/>
            <a:ln w="1905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257" name="Line 41"/>
            <p:cNvSpPr>
              <a:spLocks noChangeShapeType="1"/>
            </p:cNvSpPr>
            <p:nvPr/>
          </p:nvSpPr>
          <p:spPr bwMode="auto">
            <a:xfrm flipV="1">
              <a:off x="5718" y="10279"/>
              <a:ext cx="2827" cy="2304"/>
            </a:xfrm>
            <a:prstGeom prst="line">
              <a:avLst/>
            </a:prstGeom>
            <a:noFill/>
            <a:ln w="1905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256" name="Line 40"/>
            <p:cNvSpPr>
              <a:spLocks noChangeShapeType="1"/>
            </p:cNvSpPr>
            <p:nvPr/>
          </p:nvSpPr>
          <p:spPr bwMode="auto">
            <a:xfrm>
              <a:off x="6556" y="10279"/>
              <a:ext cx="1989" cy="0"/>
            </a:xfrm>
            <a:prstGeom prst="line">
              <a:avLst/>
            </a:prstGeom>
            <a:noFill/>
            <a:ln w="1905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255" name="Line 39"/>
            <p:cNvSpPr>
              <a:spLocks noChangeShapeType="1"/>
            </p:cNvSpPr>
            <p:nvPr/>
          </p:nvSpPr>
          <p:spPr bwMode="auto">
            <a:xfrm flipV="1">
              <a:off x="3816" y="12687"/>
              <a:ext cx="918" cy="768"/>
            </a:xfrm>
            <a:prstGeom prst="line">
              <a:avLst/>
            </a:prstGeom>
            <a:noFill/>
            <a:ln w="1905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254" name="Line 38"/>
            <p:cNvSpPr>
              <a:spLocks noChangeShapeType="1"/>
            </p:cNvSpPr>
            <p:nvPr/>
          </p:nvSpPr>
          <p:spPr bwMode="auto">
            <a:xfrm flipV="1">
              <a:off x="5718" y="11221"/>
              <a:ext cx="2827" cy="2304"/>
            </a:xfrm>
            <a:prstGeom prst="line">
              <a:avLst/>
            </a:prstGeom>
            <a:noFill/>
            <a:ln w="1905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253" name="Line 37"/>
            <p:cNvSpPr>
              <a:spLocks noChangeShapeType="1"/>
            </p:cNvSpPr>
            <p:nvPr/>
          </p:nvSpPr>
          <p:spPr bwMode="auto">
            <a:xfrm>
              <a:off x="8545" y="10279"/>
              <a:ext cx="0" cy="942"/>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252" name="Line 36"/>
            <p:cNvSpPr>
              <a:spLocks noChangeShapeType="1"/>
            </p:cNvSpPr>
            <p:nvPr/>
          </p:nvSpPr>
          <p:spPr bwMode="auto">
            <a:xfrm flipV="1">
              <a:off x="4804" y="11230"/>
              <a:ext cx="1735" cy="1392"/>
            </a:xfrm>
            <a:prstGeom prst="line">
              <a:avLst/>
            </a:prstGeom>
            <a:noFill/>
            <a:ln w="9525">
              <a:solidFill>
                <a:srgbClr val="000000"/>
              </a:solidFill>
              <a:prstDash val="sysDot"/>
              <a:round/>
              <a:headEnd/>
              <a:tailEnd/>
            </a:ln>
          </p:spPr>
          <p:txBody>
            <a:bodyPr vert="horz" wrap="square" lIns="91440" tIns="45720" rIns="91440" bIns="45720" numCol="1" anchor="t" anchorCtr="0" compatLnSpc="1">
              <a:prstTxWarp prst="textNoShape">
                <a:avLst/>
              </a:prstTxWarp>
            </a:bodyPr>
            <a:lstStyle/>
            <a:p>
              <a:endParaRPr lang="en-US"/>
            </a:p>
          </p:txBody>
        </p:sp>
        <p:sp>
          <p:nvSpPr>
            <p:cNvPr id="9251" name="Line 35"/>
            <p:cNvSpPr>
              <a:spLocks noChangeShapeType="1"/>
            </p:cNvSpPr>
            <p:nvPr/>
          </p:nvSpPr>
          <p:spPr bwMode="auto">
            <a:xfrm flipV="1">
              <a:off x="3041" y="12608"/>
              <a:ext cx="2193" cy="1787"/>
            </a:xfrm>
            <a:prstGeom prst="line">
              <a:avLst/>
            </a:prstGeom>
            <a:noFill/>
            <a:ln w="9525">
              <a:solidFill>
                <a:srgbClr val="000000"/>
              </a:solidFill>
              <a:round/>
              <a:headEnd type="stealth" w="med" len="med"/>
              <a:tailEnd/>
            </a:ln>
          </p:spPr>
          <p:txBody>
            <a:bodyPr vert="horz" wrap="square" lIns="91440" tIns="45720" rIns="91440" bIns="45720" numCol="1" anchor="t" anchorCtr="0" compatLnSpc="1">
              <a:prstTxWarp prst="textNoShape">
                <a:avLst/>
              </a:prstTxWarp>
            </a:bodyPr>
            <a:lstStyle/>
            <a:p>
              <a:endParaRPr lang="en-US"/>
            </a:p>
          </p:txBody>
        </p:sp>
        <p:sp>
          <p:nvSpPr>
            <p:cNvPr id="9250" name="Line 34"/>
            <p:cNvSpPr>
              <a:spLocks noChangeShapeType="1"/>
            </p:cNvSpPr>
            <p:nvPr/>
          </p:nvSpPr>
          <p:spPr bwMode="auto">
            <a:xfrm flipV="1">
              <a:off x="5277" y="10820"/>
              <a:ext cx="2153" cy="1754"/>
            </a:xfrm>
            <a:prstGeom prst="line">
              <a:avLst/>
            </a:prstGeom>
            <a:noFill/>
            <a:ln w="9525">
              <a:solidFill>
                <a:srgbClr val="000000"/>
              </a:solidFill>
              <a:prstDash val="lgDash"/>
              <a:round/>
              <a:headEnd/>
              <a:tailEnd/>
            </a:ln>
          </p:spPr>
          <p:txBody>
            <a:bodyPr vert="horz" wrap="square" lIns="91440" tIns="45720" rIns="91440" bIns="45720" numCol="1" anchor="t" anchorCtr="0" compatLnSpc="1">
              <a:prstTxWarp prst="textNoShape">
                <a:avLst/>
              </a:prstTxWarp>
            </a:bodyPr>
            <a:lstStyle/>
            <a:p>
              <a:endParaRPr lang="en-US"/>
            </a:p>
          </p:txBody>
        </p:sp>
        <p:sp>
          <p:nvSpPr>
            <p:cNvPr id="9249" name="Line 33"/>
            <p:cNvSpPr>
              <a:spLocks noChangeShapeType="1"/>
            </p:cNvSpPr>
            <p:nvPr/>
          </p:nvSpPr>
          <p:spPr bwMode="auto">
            <a:xfrm flipH="1">
              <a:off x="8532" y="10271"/>
              <a:ext cx="13" cy="961"/>
            </a:xfrm>
            <a:prstGeom prst="line">
              <a:avLst/>
            </a:prstGeom>
            <a:noFill/>
            <a:ln w="1905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248" name="Line 32"/>
            <p:cNvSpPr>
              <a:spLocks noChangeShapeType="1"/>
            </p:cNvSpPr>
            <p:nvPr/>
          </p:nvSpPr>
          <p:spPr bwMode="auto">
            <a:xfrm flipH="1">
              <a:off x="5934" y="10288"/>
              <a:ext cx="1376" cy="516"/>
            </a:xfrm>
            <a:prstGeom prst="line">
              <a:avLst/>
            </a:prstGeom>
            <a:noFill/>
            <a:ln w="1905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247" name="Line 31"/>
            <p:cNvSpPr>
              <a:spLocks noChangeShapeType="1"/>
            </p:cNvSpPr>
            <p:nvPr/>
          </p:nvSpPr>
          <p:spPr bwMode="auto">
            <a:xfrm flipH="1">
              <a:off x="5277" y="10303"/>
              <a:ext cx="2752" cy="1032"/>
            </a:xfrm>
            <a:prstGeom prst="line">
              <a:avLst/>
            </a:prstGeom>
            <a:noFill/>
            <a:ln w="1905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246" name="Line 30"/>
            <p:cNvSpPr>
              <a:spLocks noChangeShapeType="1"/>
            </p:cNvSpPr>
            <p:nvPr/>
          </p:nvSpPr>
          <p:spPr bwMode="auto">
            <a:xfrm flipH="1">
              <a:off x="4589" y="10548"/>
              <a:ext cx="3612" cy="1355"/>
            </a:xfrm>
            <a:prstGeom prst="line">
              <a:avLst/>
            </a:prstGeom>
            <a:noFill/>
            <a:ln w="1905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245" name="Line 29"/>
            <p:cNvSpPr>
              <a:spLocks noChangeShapeType="1"/>
            </p:cNvSpPr>
            <p:nvPr/>
          </p:nvSpPr>
          <p:spPr bwMode="auto">
            <a:xfrm flipH="1">
              <a:off x="3905" y="11106"/>
              <a:ext cx="3612" cy="1355"/>
            </a:xfrm>
            <a:prstGeom prst="line">
              <a:avLst/>
            </a:prstGeom>
            <a:noFill/>
            <a:ln w="1905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244" name="Line 28"/>
            <p:cNvSpPr>
              <a:spLocks noChangeShapeType="1"/>
            </p:cNvSpPr>
            <p:nvPr/>
          </p:nvSpPr>
          <p:spPr bwMode="auto">
            <a:xfrm flipH="1">
              <a:off x="4417" y="11670"/>
              <a:ext cx="2408" cy="903"/>
            </a:xfrm>
            <a:prstGeom prst="line">
              <a:avLst/>
            </a:prstGeom>
            <a:noFill/>
            <a:ln w="1905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243" name="Line 27"/>
            <p:cNvSpPr>
              <a:spLocks noChangeShapeType="1"/>
            </p:cNvSpPr>
            <p:nvPr/>
          </p:nvSpPr>
          <p:spPr bwMode="auto">
            <a:xfrm flipH="1">
              <a:off x="3989" y="12703"/>
              <a:ext cx="1624" cy="610"/>
            </a:xfrm>
            <a:prstGeom prst="line">
              <a:avLst/>
            </a:prstGeom>
            <a:noFill/>
            <a:ln w="1905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242" name="Line 26"/>
            <p:cNvSpPr>
              <a:spLocks noChangeShapeType="1"/>
            </p:cNvSpPr>
            <p:nvPr/>
          </p:nvSpPr>
          <p:spPr bwMode="auto">
            <a:xfrm flipH="1">
              <a:off x="4509" y="13023"/>
              <a:ext cx="1112" cy="418"/>
            </a:xfrm>
            <a:prstGeom prst="line">
              <a:avLst/>
            </a:prstGeom>
            <a:noFill/>
            <a:ln w="1905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241" name="Line 25"/>
            <p:cNvSpPr>
              <a:spLocks noChangeShapeType="1"/>
            </p:cNvSpPr>
            <p:nvPr/>
          </p:nvSpPr>
          <p:spPr bwMode="auto">
            <a:xfrm flipH="1">
              <a:off x="4493" y="12665"/>
              <a:ext cx="612" cy="230"/>
            </a:xfrm>
            <a:prstGeom prst="line">
              <a:avLst/>
            </a:prstGeom>
            <a:noFill/>
            <a:ln w="1905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240" name="Line 24"/>
            <p:cNvSpPr>
              <a:spLocks noChangeShapeType="1"/>
            </p:cNvSpPr>
            <p:nvPr/>
          </p:nvSpPr>
          <p:spPr bwMode="auto">
            <a:xfrm>
              <a:off x="8201" y="10555"/>
              <a:ext cx="344" cy="172"/>
            </a:xfrm>
            <a:prstGeom prst="line">
              <a:avLst/>
            </a:prstGeom>
            <a:noFill/>
            <a:ln w="1905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239" name="Line 23"/>
            <p:cNvSpPr>
              <a:spLocks noChangeShapeType="1"/>
            </p:cNvSpPr>
            <p:nvPr/>
          </p:nvSpPr>
          <p:spPr bwMode="auto">
            <a:xfrm>
              <a:off x="6026" y="12352"/>
              <a:ext cx="380" cy="192"/>
            </a:xfrm>
            <a:prstGeom prst="line">
              <a:avLst/>
            </a:prstGeom>
            <a:noFill/>
            <a:ln w="1905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238" name="Line 22"/>
            <p:cNvSpPr>
              <a:spLocks noChangeShapeType="1"/>
            </p:cNvSpPr>
            <p:nvPr/>
          </p:nvSpPr>
          <p:spPr bwMode="auto">
            <a:xfrm flipH="1">
              <a:off x="5392" y="12344"/>
              <a:ext cx="611" cy="230"/>
            </a:xfrm>
            <a:prstGeom prst="line">
              <a:avLst/>
            </a:prstGeom>
            <a:noFill/>
            <a:ln w="1905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237" name="Line 21"/>
            <p:cNvSpPr>
              <a:spLocks noChangeShapeType="1"/>
            </p:cNvSpPr>
            <p:nvPr/>
          </p:nvSpPr>
          <p:spPr bwMode="auto">
            <a:xfrm>
              <a:off x="3041" y="12627"/>
              <a:ext cx="11" cy="903"/>
            </a:xfrm>
            <a:prstGeom prst="line">
              <a:avLst/>
            </a:prstGeom>
            <a:noFill/>
            <a:ln w="9525">
              <a:solidFill>
                <a:srgbClr val="000000"/>
              </a:solidFill>
              <a:round/>
              <a:headEnd type="arrow" w="med" len="med"/>
              <a:tailEnd type="arrow" w="med" len="med"/>
            </a:ln>
          </p:spPr>
          <p:txBody>
            <a:bodyPr vert="horz" wrap="square" lIns="91440" tIns="45720" rIns="91440" bIns="45720" numCol="1" anchor="t" anchorCtr="0" compatLnSpc="1">
              <a:prstTxWarp prst="textNoShape">
                <a:avLst/>
              </a:prstTxWarp>
            </a:bodyPr>
            <a:lstStyle/>
            <a:p>
              <a:endParaRPr lang="en-US"/>
            </a:p>
          </p:txBody>
        </p:sp>
        <p:sp>
          <p:nvSpPr>
            <p:cNvPr id="9236" name="Line 20"/>
            <p:cNvSpPr>
              <a:spLocks noChangeShapeType="1"/>
            </p:cNvSpPr>
            <p:nvPr/>
          </p:nvSpPr>
          <p:spPr bwMode="auto">
            <a:xfrm>
              <a:off x="3707" y="14038"/>
              <a:ext cx="2025" cy="3"/>
            </a:xfrm>
            <a:prstGeom prst="line">
              <a:avLst/>
            </a:prstGeom>
            <a:noFill/>
            <a:ln w="9525">
              <a:solidFill>
                <a:srgbClr val="000000"/>
              </a:solidFill>
              <a:round/>
              <a:headEnd type="arrow" w="med" len="med"/>
              <a:tailEnd type="arrow" w="med" len="med"/>
            </a:ln>
          </p:spPr>
          <p:txBody>
            <a:bodyPr vert="horz" wrap="square" lIns="91440" tIns="45720" rIns="91440" bIns="45720" numCol="1" anchor="t" anchorCtr="0" compatLnSpc="1">
              <a:prstTxWarp prst="textNoShape">
                <a:avLst/>
              </a:prstTxWarp>
            </a:bodyPr>
            <a:lstStyle/>
            <a:p>
              <a:endParaRPr lang="en-US"/>
            </a:p>
          </p:txBody>
        </p:sp>
        <p:sp>
          <p:nvSpPr>
            <p:cNvPr id="9235" name="Line 19"/>
            <p:cNvSpPr>
              <a:spLocks noChangeShapeType="1"/>
            </p:cNvSpPr>
            <p:nvPr/>
          </p:nvSpPr>
          <p:spPr bwMode="auto">
            <a:xfrm>
              <a:off x="8567" y="11507"/>
              <a:ext cx="2" cy="516"/>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234" name="Line 18"/>
            <p:cNvSpPr>
              <a:spLocks noChangeShapeType="1"/>
            </p:cNvSpPr>
            <p:nvPr/>
          </p:nvSpPr>
          <p:spPr bwMode="auto">
            <a:xfrm flipV="1">
              <a:off x="5747" y="11737"/>
              <a:ext cx="2827" cy="2304"/>
            </a:xfrm>
            <a:prstGeom prst="line">
              <a:avLst/>
            </a:prstGeom>
            <a:noFill/>
            <a:ln w="9525">
              <a:solidFill>
                <a:srgbClr val="000000"/>
              </a:solidFill>
              <a:round/>
              <a:headEnd type="arrow" w="med" len="med"/>
              <a:tailEnd type="arrow" w="med" len="med"/>
            </a:ln>
          </p:spPr>
          <p:txBody>
            <a:bodyPr vert="horz" wrap="square" lIns="91440" tIns="45720" rIns="91440" bIns="45720" numCol="1" anchor="t" anchorCtr="0" compatLnSpc="1">
              <a:prstTxWarp prst="textNoShape">
                <a:avLst/>
              </a:prstTxWarp>
            </a:bodyPr>
            <a:lstStyle/>
            <a:p>
              <a:endParaRPr lang="en-US"/>
            </a:p>
          </p:txBody>
        </p:sp>
        <p:sp>
          <p:nvSpPr>
            <p:cNvPr id="9233" name="Line 17"/>
            <p:cNvSpPr>
              <a:spLocks noChangeShapeType="1"/>
            </p:cNvSpPr>
            <p:nvPr/>
          </p:nvSpPr>
          <p:spPr bwMode="auto">
            <a:xfrm>
              <a:off x="5720" y="13751"/>
              <a:ext cx="2" cy="516"/>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232" name="Line 16"/>
            <p:cNvSpPr>
              <a:spLocks noChangeShapeType="1"/>
            </p:cNvSpPr>
            <p:nvPr/>
          </p:nvSpPr>
          <p:spPr bwMode="auto">
            <a:xfrm>
              <a:off x="3714" y="13770"/>
              <a:ext cx="2" cy="516"/>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231" name="Line 15"/>
            <p:cNvSpPr>
              <a:spLocks noChangeShapeType="1"/>
            </p:cNvSpPr>
            <p:nvPr/>
          </p:nvSpPr>
          <p:spPr bwMode="auto">
            <a:xfrm flipH="1">
              <a:off x="2869" y="12595"/>
              <a:ext cx="711" cy="2"/>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230" name="Line 14"/>
            <p:cNvSpPr>
              <a:spLocks noChangeShapeType="1"/>
            </p:cNvSpPr>
            <p:nvPr/>
          </p:nvSpPr>
          <p:spPr bwMode="auto">
            <a:xfrm flipH="1">
              <a:off x="3228" y="12684"/>
              <a:ext cx="344" cy="1"/>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229" name="Line 13"/>
            <p:cNvSpPr>
              <a:spLocks noChangeShapeType="1"/>
            </p:cNvSpPr>
            <p:nvPr/>
          </p:nvSpPr>
          <p:spPr bwMode="auto">
            <a:xfrm>
              <a:off x="3385" y="12665"/>
              <a:ext cx="1" cy="344"/>
            </a:xfrm>
            <a:prstGeom prst="line">
              <a:avLst/>
            </a:prstGeom>
            <a:noFill/>
            <a:ln w="9525">
              <a:solidFill>
                <a:srgbClr val="000000"/>
              </a:solidFill>
              <a:round/>
              <a:headEnd type="arrow" w="med" len="med"/>
              <a:tailEnd/>
            </a:ln>
          </p:spPr>
          <p:txBody>
            <a:bodyPr vert="horz" wrap="square" lIns="91440" tIns="45720" rIns="91440" bIns="45720" numCol="1" anchor="t" anchorCtr="0" compatLnSpc="1">
              <a:prstTxWarp prst="textNoShape">
                <a:avLst/>
              </a:prstTxWarp>
            </a:bodyPr>
            <a:lstStyle/>
            <a:p>
              <a:endParaRPr lang="en-US"/>
            </a:p>
          </p:txBody>
        </p:sp>
        <p:sp>
          <p:nvSpPr>
            <p:cNvPr id="9228" name="Line 12"/>
            <p:cNvSpPr>
              <a:spLocks noChangeShapeType="1"/>
            </p:cNvSpPr>
            <p:nvPr/>
          </p:nvSpPr>
          <p:spPr bwMode="auto">
            <a:xfrm>
              <a:off x="3385" y="12264"/>
              <a:ext cx="1" cy="344"/>
            </a:xfrm>
            <a:prstGeom prst="line">
              <a:avLst/>
            </a:prstGeom>
            <a:noFill/>
            <a:ln w="9525">
              <a:solidFill>
                <a:srgbClr val="000000"/>
              </a:solidFill>
              <a:round/>
              <a:headEnd/>
              <a:tailEnd type="arrow" w="med" len="med"/>
            </a:ln>
          </p:spPr>
          <p:txBody>
            <a:bodyPr vert="horz" wrap="square" lIns="91440" tIns="45720" rIns="91440" bIns="45720" numCol="1" anchor="t" anchorCtr="0" compatLnSpc="1">
              <a:prstTxWarp prst="textNoShape">
                <a:avLst/>
              </a:prstTxWarp>
            </a:bodyPr>
            <a:lstStyle/>
            <a:p>
              <a:endParaRPr lang="en-US"/>
            </a:p>
          </p:txBody>
        </p:sp>
        <p:sp>
          <p:nvSpPr>
            <p:cNvPr id="9227" name="Text Box 11"/>
            <p:cNvSpPr txBox="1">
              <a:spLocks noChangeArrowheads="1"/>
            </p:cNvSpPr>
            <p:nvPr/>
          </p:nvSpPr>
          <p:spPr bwMode="auto">
            <a:xfrm>
              <a:off x="4237" y="14087"/>
              <a:ext cx="688" cy="516"/>
            </a:xfrm>
            <a:prstGeom prst="rect">
              <a:avLst/>
            </a:prstGeom>
            <a:noFill/>
            <a:ln w="9525">
              <a:noFill/>
              <a:miter lim="800000"/>
              <a:headEnd/>
              <a:tailEnd/>
            </a:ln>
          </p:spPr>
          <p:txBody>
            <a:bodyPr vert="horz" wrap="square" lIns="59639" tIns="29820" rIns="59639" bIns="298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1" u="none" strike="noStrike" cap="none" normalizeH="0" baseline="0" smtClean="0">
                  <a:ln>
                    <a:noFill/>
                  </a:ln>
                  <a:solidFill>
                    <a:schemeClr val="tx1"/>
                  </a:solidFill>
                  <a:effectLst/>
                  <a:latin typeface="Calibri" pitchFamily="34" charset="0"/>
                  <a:ea typeface="Calibri" pitchFamily="34" charset="0"/>
                  <a:cs typeface="Arial" pitchFamily="34" charset="0"/>
                </a:rPr>
                <a:t>2b</a:t>
              </a:r>
              <a:endParaRPr kumimoji="0" lang="en-US" sz="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9226" name="Text Box 10"/>
            <p:cNvSpPr txBox="1">
              <a:spLocks noChangeArrowheads="1"/>
            </p:cNvSpPr>
            <p:nvPr/>
          </p:nvSpPr>
          <p:spPr bwMode="auto">
            <a:xfrm>
              <a:off x="7291" y="12799"/>
              <a:ext cx="344" cy="516"/>
            </a:xfrm>
            <a:prstGeom prst="rect">
              <a:avLst/>
            </a:prstGeom>
            <a:noFill/>
            <a:ln w="9525">
              <a:noFill/>
              <a:miter lim="800000"/>
              <a:headEnd/>
              <a:tailEnd/>
            </a:ln>
          </p:spPr>
          <p:txBody>
            <a:bodyPr vert="horz" wrap="square" lIns="59639" tIns="29820" rIns="59639" bIns="298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1" u="none" strike="noStrike" cap="none" normalizeH="0" baseline="0" smtClean="0">
                  <a:ln>
                    <a:noFill/>
                  </a:ln>
                  <a:solidFill>
                    <a:schemeClr val="tx1"/>
                  </a:solidFill>
                  <a:effectLst/>
                  <a:latin typeface="Calibri" pitchFamily="34" charset="0"/>
                  <a:ea typeface="Calibri" pitchFamily="34" charset="0"/>
                  <a:cs typeface="Arial" pitchFamily="34" charset="0"/>
                </a:rPr>
                <a:t>L</a:t>
              </a:r>
              <a:endParaRPr kumimoji="0" lang="en-US" sz="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9225" name="Line 9"/>
            <p:cNvSpPr>
              <a:spLocks noChangeShapeType="1"/>
            </p:cNvSpPr>
            <p:nvPr/>
          </p:nvSpPr>
          <p:spPr bwMode="auto">
            <a:xfrm flipH="1">
              <a:off x="2861" y="13525"/>
              <a:ext cx="711" cy="2"/>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224" name="Text Box 8"/>
            <p:cNvSpPr txBox="1">
              <a:spLocks noChangeArrowheads="1"/>
            </p:cNvSpPr>
            <p:nvPr/>
          </p:nvSpPr>
          <p:spPr bwMode="auto">
            <a:xfrm>
              <a:off x="2697" y="13869"/>
              <a:ext cx="344" cy="516"/>
            </a:xfrm>
            <a:prstGeom prst="rect">
              <a:avLst/>
            </a:prstGeom>
            <a:noFill/>
            <a:ln w="9525">
              <a:noFill/>
              <a:miter lim="800000"/>
              <a:headEnd/>
              <a:tailEnd/>
            </a:ln>
          </p:spPr>
          <p:txBody>
            <a:bodyPr vert="horz" wrap="square" lIns="59639" tIns="29820" rIns="59639" bIns="298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1" u="none" strike="noStrike" cap="none" normalizeH="0" baseline="0" smtClean="0">
                  <a:ln>
                    <a:noFill/>
                  </a:ln>
                  <a:solidFill>
                    <a:schemeClr val="tx1"/>
                  </a:solidFill>
                  <a:effectLst/>
                  <a:latin typeface="Calibri" pitchFamily="34" charset="0"/>
                  <a:ea typeface="Calibri" pitchFamily="34" charset="0"/>
                  <a:cs typeface="Arial" pitchFamily="34" charset="0"/>
                </a:rPr>
                <a:t>z</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9223" name="Text Box 7"/>
            <p:cNvSpPr txBox="1">
              <a:spLocks noChangeArrowheads="1"/>
            </p:cNvSpPr>
            <p:nvPr/>
          </p:nvSpPr>
          <p:spPr bwMode="auto">
            <a:xfrm>
              <a:off x="9577" y="10257"/>
              <a:ext cx="344" cy="516"/>
            </a:xfrm>
            <a:prstGeom prst="rect">
              <a:avLst/>
            </a:prstGeom>
            <a:noFill/>
            <a:ln w="9525">
              <a:noFill/>
              <a:miter lim="800000"/>
              <a:headEnd/>
              <a:tailEnd/>
            </a:ln>
          </p:spPr>
          <p:txBody>
            <a:bodyPr vert="horz" wrap="square" lIns="59639" tIns="29820" rIns="59639" bIns="298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1" u="none" strike="noStrike" cap="none" normalizeH="0" baseline="0" smtClean="0">
                  <a:ln>
                    <a:noFill/>
                  </a:ln>
                  <a:solidFill>
                    <a:schemeClr val="tx1"/>
                  </a:solidFill>
                  <a:effectLst/>
                  <a:latin typeface="Calibri" pitchFamily="34" charset="0"/>
                  <a:ea typeface="Calibri" pitchFamily="34" charset="0"/>
                  <a:cs typeface="Arial" pitchFamily="34" charset="0"/>
                </a:rPr>
                <a:t>x</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9222" name="Line 6"/>
            <p:cNvSpPr>
              <a:spLocks noChangeShapeType="1"/>
            </p:cNvSpPr>
            <p:nvPr/>
          </p:nvSpPr>
          <p:spPr bwMode="auto">
            <a:xfrm flipH="1">
              <a:off x="6237" y="12539"/>
              <a:ext cx="164" cy="573"/>
            </a:xfrm>
            <a:prstGeom prst="line">
              <a:avLst/>
            </a:prstGeom>
            <a:noFill/>
            <a:ln w="1905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221" name="Line 5"/>
            <p:cNvSpPr>
              <a:spLocks noChangeShapeType="1"/>
            </p:cNvSpPr>
            <p:nvPr/>
          </p:nvSpPr>
          <p:spPr bwMode="auto">
            <a:xfrm>
              <a:off x="6833" y="11679"/>
              <a:ext cx="379" cy="192"/>
            </a:xfrm>
            <a:prstGeom prst="line">
              <a:avLst/>
            </a:prstGeom>
            <a:noFill/>
            <a:ln w="1905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220" name="Line 4"/>
            <p:cNvSpPr>
              <a:spLocks noChangeShapeType="1"/>
            </p:cNvSpPr>
            <p:nvPr/>
          </p:nvSpPr>
          <p:spPr bwMode="auto">
            <a:xfrm flipH="1">
              <a:off x="7044" y="11866"/>
              <a:ext cx="163" cy="574"/>
            </a:xfrm>
            <a:prstGeom prst="line">
              <a:avLst/>
            </a:prstGeom>
            <a:noFill/>
            <a:ln w="1905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219" name="Line 3"/>
            <p:cNvSpPr>
              <a:spLocks noChangeShapeType="1"/>
            </p:cNvSpPr>
            <p:nvPr/>
          </p:nvSpPr>
          <p:spPr bwMode="auto">
            <a:xfrm>
              <a:off x="7521" y="11109"/>
              <a:ext cx="379" cy="192"/>
            </a:xfrm>
            <a:prstGeom prst="line">
              <a:avLst/>
            </a:prstGeom>
            <a:noFill/>
            <a:ln w="1905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218" name="Line 2"/>
            <p:cNvSpPr>
              <a:spLocks noChangeShapeType="1"/>
            </p:cNvSpPr>
            <p:nvPr/>
          </p:nvSpPr>
          <p:spPr bwMode="auto">
            <a:xfrm flipH="1">
              <a:off x="7732" y="11297"/>
              <a:ext cx="163" cy="573"/>
            </a:xfrm>
            <a:prstGeom prst="line">
              <a:avLst/>
            </a:prstGeom>
            <a:noFill/>
            <a:ln w="1905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grpSp>
    </p:spTree>
    <p:extLst>
      <p:ext uri="{BB962C8B-B14F-4D97-AF65-F5344CB8AC3E}">
        <p14:creationId xmlns:p14="http://schemas.microsoft.com/office/powerpoint/2010/main" val="399150944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95401"/>
            <a:ext cx="8229600" cy="4711892"/>
          </a:xfrm>
        </p:spPr>
        <p:txBody>
          <a:bodyPr>
            <a:noAutofit/>
          </a:bodyPr>
          <a:lstStyle/>
          <a:p>
            <a:pPr marL="109728" indent="0" algn="r" rtl="1">
              <a:lnSpc>
                <a:spcPct val="150000"/>
              </a:lnSpc>
              <a:buNone/>
            </a:pPr>
            <a:r>
              <a:rPr lang="fa-IR" sz="2400" b="1" dirty="0" smtClean="0">
                <a:cs typeface="B Titr" panose="00000700000000000000" pitchFamily="2" charset="-78"/>
              </a:rPr>
              <a:t>1- نحوه گسسته‌سازی معادلات حرکت تیرهای جدار نازک کامپوزیتی به روش گلرکین تعمیم یافته</a:t>
            </a:r>
          </a:p>
          <a:p>
            <a:pPr marL="109728" indent="0" algn="r" rtl="1">
              <a:lnSpc>
                <a:spcPct val="150000"/>
              </a:lnSpc>
              <a:buNone/>
            </a:pPr>
            <a:r>
              <a:rPr lang="fa-IR" sz="2400" b="1" dirty="0" smtClean="0">
                <a:cs typeface="B Titr" panose="00000700000000000000" pitchFamily="2" charset="-78"/>
              </a:rPr>
              <a:t>2- نحوه استخراج ماتریس‌های جرم و سختی تیر</a:t>
            </a:r>
          </a:p>
          <a:p>
            <a:pPr marL="109728" indent="0" algn="r" rtl="1">
              <a:lnSpc>
                <a:spcPct val="150000"/>
              </a:lnSpc>
              <a:buNone/>
            </a:pPr>
            <a:r>
              <a:rPr lang="fa-IR" sz="2400" b="1" dirty="0" smtClean="0">
                <a:cs typeface="B Titr" panose="00000700000000000000" pitchFamily="2" charset="-78"/>
              </a:rPr>
              <a:t>3-  نحوه استخراج مقادیر ویژه مساله ارتعاشات آزاد (فرکانس‌های طبیعی تیر</a:t>
            </a:r>
            <a:r>
              <a:rPr lang="fa-IR" sz="2400" b="1" dirty="0" smtClean="0">
                <a:cs typeface="B Titr" panose="00000700000000000000" pitchFamily="2" charset="-78"/>
              </a:rPr>
              <a:t>)</a:t>
            </a:r>
            <a:endParaRPr lang="fa-IR" sz="2400" b="1" dirty="0" smtClean="0">
              <a:cs typeface="B Titr" panose="00000700000000000000" pitchFamily="2" charset="-78"/>
            </a:endParaRPr>
          </a:p>
        </p:txBody>
      </p:sp>
      <p:sp>
        <p:nvSpPr>
          <p:cNvPr id="3" name="Title 2"/>
          <p:cNvSpPr>
            <a:spLocks noGrp="1"/>
          </p:cNvSpPr>
          <p:nvPr>
            <p:ph type="title"/>
          </p:nvPr>
        </p:nvSpPr>
        <p:spPr>
          <a:xfrm>
            <a:off x="457200" y="274638"/>
            <a:ext cx="8229600" cy="868362"/>
          </a:xfrm>
        </p:spPr>
        <p:txBody>
          <a:bodyPr>
            <a:noAutofit/>
          </a:bodyPr>
          <a:lstStyle/>
          <a:p>
            <a:pPr algn="ctr" rtl="1"/>
            <a:r>
              <a:rPr lang="fa-IR" sz="3600" dirty="0" smtClean="0">
                <a:solidFill>
                  <a:srgbClr val="FF0000"/>
                </a:solidFill>
                <a:cs typeface="B Titr" panose="00000700000000000000" pitchFamily="2" charset="-78"/>
              </a:rPr>
              <a:t>آنچه در این کد خواهید آموخت</a:t>
            </a:r>
            <a:endParaRPr lang="en-US" sz="3600" dirty="0">
              <a:solidFill>
                <a:srgbClr val="FF0000"/>
              </a:solidFill>
              <a:cs typeface="B Titr" panose="00000700000000000000" pitchFamily="2" charset="-78"/>
            </a:endParaRPr>
          </a:p>
        </p:txBody>
      </p:sp>
    </p:spTree>
    <p:extLst>
      <p:ext uri="{BB962C8B-B14F-4D97-AF65-F5344CB8AC3E}">
        <p14:creationId xmlns:p14="http://schemas.microsoft.com/office/powerpoint/2010/main" val="27433276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r" rtl="1">
              <a:lnSpc>
                <a:spcPct val="200000"/>
              </a:lnSpc>
            </a:pPr>
            <a:r>
              <a:rPr lang="fa-IR" sz="2400" b="1" dirty="0" smtClean="0">
                <a:latin typeface="Times New Roman" panose="02020603050405020304" pitchFamily="18" charset="0"/>
                <a:cs typeface="B Titr" panose="00000700000000000000" pitchFamily="2" charset="-78"/>
              </a:rPr>
              <a:t>1- آشنایی اولیه با مفاهیم مواد کامپوزیتی</a:t>
            </a:r>
            <a:endParaRPr lang="en-US" sz="2400" b="1" dirty="0" smtClean="0">
              <a:latin typeface="Times New Roman" panose="02020603050405020304" pitchFamily="18" charset="0"/>
              <a:cs typeface="B Titr" panose="00000700000000000000" pitchFamily="2" charset="-78"/>
            </a:endParaRPr>
          </a:p>
          <a:p>
            <a:pPr algn="r" rtl="1">
              <a:lnSpc>
                <a:spcPct val="200000"/>
              </a:lnSpc>
            </a:pPr>
            <a:r>
              <a:rPr lang="fa-IR" sz="2400" b="1" dirty="0" smtClean="0">
                <a:latin typeface="Times New Roman" panose="02020603050405020304" pitchFamily="18" charset="0"/>
                <a:cs typeface="B Titr" panose="00000700000000000000" pitchFamily="2" charset="-78"/>
              </a:rPr>
              <a:t>2- آشنایی با مفاهیم ارتعاشات آزاد و مساله مقدار ویژه</a:t>
            </a:r>
          </a:p>
          <a:p>
            <a:pPr algn="r" rtl="1">
              <a:lnSpc>
                <a:spcPct val="200000"/>
              </a:lnSpc>
            </a:pPr>
            <a:r>
              <a:rPr lang="fa-IR" sz="2400" b="1" smtClean="0">
                <a:latin typeface="Times New Roman" panose="02020603050405020304" pitchFamily="18" charset="0"/>
                <a:cs typeface="B Titr" panose="00000700000000000000" pitchFamily="2" charset="-78"/>
              </a:rPr>
              <a:t>3- </a:t>
            </a:r>
            <a:r>
              <a:rPr lang="fa-IR" sz="2400" b="1" dirty="0" smtClean="0">
                <a:latin typeface="Times New Roman" panose="02020603050405020304" pitchFamily="18" charset="0"/>
                <a:cs typeface="B Titr" panose="00000700000000000000" pitchFamily="2" charset="-78"/>
              </a:rPr>
              <a:t>آشنایی با روش گلرکین</a:t>
            </a:r>
          </a:p>
          <a:p>
            <a:pPr algn="r" rtl="1">
              <a:lnSpc>
                <a:spcPct val="200000"/>
              </a:lnSpc>
            </a:pPr>
            <a:r>
              <a:rPr lang="fa-IR" sz="2400" b="1" dirty="0" smtClean="0">
                <a:latin typeface="Times New Roman" panose="02020603050405020304" pitchFamily="18" charset="0"/>
                <a:cs typeface="B Titr" panose="00000700000000000000" pitchFamily="2" charset="-78"/>
              </a:rPr>
              <a:t>4- </a:t>
            </a:r>
            <a:r>
              <a:rPr lang="fa-IR" sz="2400" b="1" dirty="0" smtClean="0">
                <a:latin typeface="Times New Roman" panose="02020603050405020304" pitchFamily="18" charset="0"/>
                <a:cs typeface="B Titr" panose="00000700000000000000" pitchFamily="2" charset="-78"/>
              </a:rPr>
              <a:t>آشنایی با نرم‌افزار </a:t>
            </a:r>
            <a:r>
              <a:rPr lang="en-US" sz="2400" b="1" dirty="0" err="1" smtClean="0">
                <a:solidFill>
                  <a:srgbClr val="0000FF"/>
                </a:solidFill>
                <a:latin typeface="Times New Roman" panose="02020603050405020304" pitchFamily="18" charset="0"/>
                <a:cs typeface="B Titr" panose="00000700000000000000" pitchFamily="2" charset="-78"/>
              </a:rPr>
              <a:t>Mathematica</a:t>
            </a:r>
            <a:endParaRPr lang="en-US" sz="2400" b="1" dirty="0" smtClean="0">
              <a:solidFill>
                <a:srgbClr val="0000FF"/>
              </a:solidFill>
              <a:latin typeface="Times New Roman" panose="02020603050405020304" pitchFamily="18" charset="0"/>
              <a:cs typeface="B Titr" panose="00000700000000000000" pitchFamily="2" charset="-78"/>
            </a:endParaRPr>
          </a:p>
        </p:txBody>
      </p:sp>
      <p:sp>
        <p:nvSpPr>
          <p:cNvPr id="3" name="Title 2"/>
          <p:cNvSpPr>
            <a:spLocks noGrp="1"/>
          </p:cNvSpPr>
          <p:nvPr>
            <p:ph type="title"/>
          </p:nvPr>
        </p:nvSpPr>
        <p:spPr/>
        <p:txBody>
          <a:bodyPr>
            <a:normAutofit/>
          </a:bodyPr>
          <a:lstStyle/>
          <a:p>
            <a:pPr algn="ctr"/>
            <a:r>
              <a:rPr lang="fa-IR" sz="3600" dirty="0" smtClean="0">
                <a:solidFill>
                  <a:srgbClr val="FF0000"/>
                </a:solidFill>
                <a:cs typeface="B Titr" panose="00000700000000000000" pitchFamily="2" charset="-78"/>
              </a:rPr>
              <a:t>نکات و الزامات</a:t>
            </a:r>
            <a:endParaRPr lang="en-US" sz="3600" dirty="0">
              <a:solidFill>
                <a:srgbClr val="FF0000"/>
              </a:solidFill>
              <a:cs typeface="B Titr" panose="00000700000000000000" pitchFamily="2" charset="-78"/>
            </a:endParaRPr>
          </a:p>
        </p:txBody>
      </p:sp>
    </p:spTree>
    <p:extLst>
      <p:ext uri="{BB962C8B-B14F-4D97-AF65-F5344CB8AC3E}">
        <p14:creationId xmlns:p14="http://schemas.microsoft.com/office/powerpoint/2010/main" val="408624299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4171</TotalTime>
  <Words>241</Words>
  <Application>Microsoft Office PowerPoint</Application>
  <PresentationFormat>On-screen Show (4:3)</PresentationFormat>
  <Paragraphs>25</Paragraphs>
  <Slides>6</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6</vt:i4>
      </vt:variant>
    </vt:vector>
  </HeadingPairs>
  <TitlesOfParts>
    <vt:vector size="15" baseType="lpstr">
      <vt:lpstr>Arial</vt:lpstr>
      <vt:lpstr>B Titr</vt:lpstr>
      <vt:lpstr>Calibri</vt:lpstr>
      <vt:lpstr>Lucida Sans Unicode</vt:lpstr>
      <vt:lpstr>Times New Roman</vt:lpstr>
      <vt:lpstr>Verdana</vt:lpstr>
      <vt:lpstr>Wingdings 2</vt:lpstr>
      <vt:lpstr>Wingdings 3</vt:lpstr>
      <vt:lpstr>Concourse</vt:lpstr>
      <vt:lpstr>           تحلیل ارتعاشات آزاد بال‌های کامپوزیتی  پدرام خانه‌مسجدی تیر 94 MarketCode.ir    </vt:lpstr>
      <vt:lpstr> </vt:lpstr>
      <vt:lpstr>PowerPoint Presentation</vt:lpstr>
      <vt:lpstr>توانمندیهای کُد</vt:lpstr>
      <vt:lpstr>آنچه در این کد خواهید آموخت</vt:lpstr>
      <vt:lpstr>نکات و الزامات</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YousefKhah</dc:creator>
  <cp:lastModifiedBy>marketcode</cp:lastModifiedBy>
  <cp:revision>198</cp:revision>
  <dcterms:created xsi:type="dcterms:W3CDTF">2006-08-16T00:00:00Z</dcterms:created>
  <dcterms:modified xsi:type="dcterms:W3CDTF">2016-02-15T10:22:05Z</dcterms:modified>
</cp:coreProperties>
</file>