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366" r:id="rId2"/>
    <p:sldId id="354" r:id="rId3"/>
    <p:sldId id="356" r:id="rId4"/>
    <p:sldId id="367" r:id="rId5"/>
    <p:sldId id="368" r:id="rId6"/>
    <p:sldId id="369" r:id="rId7"/>
    <p:sldId id="371" r:id="rId8"/>
    <p:sldId id="370" r:id="rId9"/>
    <p:sldId id="372" r:id="rId10"/>
    <p:sldId id="373" r:id="rId11"/>
    <p:sldId id="374" r:id="rId12"/>
    <p:sldId id="375" r:id="rId13"/>
    <p:sldId id="362" r:id="rId14"/>
    <p:sldId id="376" r:id="rId15"/>
    <p:sldId id="3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3/3/2016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3/3/2016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3/3/2016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3/3/2016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3/3/2016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3/3/2016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3/3/2016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3/3/2016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3/3/2016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3/3/2016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3/3/2016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3/3/2016</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3/3/2016</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ar-SA" sz="3600" dirty="0" smtClean="0">
                <a:solidFill>
                  <a:srgbClr val="FF0000"/>
                </a:solidFill>
                <a:cs typeface="B Titr" panose="00000700000000000000" pitchFamily="2" charset="-78"/>
              </a:rPr>
              <a:t>بهینه</a:t>
            </a:r>
            <a:r>
              <a:rPr lang="ar-SA" sz="3600" dirty="0">
                <a:solidFill>
                  <a:srgbClr val="FF0000"/>
                </a:solidFill>
                <a:cs typeface="B Titr" panose="00000700000000000000" pitchFamily="2" charset="-78"/>
              </a:rPr>
              <a:t>‏سازی چندهدفه به منظور بهره‏برداری چندمنظوره از منابع آب سد در شرایط خشکسالی و بحران آب</a:t>
            </a: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a:solidFill>
                  <a:srgbClr val="008000"/>
                </a:solidFill>
                <a:cs typeface="B Titr" panose="00000700000000000000" pitchFamily="2" charset="-78"/>
              </a:rPr>
              <a:t>نوید </a:t>
            </a:r>
            <a:r>
              <a:rPr lang="fa-IR" sz="3100" smtClean="0">
                <a:solidFill>
                  <a:srgbClr val="008000"/>
                </a:solidFill>
                <a:cs typeface="B Titr" panose="00000700000000000000" pitchFamily="2" charset="-78"/>
              </a:rPr>
              <a:t>قاجارنیا</a:t>
            </a:r>
            <a:r>
              <a:rPr lang="fa-IR" sz="3100" dirty="0" smtClean="0">
                <a:solidFill>
                  <a:srgbClr val="008000"/>
                </a:solidFill>
                <a:cs typeface="B Titr" panose="00000700000000000000" pitchFamily="2" charset="-78"/>
              </a:rPr>
              <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آذرماه 94</a:t>
            </a:r>
            <a:br>
              <a:rPr lang="fa-IR" sz="3100" dirty="0" smtClean="0">
                <a:solidFill>
                  <a:srgbClr val="008000"/>
                </a:solidFill>
                <a:cs typeface="B Titr" panose="00000700000000000000" pitchFamily="2" charset="-78"/>
              </a:rPr>
            </a:br>
            <a:r>
              <a:rPr lang="en-US" sz="4000" dirty="0" smtClean="0">
                <a:solidFill>
                  <a:srgbClr val="0000FF"/>
                </a:solidFill>
                <a:latin typeface="Times New Roman" panose="02020603050405020304" pitchFamily="18" charset="0"/>
                <a:cs typeface="Times New Roman" panose="02020603050405020304" pitchFamily="18" charset="0"/>
              </a:rPr>
              <a:t>MarketCode.ir</a:t>
            </a: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9" y="0"/>
            <a:ext cx="1869831" cy="1869831"/>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81000" y="0"/>
            <a:ext cx="8229600" cy="1143000"/>
          </a:xfrm>
        </p:spPr>
        <p:txBody>
          <a:bodyPr>
            <a:normAutofit/>
          </a:bodyPr>
          <a:lstStyle/>
          <a:p>
            <a:pPr algn="ctr" rtl="1"/>
            <a:r>
              <a:rPr lang="fa-IR" sz="3600" dirty="0" smtClean="0">
                <a:solidFill>
                  <a:srgbClr val="FF0000"/>
                </a:solidFill>
                <a:effectLst/>
                <a:cs typeface="B Titr" panose="00000700000000000000" pitchFamily="2" charset="-78"/>
              </a:rPr>
              <a:t>توانمندیهای بخش دوم، کُد بهره برداری از مخزن</a:t>
            </a:r>
            <a:endParaRPr lang="en-US" sz="3600" dirty="0">
              <a:solidFill>
                <a:srgbClr val="FF0000"/>
              </a:solidFill>
              <a:cs typeface="B Titr" panose="00000700000000000000" pitchFamily="2" charset="-78"/>
            </a:endParaRPr>
          </a:p>
        </p:txBody>
      </p:sp>
      <p:sp>
        <p:nvSpPr>
          <p:cNvPr id="5" name="Content Placeholder 1"/>
          <p:cNvSpPr>
            <a:spLocks noGrp="1"/>
          </p:cNvSpPr>
          <p:nvPr>
            <p:ph idx="1"/>
          </p:nvPr>
        </p:nvSpPr>
        <p:spPr>
          <a:xfrm>
            <a:off x="381000" y="1066800"/>
            <a:ext cx="8458200" cy="5376671"/>
          </a:xfrm>
        </p:spPr>
        <p:txBody>
          <a:bodyPr>
            <a:normAutofit/>
          </a:bodyPr>
          <a:lstStyle/>
          <a:p>
            <a:pPr marL="342900" indent="-342900" algn="justLow" rtl="1">
              <a:lnSpc>
                <a:spcPct val="130000"/>
              </a:lnSpc>
              <a:buClr>
                <a:srgbClr val="C00000"/>
              </a:buClr>
            </a:pPr>
            <a:r>
              <a:rPr lang="fa-IR" sz="2400" dirty="0">
                <a:solidFill>
                  <a:srgbClr val="0000FF"/>
                </a:solidFill>
                <a:cs typeface="B Titr" panose="00000700000000000000" pitchFamily="2" charset="-78"/>
              </a:rPr>
              <a:t>در زیر مثال هایی از توانمندی های توضیح داده شده برای بخش </a:t>
            </a:r>
            <a:r>
              <a:rPr lang="fa-IR" sz="2400" dirty="0" smtClean="0">
                <a:solidFill>
                  <a:srgbClr val="0000FF"/>
                </a:solidFill>
                <a:cs typeface="B Titr" panose="00000700000000000000" pitchFamily="2" charset="-78"/>
              </a:rPr>
              <a:t>دوم پروژه </a:t>
            </a:r>
            <a:r>
              <a:rPr lang="fa-IR" sz="2400" dirty="0">
                <a:solidFill>
                  <a:srgbClr val="0000FF"/>
                </a:solidFill>
                <a:cs typeface="B Titr" panose="00000700000000000000" pitchFamily="2" charset="-78"/>
              </a:rPr>
              <a:t>(کد </a:t>
            </a:r>
            <a:r>
              <a:rPr lang="fa-IR" sz="2400" dirty="0" smtClean="0">
                <a:solidFill>
                  <a:srgbClr val="0000FF"/>
                </a:solidFill>
                <a:cs typeface="B Titr" panose="00000700000000000000" pitchFamily="2" charset="-78"/>
              </a:rPr>
              <a:t>بهره برداری از مخزن سد) </a:t>
            </a:r>
            <a:r>
              <a:rPr lang="fa-IR" sz="2400" dirty="0">
                <a:solidFill>
                  <a:srgbClr val="0000FF"/>
                </a:solidFill>
                <a:cs typeface="B Titr" panose="00000700000000000000" pitchFamily="2" charset="-78"/>
              </a:rPr>
              <a:t>ارائه می شوند</a:t>
            </a:r>
            <a:r>
              <a:rPr lang="fa-IR" sz="2400" dirty="0" smtClean="0">
                <a:solidFill>
                  <a:srgbClr val="0000FF"/>
                </a:solidFill>
                <a:cs typeface="B Titr" panose="00000700000000000000" pitchFamily="2" charset="-78"/>
              </a:rPr>
              <a:t>:</a:t>
            </a:r>
            <a:endParaRPr lang="fa-IR" sz="2400" dirty="0">
              <a:solidFill>
                <a:srgbClr val="0000FF"/>
              </a:solidFill>
              <a:cs typeface="B Titr" panose="00000700000000000000" pitchFamily="2" charset="-78"/>
            </a:endParaRPr>
          </a:p>
          <a:p>
            <a:pPr algn="ctr" rtl="1"/>
            <a:endParaRPr lang="en-US" sz="2400" dirty="0">
              <a:solidFill>
                <a:srgbClr val="0000FF"/>
              </a:solidFill>
              <a:cs typeface="B Titr" panose="00000700000000000000" pitchFamily="2" charset="-78"/>
            </a:endParaRPr>
          </a:p>
        </p:txBody>
      </p:sp>
      <p:sp>
        <p:nvSpPr>
          <p:cNvPr id="7" name="Content Placeholder 2"/>
          <p:cNvSpPr txBox="1">
            <a:spLocks/>
          </p:cNvSpPr>
          <p:nvPr/>
        </p:nvSpPr>
        <p:spPr>
          <a:xfrm>
            <a:off x="6897467" y="4767814"/>
            <a:ext cx="2100724" cy="1582693"/>
          </a:xfrm>
          <a:prstGeom prst="rect">
            <a:avLst/>
          </a:prstGeom>
        </p:spPr>
        <p:style>
          <a:lnRef idx="2">
            <a:schemeClr val="accent1"/>
          </a:lnRef>
          <a:fillRef idx="1">
            <a:schemeClr val="lt1"/>
          </a:fillRef>
          <a:effectRef idx="0">
            <a:schemeClr val="accent1"/>
          </a:effectRef>
          <a:fontRef idx="minor">
            <a:schemeClr val="dk1"/>
          </a:fontRef>
        </p:style>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rtl="1">
              <a:lnSpc>
                <a:spcPct val="130000"/>
              </a:lnSpc>
              <a:buClr>
                <a:srgbClr val="C00000"/>
              </a:buClr>
              <a:buFont typeface="Wingdings 2"/>
              <a:buNone/>
            </a:pPr>
            <a:r>
              <a:rPr lang="fa-IR" sz="1800" b="1" dirty="0" smtClean="0">
                <a:effectLst>
                  <a:outerShdw blurRad="38100" dist="38100" dir="2700000" algn="tl">
                    <a:srgbClr val="000000">
                      <a:alpha val="43137"/>
                    </a:srgbClr>
                  </a:outerShdw>
                </a:effectLst>
                <a:cs typeface="B Mitra" pitchFamily="2" charset="-78"/>
              </a:rPr>
              <a:t>نمونه هایی از فرم های تهیه شده به منظور وارد کردن اطلاعات ورودی مسئله</a:t>
            </a:r>
            <a:endParaRPr lang="fa-IR" sz="1800" b="1" dirty="0">
              <a:effectLst>
                <a:outerShdw blurRad="38100" dist="38100" dir="2700000" algn="tl">
                  <a:srgbClr val="000000">
                    <a:alpha val="43137"/>
                  </a:srgbClr>
                </a:outerShdw>
              </a:effectLst>
              <a:cs typeface="B Mitra" pitchFamily="2" charset="-78"/>
            </a:endParaRPr>
          </a:p>
        </p:txBody>
      </p:sp>
      <p:pic>
        <p:nvPicPr>
          <p:cNvPr id="8" name="Picture 7" descr="E:\1-Work\Military Service\Emam Hosein\Reports to Emam Hosein\Final Reports\Pics\4.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2057400"/>
            <a:ext cx="4110809" cy="2739021"/>
          </a:xfrm>
          <a:prstGeom prst="rect">
            <a:avLst/>
          </a:prstGeom>
          <a:ln>
            <a:noFill/>
          </a:ln>
          <a:effectLst>
            <a:outerShdw blurRad="292100" dist="139700" dir="2700000" algn="tl" rotWithShape="0">
              <a:srgbClr val="333333">
                <a:alpha val="65000"/>
              </a:srgbClr>
            </a:outerShdw>
          </a:effectLst>
        </p:spPr>
      </p:pic>
      <p:pic>
        <p:nvPicPr>
          <p:cNvPr id="9" name="Picture 8" descr="E:\1-Work\Military Service\Emam Hosein\Reports to Emam Hosein\Final Reports\Pics\7.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749" y="2190027"/>
            <a:ext cx="4578442" cy="1843855"/>
          </a:xfrm>
          <a:prstGeom prst="rect">
            <a:avLst/>
          </a:prstGeom>
          <a:ln>
            <a:noFill/>
          </a:ln>
          <a:effectLst>
            <a:outerShdw blurRad="292100" dist="139700" dir="2700000" algn="tl" rotWithShape="0">
              <a:srgbClr val="333333">
                <a:alpha val="65000"/>
              </a:srgbClr>
            </a:outerShdw>
          </a:effectLst>
        </p:spPr>
      </p:pic>
      <p:pic>
        <p:nvPicPr>
          <p:cNvPr id="10" name="Picture 9" descr="E:\1-Work\Military Service\Emam Hosein\Reports to Emam Hosein\Final Reports\Pics\10.10.jpg"/>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412722"/>
            <a:ext cx="3075514" cy="2292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2206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81000" y="0"/>
            <a:ext cx="8229600" cy="1143000"/>
          </a:xfrm>
        </p:spPr>
        <p:txBody>
          <a:bodyPr>
            <a:normAutofit/>
          </a:bodyPr>
          <a:lstStyle/>
          <a:p>
            <a:pPr algn="ctr" rtl="1"/>
            <a:r>
              <a:rPr lang="fa-IR" sz="3600" dirty="0" smtClean="0">
                <a:solidFill>
                  <a:srgbClr val="FF0000"/>
                </a:solidFill>
                <a:effectLst/>
                <a:cs typeface="B Titr" panose="00000700000000000000" pitchFamily="2" charset="-78"/>
              </a:rPr>
              <a:t>توانمندیهای بخش دوم، کُد بهره برداری از مخزن</a:t>
            </a:r>
            <a:endParaRPr lang="en-US" sz="3600" dirty="0">
              <a:solidFill>
                <a:srgbClr val="FF0000"/>
              </a:solidFill>
              <a:cs typeface="B Titr" panose="00000700000000000000" pitchFamily="2" charset="-78"/>
            </a:endParaRPr>
          </a:p>
        </p:txBody>
      </p:sp>
      <p:sp>
        <p:nvSpPr>
          <p:cNvPr id="5" name="Content Placeholder 1"/>
          <p:cNvSpPr>
            <a:spLocks noGrp="1"/>
          </p:cNvSpPr>
          <p:nvPr>
            <p:ph idx="1"/>
          </p:nvPr>
        </p:nvSpPr>
        <p:spPr>
          <a:xfrm>
            <a:off x="381000" y="1066800"/>
            <a:ext cx="8458200" cy="5376671"/>
          </a:xfrm>
        </p:spPr>
        <p:txBody>
          <a:bodyPr>
            <a:normAutofit/>
          </a:bodyPr>
          <a:lstStyle/>
          <a:p>
            <a:pPr marL="342900" indent="-342900" algn="justLow" rtl="1">
              <a:lnSpc>
                <a:spcPct val="130000"/>
              </a:lnSpc>
              <a:buClr>
                <a:srgbClr val="C00000"/>
              </a:buClr>
            </a:pPr>
            <a:r>
              <a:rPr lang="fa-IR" sz="2400" dirty="0" smtClean="0">
                <a:solidFill>
                  <a:srgbClr val="0000FF"/>
                </a:solidFill>
                <a:cs typeface="B Titr" panose="00000700000000000000" pitchFamily="2" charset="-78"/>
              </a:rPr>
              <a:t>نتایج </a:t>
            </a:r>
            <a:r>
              <a:rPr lang="fa-IR" sz="2400" dirty="0">
                <a:solidFill>
                  <a:srgbClr val="0000FF"/>
                </a:solidFill>
                <a:cs typeface="B Titr" panose="00000700000000000000" pitchFamily="2" charset="-78"/>
              </a:rPr>
              <a:t>مسئله بهره برداری از مخزن حل شده با استفاده کد توسعه داده شده. </a:t>
            </a:r>
          </a:p>
          <a:p>
            <a:pPr algn="ctr" rtl="1"/>
            <a:endParaRPr lang="en-US" sz="2400" dirty="0">
              <a:solidFill>
                <a:srgbClr val="0000FF"/>
              </a:solidFill>
              <a:cs typeface="B Titr" panose="00000700000000000000" pitchFamily="2" charset="-78"/>
            </a:endParaRP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22" y="1795397"/>
            <a:ext cx="1847850" cy="2093595"/>
          </a:xfrm>
          <a:prstGeom prst="rect">
            <a:avLst/>
          </a:prstGeom>
          <a:solidFill>
            <a:schemeClr val="bg1"/>
          </a:solidFill>
          <a:ln>
            <a:solidFill>
              <a:schemeClr val="tx1"/>
            </a:solidFill>
          </a:ln>
        </p:spPr>
      </p:pic>
      <p:sp>
        <p:nvSpPr>
          <p:cNvPr id="12" name="Rectangle 11"/>
          <p:cNvSpPr/>
          <p:nvPr/>
        </p:nvSpPr>
        <p:spPr>
          <a:xfrm>
            <a:off x="0" y="3925669"/>
            <a:ext cx="2360294" cy="646331"/>
          </a:xfrm>
          <a:prstGeom prst="rect">
            <a:avLst/>
          </a:prstGeom>
        </p:spPr>
        <p:txBody>
          <a:bodyPr wrap="square">
            <a:spAutoFit/>
          </a:bodyPr>
          <a:lstStyle/>
          <a:p>
            <a:pPr algn="ctr" rtl="1"/>
            <a:r>
              <a:rPr lang="fa-IR" dirty="0">
                <a:effectLst>
                  <a:outerShdw blurRad="38100" dist="38100" dir="2700000" algn="tl">
                    <a:srgbClr val="000000">
                      <a:alpha val="43137"/>
                    </a:srgbClr>
                  </a:outerShdw>
                </a:effectLst>
                <a:cs typeface="B Mitra" pitchFamily="2" charset="-78"/>
              </a:rPr>
              <a:t>سامانه </a:t>
            </a:r>
            <a:r>
              <a:rPr lang="ar-SA" dirty="0">
                <a:effectLst>
                  <a:outerShdw blurRad="38100" dist="38100" dir="2700000" algn="tl">
                    <a:srgbClr val="000000">
                      <a:alpha val="43137"/>
                    </a:srgbClr>
                  </a:outerShdw>
                </a:effectLst>
                <a:cs typeface="B Mitra" pitchFamily="2" charset="-78"/>
              </a:rPr>
              <a:t>مخزن نمونه مورد مطالعه برای اعتبارسنجی برنامه تهیه شده </a:t>
            </a:r>
            <a:endParaRPr lang="en-US" dirty="0">
              <a:effectLst>
                <a:outerShdw blurRad="38100" dist="38100" dir="2700000" algn="tl">
                  <a:srgbClr val="000000">
                    <a:alpha val="43137"/>
                  </a:srgbClr>
                </a:outerShdw>
              </a:effectLst>
              <a:cs typeface="B Mitra" pitchFamily="2" charset="-78"/>
            </a:endParaRPr>
          </a:p>
        </p:txBody>
      </p:sp>
      <p:pic>
        <p:nvPicPr>
          <p:cNvPr id="13" name="Picture 12"/>
          <p:cNvPicPr/>
          <p:nvPr/>
        </p:nvPicPr>
        <p:blipFill>
          <a:blip r:embed="rId3"/>
          <a:srcRect/>
          <a:stretch>
            <a:fillRect/>
          </a:stretch>
        </p:blipFill>
        <p:spPr bwMode="auto">
          <a:xfrm>
            <a:off x="2895600" y="2461262"/>
            <a:ext cx="5603828" cy="2997277"/>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3681412" y="5574268"/>
            <a:ext cx="4032203" cy="369332"/>
          </a:xfrm>
          <a:prstGeom prst="rect">
            <a:avLst/>
          </a:prstGeom>
        </p:spPr>
        <p:txBody>
          <a:bodyPr wrap="square">
            <a:spAutoFit/>
          </a:bodyPr>
          <a:lstStyle/>
          <a:p>
            <a:pPr algn="ctr" rtl="1"/>
            <a:r>
              <a:rPr lang="fa-IR" dirty="0" smtClean="0">
                <a:effectLst>
                  <a:outerShdw blurRad="38100" dist="38100" dir="2700000" algn="tl">
                    <a:srgbClr val="000000">
                      <a:alpha val="43137"/>
                    </a:srgbClr>
                  </a:outerShdw>
                </a:effectLst>
                <a:cs typeface="B Mitra" pitchFamily="2" charset="-78"/>
              </a:rPr>
              <a:t>نمایش فضای متلب پس از اتمام اجرای برنامه</a:t>
            </a:r>
            <a:endParaRPr lang="en-US"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115196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81000" y="0"/>
            <a:ext cx="8229600" cy="1143000"/>
          </a:xfrm>
        </p:spPr>
        <p:txBody>
          <a:bodyPr>
            <a:normAutofit/>
          </a:bodyPr>
          <a:lstStyle/>
          <a:p>
            <a:pPr algn="ctr" rtl="1"/>
            <a:r>
              <a:rPr lang="fa-IR" sz="3600" dirty="0" smtClean="0">
                <a:solidFill>
                  <a:srgbClr val="FF0000"/>
                </a:solidFill>
                <a:effectLst/>
                <a:cs typeface="B Titr" panose="00000700000000000000" pitchFamily="2" charset="-78"/>
              </a:rPr>
              <a:t>توانمندیهای بخش دوم، کُد بهره برداری از مخزن</a:t>
            </a:r>
            <a:endParaRPr lang="en-US" sz="3600" dirty="0">
              <a:solidFill>
                <a:srgbClr val="FF0000"/>
              </a:solidFill>
              <a:cs typeface="B Titr" panose="00000700000000000000" pitchFamily="2" charset="-78"/>
            </a:endParaRPr>
          </a:p>
        </p:txBody>
      </p:sp>
      <p:sp>
        <p:nvSpPr>
          <p:cNvPr id="5" name="Content Placeholder 1"/>
          <p:cNvSpPr>
            <a:spLocks noGrp="1"/>
          </p:cNvSpPr>
          <p:nvPr>
            <p:ph idx="1"/>
          </p:nvPr>
        </p:nvSpPr>
        <p:spPr>
          <a:xfrm>
            <a:off x="381000" y="1066800"/>
            <a:ext cx="8458200" cy="5376671"/>
          </a:xfrm>
        </p:spPr>
        <p:txBody>
          <a:bodyPr>
            <a:normAutofit/>
          </a:bodyPr>
          <a:lstStyle/>
          <a:p>
            <a:pPr marL="342900" indent="-342900" algn="justLow" rtl="1">
              <a:lnSpc>
                <a:spcPct val="130000"/>
              </a:lnSpc>
              <a:buClr>
                <a:srgbClr val="C00000"/>
              </a:buClr>
            </a:pPr>
            <a:r>
              <a:rPr lang="fa-IR" sz="2400" dirty="0" smtClean="0">
                <a:solidFill>
                  <a:srgbClr val="0000FF"/>
                </a:solidFill>
                <a:cs typeface="B Titr" panose="00000700000000000000" pitchFamily="2" charset="-78"/>
              </a:rPr>
              <a:t>نتایج </a:t>
            </a:r>
            <a:r>
              <a:rPr lang="fa-IR" sz="2400" dirty="0">
                <a:solidFill>
                  <a:srgbClr val="0000FF"/>
                </a:solidFill>
                <a:cs typeface="B Titr" panose="00000700000000000000" pitchFamily="2" charset="-78"/>
              </a:rPr>
              <a:t>مسئله بهره برداری از مخزن حل شده با استفاده کد توسعه داده شده. </a:t>
            </a:r>
          </a:p>
          <a:p>
            <a:pPr algn="ctr" rtl="1"/>
            <a:endParaRPr lang="en-US" sz="2400" dirty="0">
              <a:solidFill>
                <a:srgbClr val="0000FF"/>
              </a:solidFill>
              <a:cs typeface="B Titr" panose="00000700000000000000" pitchFamily="2" charset="-78"/>
            </a:endParaRPr>
          </a:p>
        </p:txBody>
      </p:sp>
      <p:sp>
        <p:nvSpPr>
          <p:cNvPr id="15" name="Rectangle 14"/>
          <p:cNvSpPr/>
          <p:nvPr/>
        </p:nvSpPr>
        <p:spPr>
          <a:xfrm>
            <a:off x="6100240" y="4261247"/>
            <a:ext cx="2730069" cy="615553"/>
          </a:xfrm>
          <a:prstGeom prst="rect">
            <a:avLst/>
          </a:prstGeom>
        </p:spPr>
        <p:txBody>
          <a:bodyPr wrap="square">
            <a:spAutoFit/>
          </a:bodyPr>
          <a:lstStyle/>
          <a:p>
            <a:pPr algn="ctr" rtl="1"/>
            <a:r>
              <a:rPr lang="fa-IR" sz="1700" dirty="0" smtClean="0">
                <a:effectLst>
                  <a:outerShdw blurRad="38100" dist="38100" dir="2700000" algn="tl">
                    <a:srgbClr val="000000">
                      <a:alpha val="43137"/>
                    </a:srgbClr>
                  </a:outerShdw>
                </a:effectLst>
                <a:cs typeface="B Mitra" pitchFamily="2" charset="-78"/>
              </a:rPr>
              <a:t>محدوده تغییرات </a:t>
            </a:r>
            <a:r>
              <a:rPr lang="ar-SA" sz="1700" dirty="0" smtClean="0">
                <a:effectLst>
                  <a:outerShdw blurRad="38100" dist="38100" dir="2700000" algn="tl">
                    <a:srgbClr val="000000">
                      <a:alpha val="43137"/>
                    </a:srgbClr>
                  </a:outerShdw>
                </a:effectLst>
                <a:cs typeface="B Mitra" pitchFamily="2" charset="-78"/>
              </a:rPr>
              <a:t>حجم </a:t>
            </a:r>
            <a:r>
              <a:rPr lang="ar-SA" sz="1700" dirty="0">
                <a:effectLst>
                  <a:outerShdw blurRad="38100" dist="38100" dir="2700000" algn="tl">
                    <a:srgbClr val="000000">
                      <a:alpha val="43137"/>
                    </a:srgbClr>
                  </a:outerShdw>
                </a:effectLst>
                <a:cs typeface="B Mitra" pitchFamily="2" charset="-78"/>
              </a:rPr>
              <a:t>آب تحویل داده شده به منطقه شهری</a:t>
            </a:r>
            <a:endParaRPr lang="en-US" sz="1700" dirty="0">
              <a:effectLst>
                <a:outerShdw blurRad="38100" dist="38100" dir="2700000" algn="tl">
                  <a:srgbClr val="000000">
                    <a:alpha val="43137"/>
                  </a:srgbClr>
                </a:outerShdw>
              </a:effectLst>
              <a:cs typeface="B Mitra" pitchFamily="2" charset="-78"/>
            </a:endParaRPr>
          </a:p>
        </p:txBody>
      </p:sp>
      <p:pic>
        <p:nvPicPr>
          <p:cNvPr id="16" name="Picture 1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0240" y="2260366"/>
            <a:ext cx="2730069" cy="1789557"/>
          </a:xfrm>
          <a:prstGeom prst="rect">
            <a:avLst/>
          </a:prstGeom>
          <a:ln>
            <a:noFill/>
          </a:ln>
          <a:effectLst>
            <a:outerShdw blurRad="292100" dist="139700" dir="2700000" algn="tl" rotWithShape="0">
              <a:srgbClr val="333333">
                <a:alpha val="65000"/>
              </a:srgbClr>
            </a:outerShdw>
          </a:effectLst>
        </p:spPr>
      </p:pic>
      <p:pic>
        <p:nvPicPr>
          <p:cNvPr id="17" name="Picture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0414" y="2260366"/>
            <a:ext cx="2730069" cy="1789557"/>
          </a:xfrm>
          <a:prstGeom prst="rect">
            <a:avLst/>
          </a:prstGeom>
          <a:ln>
            <a:noFill/>
          </a:ln>
          <a:effectLst>
            <a:outerShdw blurRad="292100" dist="139700" dir="2700000" algn="tl" rotWithShape="0">
              <a:srgbClr val="333333">
                <a:alpha val="65000"/>
              </a:srgbClr>
            </a:outerShdw>
          </a:effectLst>
        </p:spPr>
      </p:pic>
      <p:pic>
        <p:nvPicPr>
          <p:cNvPr id="18" name="Picture 1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47" y="2303556"/>
            <a:ext cx="2664180" cy="1746367"/>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2399346" y="4261246"/>
            <a:ext cx="4032203" cy="353943"/>
          </a:xfrm>
          <a:prstGeom prst="rect">
            <a:avLst/>
          </a:prstGeom>
        </p:spPr>
        <p:txBody>
          <a:bodyPr wrap="square">
            <a:spAutoFit/>
          </a:bodyPr>
          <a:lstStyle/>
          <a:p>
            <a:pPr algn="ctr" rtl="1"/>
            <a:r>
              <a:rPr lang="fa-IR" sz="1700" dirty="0" smtClean="0">
                <a:effectLst>
                  <a:outerShdw blurRad="38100" dist="38100" dir="2700000" algn="tl">
                    <a:srgbClr val="000000">
                      <a:alpha val="43137"/>
                    </a:srgbClr>
                  </a:outerShdw>
                </a:effectLst>
                <a:cs typeface="B Mitra" pitchFamily="2" charset="-78"/>
              </a:rPr>
              <a:t>محدوده </a:t>
            </a:r>
            <a:r>
              <a:rPr lang="fa-IR" sz="1700" dirty="0">
                <a:effectLst>
                  <a:outerShdw blurRad="38100" dist="38100" dir="2700000" algn="tl">
                    <a:srgbClr val="000000">
                      <a:alpha val="43137"/>
                    </a:srgbClr>
                  </a:outerShdw>
                </a:effectLst>
                <a:cs typeface="B Mitra" pitchFamily="2" charset="-78"/>
              </a:rPr>
              <a:t>تغییرات </a:t>
            </a:r>
            <a:r>
              <a:rPr lang="ar-SA" sz="1700" dirty="0">
                <a:effectLst>
                  <a:outerShdw blurRad="38100" dist="38100" dir="2700000" algn="tl">
                    <a:srgbClr val="000000">
                      <a:alpha val="43137"/>
                    </a:srgbClr>
                  </a:outerShdw>
                </a:effectLst>
                <a:cs typeface="B Mitra" pitchFamily="2" charset="-78"/>
              </a:rPr>
              <a:t>توان تولیدی نیروگاه </a:t>
            </a:r>
            <a:endParaRPr lang="en-US" sz="1700" dirty="0">
              <a:effectLst>
                <a:outerShdw blurRad="38100" dist="38100" dir="2700000" algn="tl">
                  <a:srgbClr val="000000">
                    <a:alpha val="43137"/>
                  </a:srgbClr>
                </a:outerShdw>
              </a:effectLst>
              <a:cs typeface="B Mitra" pitchFamily="2" charset="-78"/>
            </a:endParaRPr>
          </a:p>
        </p:txBody>
      </p:sp>
      <p:sp>
        <p:nvSpPr>
          <p:cNvPr id="20" name="Rectangle 19"/>
          <p:cNvSpPr/>
          <p:nvPr/>
        </p:nvSpPr>
        <p:spPr>
          <a:xfrm>
            <a:off x="-685800" y="4261247"/>
            <a:ext cx="4032203" cy="353943"/>
          </a:xfrm>
          <a:prstGeom prst="rect">
            <a:avLst/>
          </a:prstGeom>
        </p:spPr>
        <p:txBody>
          <a:bodyPr wrap="square">
            <a:spAutoFit/>
          </a:bodyPr>
          <a:lstStyle/>
          <a:p>
            <a:pPr algn="ctr" rtl="1"/>
            <a:r>
              <a:rPr lang="fa-IR" sz="1700" dirty="0" smtClean="0">
                <a:effectLst>
                  <a:outerShdw blurRad="38100" dist="38100" dir="2700000" algn="tl">
                    <a:srgbClr val="000000">
                      <a:alpha val="43137"/>
                    </a:srgbClr>
                  </a:outerShdw>
                </a:effectLst>
                <a:cs typeface="B Mitra" pitchFamily="2" charset="-78"/>
              </a:rPr>
              <a:t>محدوده </a:t>
            </a:r>
            <a:r>
              <a:rPr lang="fa-IR" sz="1700" dirty="0">
                <a:effectLst>
                  <a:outerShdw blurRad="38100" dist="38100" dir="2700000" algn="tl">
                    <a:srgbClr val="000000">
                      <a:alpha val="43137"/>
                    </a:srgbClr>
                  </a:outerShdw>
                </a:effectLst>
                <a:cs typeface="B Mitra" pitchFamily="2" charset="-78"/>
              </a:rPr>
              <a:t>تغییرات </a:t>
            </a:r>
            <a:r>
              <a:rPr lang="fa-IR" sz="1700" dirty="0" smtClean="0">
                <a:effectLst>
                  <a:outerShdw blurRad="38100" dist="38100" dir="2700000" algn="tl">
                    <a:srgbClr val="000000">
                      <a:alpha val="43137"/>
                    </a:srgbClr>
                  </a:outerShdw>
                </a:effectLst>
                <a:cs typeface="B Mitra" pitchFamily="2" charset="-78"/>
              </a:rPr>
              <a:t>حجم ذخیره مخزن</a:t>
            </a:r>
            <a:endParaRPr lang="en-US" sz="1700"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731775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711892"/>
          </a:xfrm>
        </p:spPr>
        <p:txBody>
          <a:bodyPr>
            <a:noAutofit/>
          </a:bodyPr>
          <a:lstStyle/>
          <a:p>
            <a:pPr marL="0" indent="0" algn="justLow" rtl="1">
              <a:lnSpc>
                <a:spcPct val="130000"/>
              </a:lnSpc>
              <a:buClr>
                <a:srgbClr val="C00000"/>
              </a:buClr>
              <a:buNone/>
            </a:pPr>
            <a:r>
              <a:rPr lang="fa-IR" sz="2400" b="1" dirty="0">
                <a:cs typeface="B Titr" panose="00000700000000000000" pitchFamily="2" charset="-78"/>
              </a:rPr>
              <a:t>1- نحوه ورود اطلاعات و گرفتن خروجی های بخش اول کد ارائه شده (الگوریتم بهینه سازی).</a:t>
            </a:r>
          </a:p>
          <a:p>
            <a:pPr marL="0" indent="0" algn="justLow" rtl="1">
              <a:lnSpc>
                <a:spcPct val="130000"/>
              </a:lnSpc>
              <a:buClr>
                <a:srgbClr val="C00000"/>
              </a:buClr>
              <a:buNone/>
            </a:pPr>
            <a:r>
              <a:rPr lang="fa-IR" sz="2400" b="1" dirty="0">
                <a:cs typeface="B Titr" panose="00000700000000000000" pitchFamily="2" charset="-78"/>
              </a:rPr>
              <a:t>2- نحوه تعریف مسئله مورد نظر به منظور بهینه سازی در الگوریتم توسعه داده شده. </a:t>
            </a:r>
          </a:p>
          <a:p>
            <a:pPr marL="0" indent="0" algn="justLow" rtl="1">
              <a:lnSpc>
                <a:spcPct val="130000"/>
              </a:lnSpc>
              <a:buClr>
                <a:srgbClr val="C00000"/>
              </a:buClr>
              <a:buNone/>
            </a:pPr>
            <a:r>
              <a:rPr lang="fa-IR" sz="2400" b="1" dirty="0">
                <a:cs typeface="B Titr" panose="00000700000000000000" pitchFamily="2" charset="-78"/>
              </a:rPr>
              <a:t>3- نحوه ورود اطلاعات و اخذ خروجی های مورد نظر در بخش دوم کد ارائه شده (حل مسئله بهره برداری از مخزن).</a:t>
            </a:r>
          </a:p>
          <a:p>
            <a:pPr marL="0" indent="0" algn="justLow" rtl="1">
              <a:lnSpc>
                <a:spcPct val="130000"/>
              </a:lnSpc>
              <a:buClr>
                <a:srgbClr val="C00000"/>
              </a:buClr>
              <a:buNone/>
            </a:pPr>
            <a:r>
              <a:rPr lang="fa-IR" sz="2400" b="1" dirty="0">
                <a:cs typeface="B Titr" panose="00000700000000000000" pitchFamily="2" charset="-78"/>
              </a:rPr>
              <a:t>4- روش حل مسئله بهینه سازی در الگوریتم توسعه داده شده در حالت های تک هدفه و چند هدفه.</a:t>
            </a:r>
          </a:p>
          <a:p>
            <a:pPr marL="0" indent="0" algn="justLow" rtl="1">
              <a:lnSpc>
                <a:spcPct val="130000"/>
              </a:lnSpc>
              <a:buClr>
                <a:srgbClr val="C00000"/>
              </a:buClr>
              <a:buNone/>
            </a:pPr>
            <a:r>
              <a:rPr lang="fa-IR" sz="2400" b="1" dirty="0">
                <a:cs typeface="B Titr" panose="00000700000000000000" pitchFamily="2" charset="-78"/>
              </a:rPr>
              <a:t>5- مبانی توابع فراکاووشی ارتقاء جواب مختلف مورد استفاده در کد بهینه سازی از قبیل توابع انتخاب، تزویج و جهش. </a:t>
            </a: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کد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711892"/>
          </a:xfrm>
        </p:spPr>
        <p:txBody>
          <a:bodyPr>
            <a:noAutofit/>
          </a:bodyPr>
          <a:lstStyle/>
          <a:p>
            <a:pPr marL="0" indent="0" algn="justLow" rtl="1">
              <a:lnSpc>
                <a:spcPct val="130000"/>
              </a:lnSpc>
              <a:buClr>
                <a:srgbClr val="C00000"/>
              </a:buClr>
              <a:buNone/>
            </a:pPr>
            <a:r>
              <a:rPr lang="fa-IR" sz="2400" b="1" dirty="0" smtClean="0">
                <a:cs typeface="B Titr" panose="00000700000000000000" pitchFamily="2" charset="-78"/>
              </a:rPr>
              <a:t>6- </a:t>
            </a:r>
            <a:r>
              <a:rPr lang="fa-IR" sz="2400" b="1" dirty="0">
                <a:cs typeface="B Titr" panose="00000700000000000000" pitchFamily="2" charset="-78"/>
              </a:rPr>
              <a:t>روش بهره برداری استاندارد </a:t>
            </a:r>
            <a:r>
              <a:rPr lang="en-US" sz="2400" b="1" dirty="0">
                <a:solidFill>
                  <a:srgbClr val="0000FF"/>
                </a:solidFill>
                <a:latin typeface="Times New Roman" panose="02020603050405020304" pitchFamily="18" charset="0"/>
                <a:cs typeface="Times New Roman" panose="02020603050405020304" pitchFamily="18" charset="0"/>
              </a:rPr>
              <a:t>SOP</a:t>
            </a:r>
            <a:r>
              <a:rPr lang="fa-IR" sz="2400" b="1" dirty="0">
                <a:cs typeface="B Titr" panose="00000700000000000000" pitchFamily="2" charset="-78"/>
              </a:rPr>
              <a:t> مورد استفاده در کد بهره برداری از مخزن. </a:t>
            </a:r>
          </a:p>
          <a:p>
            <a:pPr marL="0" indent="0" algn="justLow" rtl="1">
              <a:lnSpc>
                <a:spcPct val="130000"/>
              </a:lnSpc>
              <a:buClr>
                <a:srgbClr val="C00000"/>
              </a:buClr>
              <a:buNone/>
            </a:pPr>
            <a:r>
              <a:rPr lang="fa-IR" sz="2400" b="1" dirty="0">
                <a:cs typeface="B Titr" panose="00000700000000000000" pitchFamily="2" charset="-78"/>
              </a:rPr>
              <a:t>7- نحوه تعریف و محاسبه عوامل مختلف هیدرولیک مخزن از قبیل پارامترهای مختلف رابطه پیوستگی و همچنین سرریز از مخزن. </a:t>
            </a:r>
          </a:p>
          <a:p>
            <a:pPr marL="0" indent="0" algn="justLow" rtl="1">
              <a:lnSpc>
                <a:spcPct val="130000"/>
              </a:lnSpc>
              <a:buClr>
                <a:srgbClr val="C00000"/>
              </a:buClr>
              <a:buNone/>
            </a:pPr>
            <a:r>
              <a:rPr lang="fa-IR" sz="2400" b="1" dirty="0">
                <a:cs typeface="B Titr" panose="00000700000000000000" pitchFamily="2" charset="-78"/>
              </a:rPr>
              <a:t>8- نحوه استفاده از رابطه سطح-حجم-ارتفاع مخزن سد. </a:t>
            </a: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کد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20523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Low" rtl="1">
              <a:lnSpc>
                <a:spcPct val="130000"/>
              </a:lnSpc>
              <a:buClr>
                <a:srgbClr val="C00000"/>
              </a:buClr>
              <a:buNone/>
            </a:pPr>
            <a:r>
              <a:rPr lang="fa-IR" sz="2400" b="1" dirty="0">
                <a:latin typeface="Times New Roman" panose="02020603050405020304" pitchFamily="18" charset="0"/>
                <a:cs typeface="B Titr" panose="00000700000000000000" pitchFamily="2" charset="-78"/>
              </a:rPr>
              <a:t>1- آشنایی با مبانی کد نویسی در متلب در صورت استفاده از کد بهینه سازی (به منظور تعریف روابط شبیه سازی مسئله مورد نظر کاربر).</a:t>
            </a:r>
          </a:p>
          <a:p>
            <a:pPr marL="0" indent="0" algn="justLow" rtl="1">
              <a:lnSpc>
                <a:spcPct val="130000"/>
              </a:lnSpc>
              <a:buClr>
                <a:srgbClr val="C00000"/>
              </a:buClr>
              <a:buNone/>
            </a:pPr>
            <a:r>
              <a:rPr lang="fa-IR" sz="2400" b="1" dirty="0">
                <a:latin typeface="Times New Roman" panose="02020603050405020304" pitchFamily="18" charset="0"/>
                <a:cs typeface="B Titr" panose="00000700000000000000" pitchFamily="2" charset="-78"/>
              </a:rPr>
              <a:t>2- آشنایی با مبانی شبیه سازی و بهره برداری از مخزن و تعریف روابط هیدرولوژیک برقرار در سامانه مخازن. </a:t>
            </a:r>
          </a:p>
          <a:p>
            <a:pPr marL="0" indent="0" algn="justLow" rtl="1">
              <a:lnSpc>
                <a:spcPct val="130000"/>
              </a:lnSpc>
              <a:buClr>
                <a:srgbClr val="C00000"/>
              </a:buClr>
              <a:buNone/>
            </a:pPr>
            <a:r>
              <a:rPr lang="fa-IR" sz="2400" b="1" dirty="0">
                <a:latin typeface="Times New Roman" panose="02020603050405020304" pitchFamily="18" charset="0"/>
                <a:cs typeface="B Titr" panose="00000700000000000000" pitchFamily="2" charset="-78"/>
              </a:rPr>
              <a:t>3- ورود اطلاعات اولیه در فرم های تهیه شده در اکسل در هر دو کد بخش اول (الگوریتم بهینه سازی) و بخش دوم (کد بهره برداری مخزن). </a:t>
            </a:r>
          </a:p>
          <a:p>
            <a:pPr marL="0" indent="0" algn="justLow" rtl="1">
              <a:lnSpc>
                <a:spcPct val="130000"/>
              </a:lnSpc>
              <a:buClr>
                <a:srgbClr val="C00000"/>
              </a:buClr>
              <a:buNone/>
            </a:pPr>
            <a:r>
              <a:rPr lang="fa-IR" sz="2400" b="1" dirty="0">
                <a:latin typeface="Times New Roman" panose="02020603050405020304" pitchFamily="18" charset="0"/>
                <a:cs typeface="B Titr" panose="00000700000000000000" pitchFamily="2" charset="-78"/>
              </a:rPr>
              <a:t>4- آشنایی اولیه با متلب به منظور اجرای کد و خواندن نتایج از فرم های خروجی در اکسل. </a:t>
            </a: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8610600" cy="7620000"/>
          </a:xfrm>
        </p:spPr>
        <p:txBody>
          <a:bodyPr>
            <a:normAutofit/>
          </a:bodyPr>
          <a:lstStyle/>
          <a:p>
            <a:endParaRPr lang="en-US" sz="2000" dirty="0" smtClean="0"/>
          </a:p>
          <a:p>
            <a:endParaRPr lang="en-US" sz="2000" dirty="0"/>
          </a:p>
          <a:p>
            <a:pPr algn="just" rtl="1">
              <a:lnSpc>
                <a:spcPct val="150000"/>
              </a:lnSpc>
            </a:pPr>
            <a:r>
              <a:rPr lang="fa-IR" sz="2000" dirty="0" smtClean="0">
                <a:cs typeface="B Titr" panose="00000700000000000000" pitchFamily="2" charset="-78"/>
              </a:rPr>
              <a:t>با </a:t>
            </a:r>
            <a:r>
              <a:rPr lang="fa-IR" sz="2000" dirty="0">
                <a:cs typeface="B Titr" panose="00000700000000000000" pitchFamily="2" charset="-78"/>
              </a:rPr>
              <a:t>توجه به بحرانهای اخیر اقلیمی، ضروریت بهره برداری بهینه از منابع آب بر هیچ اهل فنی پوشیده نیست. لذا در این پروژه ارائه یک مدل نرم افزاری به منظور بهره برداری بهینه از سامانه مخزن سد مد نظر قرار گرفته شده است. این مدل نرم افزاری از دو بخش بهینه سازی و مدل نرم افزاری حل مسئله بهره برداری از سامانه مخزن تشکیل شده که در زیر مختصرا توضیح داده می شوند: </a:t>
            </a:r>
            <a:endParaRPr lang="fa-IR" sz="2000" dirty="0" smtClean="0">
              <a:cs typeface="B Titr" panose="00000700000000000000" pitchFamily="2" charset="-78"/>
            </a:endParaRPr>
          </a:p>
          <a:p>
            <a:pPr marL="457200" indent="-457200" algn="justLow" rtl="1">
              <a:lnSpc>
                <a:spcPct val="130000"/>
              </a:lnSpc>
              <a:buClr>
                <a:srgbClr val="C00000"/>
              </a:buClr>
            </a:pPr>
            <a:r>
              <a:rPr lang="fa-IR" sz="2000" dirty="0">
                <a:cs typeface="B Titr" panose="00000700000000000000" pitchFamily="2" charset="-78"/>
              </a:rPr>
              <a:t>بخش اول، بهینه سازی: کد ارائه شده در این بخش قادر به بهینه سازی انواع مختلف مسائل </a:t>
            </a:r>
            <a:r>
              <a:rPr lang="fa-IR" sz="2000" u="sng" dirty="0">
                <a:solidFill>
                  <a:srgbClr val="0000FF"/>
                </a:solidFill>
                <a:cs typeface="B Titr" panose="00000700000000000000" pitchFamily="2" charset="-78"/>
              </a:rPr>
              <a:t>بهینه سازی تک هدفه یا چند هدفه</a:t>
            </a:r>
            <a:r>
              <a:rPr lang="fa-IR" sz="2000" dirty="0">
                <a:solidFill>
                  <a:srgbClr val="0000FF"/>
                </a:solidFill>
                <a:cs typeface="B Titr" panose="00000700000000000000" pitchFamily="2" charset="-78"/>
              </a:rPr>
              <a:t> </a:t>
            </a:r>
            <a:r>
              <a:rPr lang="fa-IR" sz="2000" dirty="0">
                <a:cs typeface="B Titr" panose="00000700000000000000" pitchFamily="2" charset="-78"/>
              </a:rPr>
              <a:t>می باشد. برای این منظور کاربر باید مطابق مستندات کاربری، ورودی ها و بخش شبیه سازی الگوریتم بهینه سازی را بر اساس مسئله مورد نظر خود تنظیم کند. </a:t>
            </a:r>
          </a:p>
          <a:p>
            <a:pPr marL="457200" indent="-457200" algn="justLow" rtl="1">
              <a:lnSpc>
                <a:spcPct val="130000"/>
              </a:lnSpc>
              <a:buClr>
                <a:srgbClr val="C00000"/>
              </a:buClr>
            </a:pPr>
            <a:r>
              <a:rPr lang="fa-IR" sz="2000" dirty="0">
                <a:cs typeface="B Titr" panose="00000700000000000000" pitchFamily="2" charset="-78"/>
              </a:rPr>
              <a:t>بخش دوم، سامانه مخزن: کد ارائه شده در این بخش قادر به شبیه سازی و همچنین بهینه سازی (با برقراری لینک با بخش اول) بهره برداری از یک مخزن سد به صورت </a:t>
            </a:r>
            <a:r>
              <a:rPr lang="fa-IR" sz="2000" u="sng" dirty="0">
                <a:solidFill>
                  <a:srgbClr val="0000FF"/>
                </a:solidFill>
                <a:cs typeface="B Titr" panose="00000700000000000000" pitchFamily="2" charset="-78"/>
              </a:rPr>
              <a:t>تک هدفه یا چند هدفه</a:t>
            </a:r>
            <a:r>
              <a:rPr lang="fa-IR" sz="2000" dirty="0">
                <a:cs typeface="B Titr" panose="00000700000000000000" pitchFamily="2" charset="-78"/>
              </a:rPr>
              <a:t> </a:t>
            </a:r>
            <a:r>
              <a:rPr lang="fa-IR" sz="2000" dirty="0" smtClean="0">
                <a:cs typeface="B Titr" panose="00000700000000000000" pitchFamily="2" charset="-78"/>
              </a:rPr>
              <a:t>و </a:t>
            </a:r>
            <a:r>
              <a:rPr lang="fa-IR" sz="2000" dirty="0">
                <a:cs typeface="B Titr" panose="00000700000000000000" pitchFamily="2" charset="-78"/>
              </a:rPr>
              <a:t>همچنین به صورت </a:t>
            </a:r>
            <a:r>
              <a:rPr lang="fa-IR" sz="2000" u="sng" dirty="0">
                <a:solidFill>
                  <a:srgbClr val="0000FF"/>
                </a:solidFill>
                <a:cs typeface="B Titr" panose="00000700000000000000" pitchFamily="2" charset="-78"/>
              </a:rPr>
              <a:t>چند منظوره (مصارف مختلف)</a:t>
            </a:r>
            <a:r>
              <a:rPr lang="fa-IR" sz="2000" dirty="0">
                <a:solidFill>
                  <a:srgbClr val="0000FF"/>
                </a:solidFill>
                <a:cs typeface="B Titr" panose="00000700000000000000" pitchFamily="2" charset="-78"/>
              </a:rPr>
              <a:t> </a:t>
            </a:r>
            <a:r>
              <a:rPr lang="fa-IR" sz="2000" dirty="0">
                <a:cs typeface="B Titr" panose="00000700000000000000" pitchFamily="2" charset="-78"/>
              </a:rPr>
              <a:t>می باشد. برای این منظور کاربر باید اطلاعات هیدرولوژیک سد مورد نظر خود را در غالب فرم های ورود تهیه شده در اکسل وارد کند. سپس کد به صورت خودکار اطلاعات ورودی را دریافت خواهد کرد. </a:t>
            </a:r>
            <a:endParaRPr lang="en-US" sz="2000" dirty="0">
              <a:cs typeface="B Titr" panose="00000700000000000000" pitchFamily="2" charset="-78"/>
            </a:endParaRPr>
          </a:p>
          <a:p>
            <a:pPr algn="just" rtl="1">
              <a:lnSpc>
                <a:spcPct val="150000"/>
              </a:lnSpc>
            </a:pPr>
            <a:endParaRPr lang="fa-IR" sz="2000" dirty="0">
              <a:cs typeface="B Titr" panose="00000700000000000000" pitchFamily="2" charset="-78"/>
            </a:endParaRPr>
          </a:p>
          <a:p>
            <a:pPr algn="just" rtl="1">
              <a:lnSpc>
                <a:spcPct val="150000"/>
              </a:lnSpc>
            </a:pPr>
            <a:endParaRPr lang="en-US" sz="2000" dirty="0"/>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lgn="just" rtl="1">
              <a:buNone/>
            </a:pPr>
            <a:r>
              <a:rPr lang="fa-IR" sz="2400" dirty="0">
                <a:solidFill>
                  <a:srgbClr val="0000FF"/>
                </a:solidFill>
                <a:cs typeface="B Titr" panose="00000700000000000000" pitchFamily="2" charset="-78"/>
              </a:rPr>
              <a:t>قابلیت کد الگوریتم بهینه سازی توسعه داده شده در این تحقیق، شامل ترکیبی از توابع فراکاووشی (توابع انتخاب، تزویج و جهش) مختلف مورد استفاده در الگوریتم های رایج نظیر </a:t>
            </a:r>
            <a:r>
              <a:rPr lang="en-US" sz="2400" b="1" dirty="0">
                <a:solidFill>
                  <a:srgbClr val="0000FF"/>
                </a:solidFill>
                <a:cs typeface="B Titr" panose="00000700000000000000" pitchFamily="2" charset="-78"/>
              </a:rPr>
              <a:t>GA</a:t>
            </a:r>
            <a:r>
              <a:rPr lang="fa-IR" sz="2400" dirty="0">
                <a:solidFill>
                  <a:srgbClr val="0000FF"/>
                </a:solidFill>
                <a:cs typeface="B Titr" panose="00000700000000000000" pitchFamily="2" charset="-78"/>
              </a:rPr>
              <a:t> و </a:t>
            </a:r>
            <a:r>
              <a:rPr lang="en-US" sz="2400" b="1" dirty="0">
                <a:solidFill>
                  <a:srgbClr val="0000FF"/>
                </a:solidFill>
                <a:cs typeface="B Titr" panose="00000700000000000000" pitchFamily="2" charset="-78"/>
              </a:rPr>
              <a:t>HBMO</a:t>
            </a:r>
            <a:r>
              <a:rPr lang="fa-IR" sz="2400" dirty="0">
                <a:solidFill>
                  <a:srgbClr val="0000FF"/>
                </a:solidFill>
                <a:cs typeface="B Titr" panose="00000700000000000000" pitchFamily="2" charset="-78"/>
              </a:rPr>
              <a:t> می باشد. این کد قادر به بهینه سازی در هر دو حالت تک هدفه و چند هدفه بوده و با روش چند جمعیتی به حل مسئله تعریف شده توسط کاربر می پردازد. توانمندی های کد بهینه سازی به صورت موردی از قرار زیر اند</a:t>
            </a:r>
            <a:r>
              <a:rPr lang="fa-IR" sz="2400" dirty="0" smtClean="0">
                <a:solidFill>
                  <a:srgbClr val="0000FF"/>
                </a:solidFill>
                <a:cs typeface="B Titr" panose="00000700000000000000" pitchFamily="2" charset="-78"/>
              </a:rPr>
              <a:t>:</a:t>
            </a:r>
          </a:p>
          <a:p>
            <a:pPr marL="109728" indent="0" algn="just" rtl="1">
              <a:buNone/>
            </a:pPr>
            <a:endParaRPr lang="fa-IR" sz="1400" dirty="0">
              <a:solidFill>
                <a:srgbClr val="0000FF"/>
              </a:solidFill>
              <a:cs typeface="B Titr" panose="00000700000000000000" pitchFamily="2" charset="-78"/>
            </a:endParaRPr>
          </a:p>
          <a:p>
            <a:pPr marL="566928" indent="-457200" algn="r" rtl="1">
              <a:buFont typeface="+mj-lt"/>
              <a:buAutoNum type="arabicPeriod"/>
            </a:pPr>
            <a:r>
              <a:rPr lang="fa-IR" sz="2400" dirty="0">
                <a:solidFill>
                  <a:srgbClr val="0000FF"/>
                </a:solidFill>
                <a:cs typeface="B Titr" panose="00000700000000000000" pitchFamily="2" charset="-78"/>
              </a:rPr>
              <a:t>توانایی حل هر دو نوع مسئله تک هدفه و چند هدفه</a:t>
            </a:r>
          </a:p>
          <a:p>
            <a:pPr marL="566928" indent="-457200" algn="r" rtl="1">
              <a:buFont typeface="+mj-lt"/>
              <a:buAutoNum type="arabicPeriod"/>
            </a:pPr>
            <a:r>
              <a:rPr lang="fa-IR" sz="2400" dirty="0">
                <a:solidFill>
                  <a:srgbClr val="0000FF"/>
                </a:solidFill>
                <a:cs typeface="B Titr" panose="00000700000000000000" pitchFamily="2" charset="-78"/>
              </a:rPr>
              <a:t>قابلیت انتخاب توابع فراکاووشی ارتقای جواب بر حسب مسئله به صورت هوشمند. به این ترتیب کاربر نیازی به تعریف پارامترهای اضافی (نظیر </a:t>
            </a:r>
            <a:r>
              <a:rPr lang="en-US" sz="2400" dirty="0">
                <a:solidFill>
                  <a:srgbClr val="0000FF"/>
                </a:solidFill>
                <a:cs typeface="B Titr" panose="00000700000000000000" pitchFamily="2" charset="-78"/>
              </a:rPr>
              <a:t>PC</a:t>
            </a:r>
            <a:r>
              <a:rPr lang="fa-IR" sz="2400" dirty="0">
                <a:solidFill>
                  <a:srgbClr val="0000FF"/>
                </a:solidFill>
                <a:cs typeface="B Titr" panose="00000700000000000000" pitchFamily="2" charset="-78"/>
              </a:rPr>
              <a:t> و </a:t>
            </a:r>
            <a:r>
              <a:rPr lang="en-US" sz="2400" dirty="0">
                <a:solidFill>
                  <a:srgbClr val="0000FF"/>
                </a:solidFill>
                <a:cs typeface="B Titr" panose="00000700000000000000" pitchFamily="2" charset="-78"/>
              </a:rPr>
              <a:t>PM</a:t>
            </a:r>
            <a:r>
              <a:rPr lang="fa-IR" sz="2400" dirty="0">
                <a:solidFill>
                  <a:srgbClr val="0000FF"/>
                </a:solidFill>
                <a:cs typeface="B Titr" panose="00000700000000000000" pitchFamily="2" charset="-78"/>
              </a:rPr>
              <a:t> در الگوریتم </a:t>
            </a:r>
            <a:r>
              <a:rPr lang="en-US" sz="2400" dirty="0">
                <a:solidFill>
                  <a:srgbClr val="0000FF"/>
                </a:solidFill>
                <a:cs typeface="B Titr" panose="00000700000000000000" pitchFamily="2" charset="-78"/>
              </a:rPr>
              <a:t>GA</a:t>
            </a:r>
            <a:r>
              <a:rPr lang="fa-IR" sz="2400" dirty="0">
                <a:solidFill>
                  <a:srgbClr val="0000FF"/>
                </a:solidFill>
                <a:cs typeface="B Titr" panose="00000700000000000000" pitchFamily="2" charset="-78"/>
              </a:rPr>
              <a:t>) نداشته و نوع توابع ارتقاء جواب مورد استفاده بر اساس میزان ارتقاء هر یک در مسئله مورد حل به صورت خودکار و توسط کد تعیین می شوند.</a:t>
            </a:r>
          </a:p>
          <a:p>
            <a:pPr marL="566928" indent="-457200" algn="ctr" rtl="1">
              <a:buFont typeface="+mj-lt"/>
              <a:buAutoNum type="arabicPeriod"/>
            </a:pPr>
            <a:endParaRPr lang="fa-IR" sz="2400" dirty="0">
              <a:solidFill>
                <a:srgbClr val="0000FF"/>
              </a:solidFill>
              <a:cs typeface="B Titr" panose="00000700000000000000" pitchFamily="2" charset="-78"/>
            </a:endParaRPr>
          </a:p>
          <a:p>
            <a:pPr algn="ctr" rtl="1"/>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rtl="1"/>
            <a:r>
              <a:rPr lang="fa-IR" sz="3600" dirty="0" smtClean="0">
                <a:solidFill>
                  <a:srgbClr val="FF0000"/>
                </a:solidFill>
                <a:effectLst/>
                <a:cs typeface="B Titr" panose="00000700000000000000" pitchFamily="2" charset="-78"/>
              </a:rPr>
              <a:t>توانمندیهای بخش اول، کُد بهینه سازی</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5376671"/>
          </a:xfrm>
        </p:spPr>
        <p:txBody>
          <a:bodyPr>
            <a:normAutofit/>
          </a:bodyPr>
          <a:lstStyle/>
          <a:p>
            <a:pPr marL="566928" indent="-457200" algn="r" rtl="1">
              <a:buFont typeface="+mj-lt"/>
              <a:buAutoNum type="arabicPeriod" startAt="3"/>
            </a:pPr>
            <a:r>
              <a:rPr lang="fa-IR" sz="2400" dirty="0">
                <a:solidFill>
                  <a:srgbClr val="0000FF"/>
                </a:solidFill>
                <a:cs typeface="B Titr" panose="00000700000000000000" pitchFamily="2" charset="-78"/>
              </a:rPr>
              <a:t>تعریف فرم مخصوص دریافت اطلاعات ورودی و ارائه اطلاعات خروجی. بدین ترتیب کاربر کمترین نیاز ممکن را به شناخت پارامترهای ورودی و خروجی کد داشته و می تواند بدون مراجعه به ساختار کد نویسی شده، تنها از فرم های ورودی و خروجی به منظور حل مسئله استفاده کند. </a:t>
            </a:r>
          </a:p>
          <a:p>
            <a:pPr marL="566928" indent="-457200" algn="r" rtl="1">
              <a:buFont typeface="+mj-lt"/>
              <a:buAutoNum type="arabicPeriod" startAt="3"/>
            </a:pPr>
            <a:r>
              <a:rPr lang="fa-IR" sz="2400" dirty="0">
                <a:solidFill>
                  <a:srgbClr val="0000FF"/>
                </a:solidFill>
                <a:cs typeface="B Titr" panose="00000700000000000000" pitchFamily="2" charset="-78"/>
              </a:rPr>
              <a:t>نگارش کد به صورت بخش بندی شده در سابروتین های مختلف به طوریکه کاربر آشنا به زبان برنامه نویسی متلب قادر به شناخت جزئیات کد و اعمال تغییرات دلخواه در آن خواهد بود</a:t>
            </a:r>
            <a:r>
              <a:rPr lang="fa-IR" sz="2400" dirty="0" smtClean="0">
                <a:solidFill>
                  <a:srgbClr val="0000FF"/>
                </a:solidFill>
                <a:cs typeface="B Titr" panose="00000700000000000000" pitchFamily="2" charset="-78"/>
              </a:rPr>
              <a:t>.</a:t>
            </a:r>
          </a:p>
          <a:p>
            <a:pPr marL="566928" indent="-457200" algn="r" rtl="1">
              <a:buFont typeface="+mj-lt"/>
              <a:buAutoNum type="arabicPeriod" startAt="3"/>
            </a:pPr>
            <a:r>
              <a:rPr lang="fa-IR" sz="2400" dirty="0">
                <a:solidFill>
                  <a:srgbClr val="0000FF"/>
                </a:solidFill>
                <a:cs typeface="B Titr" panose="00000700000000000000" pitchFamily="2" charset="-78"/>
              </a:rPr>
              <a:t>قابلیت در نظر گرفتن بیش از دو تابع هدف در مسائل بهینه سازی چند هدفه. </a:t>
            </a:r>
          </a:p>
          <a:p>
            <a:pPr marL="566928" indent="-457200" algn="r" rtl="1">
              <a:buFont typeface="+mj-lt"/>
              <a:buAutoNum type="arabicPeriod" startAt="3"/>
            </a:pPr>
            <a:r>
              <a:rPr lang="fa-IR" sz="2400" dirty="0">
                <a:solidFill>
                  <a:srgbClr val="0000FF"/>
                </a:solidFill>
                <a:cs typeface="B Titr" panose="00000700000000000000" pitchFamily="2" charset="-78"/>
              </a:rPr>
              <a:t>سرعت همگرایی مطلوب و اطمینان پذیری بالا برای دستیابی به جواب بهینه یا نزدیک به بهینه در هر تک اجرا از الگوریتم (که این موارد در مسائل ریاضی تک هدفه و چند هدفه و همچنین مسئله بهره برداری از مخزن ارائه شده در مستندات نشان داده شده اند). </a:t>
            </a:r>
          </a:p>
          <a:p>
            <a:pPr algn="ctr" rtl="1"/>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a:xfrm>
            <a:off x="381000" y="0"/>
            <a:ext cx="8229600" cy="1143000"/>
          </a:xfrm>
        </p:spPr>
        <p:txBody>
          <a:bodyPr>
            <a:normAutofit/>
          </a:bodyPr>
          <a:lstStyle/>
          <a:p>
            <a:pPr algn="ctr" rtl="1"/>
            <a:r>
              <a:rPr lang="fa-IR" sz="3600" dirty="0" smtClean="0">
                <a:solidFill>
                  <a:srgbClr val="FF0000"/>
                </a:solidFill>
                <a:effectLst/>
                <a:cs typeface="B Titr" panose="00000700000000000000" pitchFamily="2" charset="-78"/>
              </a:rPr>
              <a:t>توانمندیهای بخش اول، کُد بهینه سازی</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1410890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5376671"/>
          </a:xfrm>
        </p:spPr>
        <p:txBody>
          <a:bodyPr>
            <a:normAutofit/>
          </a:bodyPr>
          <a:lstStyle/>
          <a:p>
            <a:pPr marL="342900" indent="-342900" algn="justLow" rtl="1">
              <a:lnSpc>
                <a:spcPct val="130000"/>
              </a:lnSpc>
              <a:buClr>
                <a:srgbClr val="C00000"/>
              </a:buClr>
            </a:pPr>
            <a:r>
              <a:rPr lang="fa-IR" sz="2400" dirty="0">
                <a:solidFill>
                  <a:srgbClr val="0000FF"/>
                </a:solidFill>
                <a:cs typeface="B Titr" panose="00000700000000000000" pitchFamily="2" charset="-78"/>
              </a:rPr>
              <a:t>در زیر مثال هایی از توانمندی های توضیح داده شده برای بخش اول پروژه (کد بهینه سازی) ارائه می شوند</a:t>
            </a:r>
            <a:r>
              <a:rPr lang="fa-IR" sz="2400" dirty="0" smtClean="0">
                <a:solidFill>
                  <a:srgbClr val="0000FF"/>
                </a:solidFill>
                <a:cs typeface="B Titr" panose="00000700000000000000" pitchFamily="2" charset="-78"/>
              </a:rPr>
              <a:t>:</a:t>
            </a:r>
            <a:endParaRPr lang="fa-IR" sz="2400" dirty="0">
              <a:solidFill>
                <a:srgbClr val="0000FF"/>
              </a:solidFill>
              <a:cs typeface="B Titr" panose="00000700000000000000" pitchFamily="2" charset="-78"/>
            </a:endParaRPr>
          </a:p>
          <a:p>
            <a:pPr algn="ctr" rtl="1"/>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a:xfrm>
            <a:off x="381000" y="0"/>
            <a:ext cx="8229600" cy="1143000"/>
          </a:xfrm>
        </p:spPr>
        <p:txBody>
          <a:bodyPr>
            <a:normAutofit/>
          </a:bodyPr>
          <a:lstStyle/>
          <a:p>
            <a:pPr algn="ctr" rtl="1"/>
            <a:r>
              <a:rPr lang="fa-IR" sz="3600" dirty="0" smtClean="0">
                <a:solidFill>
                  <a:srgbClr val="FF0000"/>
                </a:solidFill>
                <a:effectLst/>
                <a:cs typeface="B Titr" panose="00000700000000000000" pitchFamily="2" charset="-78"/>
              </a:rPr>
              <a:t>توانمندیهای بخش اول، کُد بهینه سازی</a:t>
            </a:r>
            <a:endParaRPr lang="en-US" sz="3600" dirty="0">
              <a:solidFill>
                <a:srgbClr val="FF0000"/>
              </a:solidFill>
              <a:cs typeface="B Titr" panose="00000700000000000000" pitchFamily="2" charset="-78"/>
            </a:endParaRPr>
          </a:p>
        </p:txBody>
      </p:sp>
      <p:pic>
        <p:nvPicPr>
          <p:cNvPr id="4" name="Picture 3" descr="E:\1-Work\Military Service\Emam Hosein\1st Project\Reports to Emam Hosein\Final Reports\Pics\Optimization Only\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2136567"/>
            <a:ext cx="4657725" cy="1866496"/>
          </a:xfrm>
          <a:prstGeom prst="rect">
            <a:avLst/>
          </a:prstGeom>
          <a:ln>
            <a:noFill/>
          </a:ln>
          <a:effectLst>
            <a:outerShdw blurRad="292100" dist="139700" dir="2700000" algn="tl" rotWithShape="0">
              <a:srgbClr val="333333">
                <a:alpha val="65000"/>
              </a:srgbClr>
            </a:outerShdw>
          </a:effectLst>
        </p:spPr>
      </p:pic>
      <p:pic>
        <p:nvPicPr>
          <p:cNvPr id="5" name="Picture 4" descr="E:\1-Work\Military Service\Emam Hosein\1st Project\Reports to Emam Hosein\Final Reports\Pics\Optimization Only\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3290" y="3014003"/>
            <a:ext cx="4283710" cy="1978119"/>
          </a:xfrm>
          <a:prstGeom prst="rect">
            <a:avLst/>
          </a:prstGeom>
          <a:ln>
            <a:noFill/>
          </a:ln>
          <a:effectLst>
            <a:outerShdw blurRad="292100" dist="139700" dir="2700000" algn="tl" rotWithShape="0">
              <a:srgbClr val="333333">
                <a:alpha val="65000"/>
              </a:srgbClr>
            </a:outerShdw>
          </a:effectLst>
        </p:spPr>
      </p:pic>
      <p:pic>
        <p:nvPicPr>
          <p:cNvPr id="6" name="Picture 5" descr="E:\1-Work\Military Service\Emam Hosein\1st Project\Reports to Emam Hosein\Final Reports\Pics\Optimization Only\2.JPG"/>
          <p:cNvPicPr/>
          <p:nvPr/>
        </p:nvPicPr>
        <p:blipFill rotWithShape="1">
          <a:blip r:embed="rId4">
            <a:extLst>
              <a:ext uri="{28A0092B-C50C-407E-A947-70E740481C1C}">
                <a14:useLocalDpi xmlns:a14="http://schemas.microsoft.com/office/drawing/2010/main" val="0"/>
              </a:ext>
            </a:extLst>
          </a:blip>
          <a:srcRect r="12194"/>
          <a:stretch/>
        </p:blipFill>
        <p:spPr bwMode="auto">
          <a:xfrm>
            <a:off x="4391025" y="3990975"/>
            <a:ext cx="4594976" cy="1407138"/>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42875" y="5398113"/>
            <a:ext cx="2604880" cy="1322497"/>
          </a:xfrm>
          <a:prstGeom prst="rect">
            <a:avLst/>
          </a:prstGeom>
        </p:spPr>
        <p:style>
          <a:lnRef idx="2">
            <a:schemeClr val="accent1"/>
          </a:lnRef>
          <a:fillRef idx="1">
            <a:schemeClr val="lt1"/>
          </a:fillRef>
          <a:effectRef idx="0">
            <a:schemeClr val="accent1"/>
          </a:effectRef>
          <a:fontRef idx="minor">
            <a:schemeClr val="dk1"/>
          </a:fontRef>
        </p:style>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rtl="1">
              <a:lnSpc>
                <a:spcPct val="130000"/>
              </a:lnSpc>
              <a:buClr>
                <a:srgbClr val="C00000"/>
              </a:buClr>
              <a:buFont typeface="Wingdings 2"/>
              <a:buNone/>
            </a:pPr>
            <a:r>
              <a:rPr lang="fa-IR" sz="1800" b="1" dirty="0" smtClean="0">
                <a:effectLst>
                  <a:outerShdw blurRad="38100" dist="38100" dir="2700000" algn="tl">
                    <a:srgbClr val="000000">
                      <a:alpha val="43137"/>
                    </a:srgbClr>
                  </a:outerShdw>
                </a:effectLst>
                <a:cs typeface="B Mitra" pitchFamily="2" charset="-78"/>
              </a:rPr>
              <a:t>نمونه هایی از فرم های تهیه شده به منظور وارد کردن اطلاعات ورودی مسئله</a:t>
            </a:r>
            <a:endParaRPr lang="fa-IR" sz="1800"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208339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5376671"/>
          </a:xfrm>
        </p:spPr>
        <p:txBody>
          <a:bodyPr>
            <a:normAutofit/>
          </a:bodyPr>
          <a:lstStyle/>
          <a:p>
            <a:pPr marL="342900" indent="-342900" algn="justLow" rtl="1">
              <a:lnSpc>
                <a:spcPct val="130000"/>
              </a:lnSpc>
              <a:buClr>
                <a:srgbClr val="C00000"/>
              </a:buClr>
            </a:pPr>
            <a:r>
              <a:rPr lang="fa-IR" sz="2400" dirty="0" smtClean="0">
                <a:solidFill>
                  <a:srgbClr val="0000FF"/>
                </a:solidFill>
                <a:cs typeface="B Titr" panose="00000700000000000000" pitchFamily="2" charset="-78"/>
              </a:rPr>
              <a:t>نتایج </a:t>
            </a:r>
            <a:r>
              <a:rPr lang="fa-IR" sz="2400" dirty="0">
                <a:solidFill>
                  <a:srgbClr val="0000FF"/>
                </a:solidFill>
                <a:cs typeface="B Titr" panose="00000700000000000000" pitchFamily="2" charset="-78"/>
              </a:rPr>
              <a:t>بهینه سازی با استفاده کد بهینه سازی توسعه داده شده در این پروژه، در مسئله کمینه سازی نامقید </a:t>
            </a:r>
            <a:r>
              <a:rPr lang="en-US" sz="2400" b="1" dirty="0">
                <a:solidFill>
                  <a:srgbClr val="0000FF"/>
                </a:solidFill>
                <a:cs typeface="B Titr" panose="00000700000000000000" pitchFamily="2" charset="-78"/>
              </a:rPr>
              <a:t>DEB</a:t>
            </a:r>
            <a:endParaRPr lang="fa-IR" sz="2400" b="1" dirty="0">
              <a:solidFill>
                <a:srgbClr val="0000FF"/>
              </a:solidFill>
              <a:cs typeface="B Titr" panose="00000700000000000000" pitchFamily="2" charset="-78"/>
            </a:endParaRPr>
          </a:p>
          <a:p>
            <a:pPr marL="342900" indent="-342900" algn="justLow" rtl="1">
              <a:lnSpc>
                <a:spcPct val="130000"/>
              </a:lnSpc>
              <a:buClr>
                <a:srgbClr val="C00000"/>
              </a:buClr>
            </a:pPr>
            <a:endParaRPr lang="fa-IR" sz="2400" dirty="0">
              <a:solidFill>
                <a:srgbClr val="0000FF"/>
              </a:solidFill>
              <a:cs typeface="B Titr" panose="00000700000000000000" pitchFamily="2" charset="-78"/>
            </a:endParaRPr>
          </a:p>
          <a:p>
            <a:pPr algn="ctr" rtl="1"/>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a:xfrm>
            <a:off x="381000" y="0"/>
            <a:ext cx="8229600" cy="1143000"/>
          </a:xfrm>
        </p:spPr>
        <p:txBody>
          <a:bodyPr>
            <a:normAutofit/>
          </a:bodyPr>
          <a:lstStyle/>
          <a:p>
            <a:pPr algn="ctr" rtl="1"/>
            <a:r>
              <a:rPr lang="fa-IR" sz="3600" dirty="0" smtClean="0">
                <a:solidFill>
                  <a:srgbClr val="FF0000"/>
                </a:solidFill>
                <a:effectLst/>
                <a:cs typeface="B Titr" panose="00000700000000000000" pitchFamily="2" charset="-78"/>
              </a:rPr>
              <a:t>توانمندیهای بخش اول، کُد بهینه سازی</a:t>
            </a:r>
            <a:endParaRPr lang="en-US" sz="3600" dirty="0">
              <a:solidFill>
                <a:srgbClr val="FF0000"/>
              </a:solidFill>
              <a:cs typeface="B Titr" panose="00000700000000000000" pitchFamily="2" charset="-78"/>
            </a:endParaRPr>
          </a:p>
        </p:txBody>
      </p:sp>
      <p:pic>
        <p:nvPicPr>
          <p:cNvPr id="8" name="Picture 7"/>
          <p:cNvPicPr/>
          <p:nvPr/>
        </p:nvPicPr>
        <p:blipFill>
          <a:blip r:embed="rId2"/>
          <a:srcRect/>
          <a:stretch>
            <a:fillRect/>
          </a:stretch>
        </p:blipFill>
        <p:spPr bwMode="auto">
          <a:xfrm>
            <a:off x="99339" y="2644912"/>
            <a:ext cx="3017546" cy="2085066"/>
          </a:xfrm>
          <a:prstGeom prst="rect">
            <a:avLst/>
          </a:prstGeom>
          <a:solidFill>
            <a:schemeClr val="bg1"/>
          </a:solidFill>
          <a:ln w="9525">
            <a:noFill/>
            <a:miter lim="800000"/>
            <a:headEnd/>
            <a:tailEnd/>
          </a:ln>
        </p:spPr>
      </p:pic>
      <p:pic>
        <p:nvPicPr>
          <p:cNvPr id="9" name="Picture 8"/>
          <p:cNvPicPr/>
          <p:nvPr/>
        </p:nvPicPr>
        <p:blipFill>
          <a:blip r:embed="rId3"/>
          <a:srcRect/>
          <a:stretch>
            <a:fillRect/>
          </a:stretch>
        </p:blipFill>
        <p:spPr bwMode="auto">
          <a:xfrm>
            <a:off x="3035957" y="3679920"/>
            <a:ext cx="3017520" cy="2084832"/>
          </a:xfrm>
          <a:prstGeom prst="rect">
            <a:avLst/>
          </a:prstGeom>
          <a:ln>
            <a:noFill/>
          </a:ln>
          <a:effectLst>
            <a:outerShdw blurRad="292100" dist="139700" dir="2700000" algn="tl" rotWithShape="0">
              <a:srgbClr val="333333">
                <a:alpha val="65000"/>
              </a:srgbClr>
            </a:outerShdw>
          </a:effectLst>
        </p:spPr>
      </p:pic>
      <p:pic>
        <p:nvPicPr>
          <p:cNvPr id="10" name="Picture 9"/>
          <p:cNvPicPr/>
          <p:nvPr/>
        </p:nvPicPr>
        <p:blipFill>
          <a:blip r:embed="rId4"/>
          <a:srcRect/>
          <a:stretch>
            <a:fillRect/>
          </a:stretch>
        </p:blipFill>
        <p:spPr bwMode="auto">
          <a:xfrm>
            <a:off x="6074516" y="2885204"/>
            <a:ext cx="3017520" cy="2084832"/>
          </a:xfrm>
          <a:prstGeom prst="rect">
            <a:avLst/>
          </a:prstGeom>
          <a:ln>
            <a:noFill/>
          </a:ln>
          <a:effectLst>
            <a:outerShdw blurRad="292100" dist="139700" dir="2700000" algn="tl" rotWithShape="0">
              <a:srgbClr val="333333">
                <a:alpha val="65000"/>
              </a:srgbClr>
            </a:outerShdw>
          </a:effectLst>
        </p:spPr>
      </p:pic>
      <p:sp>
        <p:nvSpPr>
          <p:cNvPr id="11" name="Content Placeholder 2"/>
          <p:cNvSpPr txBox="1">
            <a:spLocks/>
          </p:cNvSpPr>
          <p:nvPr/>
        </p:nvSpPr>
        <p:spPr>
          <a:xfrm>
            <a:off x="449972" y="4730890"/>
            <a:ext cx="2316280" cy="483648"/>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rtl="1">
              <a:spcBef>
                <a:spcPts val="0"/>
              </a:spcBef>
              <a:buClr>
                <a:srgbClr val="C00000"/>
              </a:buClr>
              <a:buNone/>
            </a:pPr>
            <a:r>
              <a:rPr lang="ar-SA" sz="2200" dirty="0">
                <a:effectLst>
                  <a:outerShdw blurRad="38100" dist="38100" dir="2700000" algn="tl">
                    <a:srgbClr val="000000">
                      <a:alpha val="43137"/>
                    </a:srgbClr>
                  </a:outerShdw>
                </a:effectLst>
                <a:cs typeface="B Mitra" pitchFamily="2" charset="-78"/>
              </a:rPr>
              <a:t>فضای هدف سه بٌعدی</a:t>
            </a:r>
            <a:endParaRPr lang="fa-IR" sz="2200" dirty="0">
              <a:effectLst>
                <a:outerShdw blurRad="38100" dist="38100" dir="2700000" algn="tl">
                  <a:srgbClr val="000000">
                    <a:alpha val="43137"/>
                  </a:srgbClr>
                </a:outerShdw>
              </a:effectLst>
              <a:cs typeface="B Mitra" pitchFamily="2" charset="-78"/>
            </a:endParaRPr>
          </a:p>
        </p:txBody>
      </p:sp>
      <p:sp>
        <p:nvSpPr>
          <p:cNvPr id="12" name="Content Placeholder 2"/>
          <p:cNvSpPr txBox="1">
            <a:spLocks/>
          </p:cNvSpPr>
          <p:nvPr/>
        </p:nvSpPr>
        <p:spPr>
          <a:xfrm>
            <a:off x="3365093" y="5764752"/>
            <a:ext cx="2316280" cy="483648"/>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rtl="1">
              <a:spcBef>
                <a:spcPts val="0"/>
              </a:spcBef>
              <a:buClr>
                <a:srgbClr val="C00000"/>
              </a:buClr>
              <a:buNone/>
            </a:pPr>
            <a:r>
              <a:rPr lang="ar-SA" sz="2200" dirty="0">
                <a:effectLst>
                  <a:outerShdw blurRad="38100" dist="38100" dir="2700000" algn="tl">
                    <a:srgbClr val="000000">
                      <a:alpha val="43137"/>
                    </a:srgbClr>
                  </a:outerShdw>
                </a:effectLst>
                <a:cs typeface="B Mitra" pitchFamily="2" charset="-78"/>
              </a:rPr>
              <a:t>فضای هدف </a:t>
            </a:r>
            <a:r>
              <a:rPr lang="fa-IR" sz="2200" dirty="0" smtClean="0">
                <a:effectLst>
                  <a:outerShdw blurRad="38100" dist="38100" dir="2700000" algn="tl">
                    <a:srgbClr val="000000">
                      <a:alpha val="43137"/>
                    </a:srgbClr>
                  </a:outerShdw>
                </a:effectLst>
                <a:cs typeface="B Mitra" pitchFamily="2" charset="-78"/>
              </a:rPr>
              <a:t>دو</a:t>
            </a:r>
            <a:r>
              <a:rPr lang="ar-SA" sz="2200" dirty="0" smtClean="0">
                <a:effectLst>
                  <a:outerShdw blurRad="38100" dist="38100" dir="2700000" algn="tl">
                    <a:srgbClr val="000000">
                      <a:alpha val="43137"/>
                    </a:srgbClr>
                  </a:outerShdw>
                </a:effectLst>
                <a:cs typeface="B Mitra" pitchFamily="2" charset="-78"/>
              </a:rPr>
              <a:t> </a:t>
            </a:r>
            <a:r>
              <a:rPr lang="ar-SA" sz="2200" dirty="0">
                <a:effectLst>
                  <a:outerShdw blurRad="38100" dist="38100" dir="2700000" algn="tl">
                    <a:srgbClr val="000000">
                      <a:alpha val="43137"/>
                    </a:srgbClr>
                  </a:outerShdw>
                </a:effectLst>
                <a:cs typeface="B Mitra" pitchFamily="2" charset="-78"/>
              </a:rPr>
              <a:t>بٌعدی</a:t>
            </a:r>
            <a:endParaRPr lang="fa-IR" sz="2200" dirty="0">
              <a:effectLst>
                <a:outerShdw blurRad="38100" dist="38100" dir="2700000" algn="tl">
                  <a:srgbClr val="000000">
                    <a:alpha val="43137"/>
                  </a:srgbClr>
                </a:outerShdw>
              </a:effectLst>
              <a:cs typeface="B Mitra" pitchFamily="2" charset="-78"/>
            </a:endParaRPr>
          </a:p>
        </p:txBody>
      </p:sp>
      <p:sp>
        <p:nvSpPr>
          <p:cNvPr id="13" name="Content Placeholder 2"/>
          <p:cNvSpPr txBox="1">
            <a:spLocks/>
          </p:cNvSpPr>
          <p:nvPr/>
        </p:nvSpPr>
        <p:spPr>
          <a:xfrm>
            <a:off x="6425136" y="4948500"/>
            <a:ext cx="2316280" cy="483648"/>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rtl="1">
              <a:spcBef>
                <a:spcPts val="0"/>
              </a:spcBef>
              <a:buClr>
                <a:srgbClr val="C00000"/>
              </a:buClr>
              <a:buNone/>
            </a:pPr>
            <a:r>
              <a:rPr lang="fa-IR" sz="2200" dirty="0" smtClean="0">
                <a:effectLst>
                  <a:outerShdw blurRad="38100" dist="38100" dir="2700000" algn="tl">
                    <a:srgbClr val="000000">
                      <a:alpha val="43137"/>
                    </a:srgbClr>
                  </a:outerShdw>
                </a:effectLst>
                <a:cs typeface="B Mitra" pitchFamily="2" charset="-78"/>
              </a:rPr>
              <a:t>پرتوی نهایی</a:t>
            </a:r>
            <a:endParaRPr lang="fa-IR" sz="2200"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971566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5376671"/>
          </a:xfrm>
        </p:spPr>
        <p:txBody>
          <a:bodyPr>
            <a:normAutofit/>
          </a:bodyPr>
          <a:lstStyle/>
          <a:p>
            <a:pPr marL="342900" indent="-342900" algn="justLow" rtl="1">
              <a:lnSpc>
                <a:spcPct val="130000"/>
              </a:lnSpc>
              <a:buClr>
                <a:srgbClr val="C00000"/>
              </a:buClr>
            </a:pPr>
            <a:r>
              <a:rPr lang="fa-IR" sz="2400" dirty="0" smtClean="0">
                <a:solidFill>
                  <a:srgbClr val="0000FF"/>
                </a:solidFill>
                <a:cs typeface="B Titr" panose="00000700000000000000" pitchFamily="2" charset="-78"/>
              </a:rPr>
              <a:t>نتایج </a:t>
            </a:r>
            <a:r>
              <a:rPr lang="fa-IR" sz="2400" dirty="0">
                <a:solidFill>
                  <a:srgbClr val="0000FF"/>
                </a:solidFill>
                <a:cs typeface="B Titr" panose="00000700000000000000" pitchFamily="2" charset="-78"/>
              </a:rPr>
              <a:t>بهینه سازی با استفاده کد بهینه سازی توسعه داده شده در این پروژه، در مسئله </a:t>
            </a:r>
            <a:r>
              <a:rPr lang="ar-SA" sz="2400" dirty="0">
                <a:solidFill>
                  <a:srgbClr val="0000FF"/>
                </a:solidFill>
                <a:cs typeface="B Titr" panose="00000700000000000000" pitchFamily="2" charset="-78"/>
              </a:rPr>
              <a:t>کمینه‏سازی با تعداد اهداف نامحدود </a:t>
            </a:r>
            <a:r>
              <a:rPr lang="en-US" sz="2400" b="1" dirty="0">
                <a:solidFill>
                  <a:srgbClr val="0000FF"/>
                </a:solidFill>
                <a:cs typeface="B Titr" panose="00000700000000000000" pitchFamily="2" charset="-78"/>
              </a:rPr>
              <a:t>DTLZ2</a:t>
            </a:r>
            <a:endParaRPr lang="fa-IR" sz="2400" b="1" dirty="0">
              <a:solidFill>
                <a:srgbClr val="0000FF"/>
              </a:solidFill>
              <a:cs typeface="B Titr" panose="00000700000000000000" pitchFamily="2" charset="-78"/>
            </a:endParaRPr>
          </a:p>
          <a:p>
            <a:pPr marL="342900" indent="-342900" algn="justLow" rtl="1">
              <a:lnSpc>
                <a:spcPct val="130000"/>
              </a:lnSpc>
              <a:buClr>
                <a:srgbClr val="C00000"/>
              </a:buClr>
            </a:pPr>
            <a:endParaRPr lang="fa-IR" sz="2400" b="1" dirty="0">
              <a:solidFill>
                <a:srgbClr val="0000FF"/>
              </a:solidFill>
              <a:cs typeface="B Titr" panose="00000700000000000000" pitchFamily="2" charset="-78"/>
            </a:endParaRPr>
          </a:p>
          <a:p>
            <a:pPr marL="342900" indent="-342900" algn="justLow" rtl="1">
              <a:lnSpc>
                <a:spcPct val="130000"/>
              </a:lnSpc>
              <a:buClr>
                <a:srgbClr val="C00000"/>
              </a:buClr>
            </a:pPr>
            <a:endParaRPr lang="fa-IR" sz="2400" dirty="0">
              <a:solidFill>
                <a:srgbClr val="0000FF"/>
              </a:solidFill>
              <a:cs typeface="B Titr" panose="00000700000000000000" pitchFamily="2" charset="-78"/>
            </a:endParaRPr>
          </a:p>
          <a:p>
            <a:pPr algn="ctr" rtl="1"/>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a:xfrm>
            <a:off x="381000" y="0"/>
            <a:ext cx="8229600" cy="1143000"/>
          </a:xfrm>
        </p:spPr>
        <p:txBody>
          <a:bodyPr>
            <a:normAutofit/>
          </a:bodyPr>
          <a:lstStyle/>
          <a:p>
            <a:pPr algn="ctr" rtl="1"/>
            <a:r>
              <a:rPr lang="fa-IR" sz="3600" dirty="0" smtClean="0">
                <a:solidFill>
                  <a:srgbClr val="FF0000"/>
                </a:solidFill>
                <a:effectLst/>
                <a:cs typeface="B Titr" panose="00000700000000000000" pitchFamily="2" charset="-78"/>
              </a:rPr>
              <a:t>توانمندیهای بخش اول، کُد بهینه سازی</a:t>
            </a:r>
            <a:endParaRPr lang="en-US" sz="3600" dirty="0">
              <a:solidFill>
                <a:srgbClr val="FF0000"/>
              </a:solidFill>
              <a:cs typeface="B Titr" panose="00000700000000000000" pitchFamily="2" charset="-78"/>
            </a:endParaRPr>
          </a:p>
        </p:txBody>
      </p:sp>
      <p:sp>
        <p:nvSpPr>
          <p:cNvPr id="14" name="Content Placeholder 2"/>
          <p:cNvSpPr txBox="1">
            <a:spLocks/>
          </p:cNvSpPr>
          <p:nvPr/>
        </p:nvSpPr>
        <p:spPr>
          <a:xfrm>
            <a:off x="4065050" y="5155152"/>
            <a:ext cx="5050975" cy="483648"/>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rtl="1">
              <a:spcBef>
                <a:spcPts val="0"/>
              </a:spcBef>
              <a:buClr>
                <a:srgbClr val="C00000"/>
              </a:buClr>
              <a:buNone/>
            </a:pPr>
            <a:r>
              <a:rPr lang="fa-IR" sz="2000" dirty="0" smtClean="0">
                <a:effectLst>
                  <a:outerShdw blurRad="38100" dist="38100" dir="2700000" algn="tl">
                    <a:srgbClr val="000000">
                      <a:alpha val="43137"/>
                    </a:srgbClr>
                  </a:outerShdw>
                </a:effectLst>
                <a:cs typeface="B Mitra" pitchFamily="2" charset="-78"/>
              </a:rPr>
              <a:t>مقایسه پرتوی الگوریتم توسعه داده شده با نتایج </a:t>
            </a:r>
            <a:r>
              <a:rPr lang="en-US" sz="2000" dirty="0" smtClean="0">
                <a:latin typeface="Bodoni MT" pitchFamily="18" charset="0"/>
                <a:cs typeface="B Mitra" pitchFamily="2" charset="-78"/>
              </a:rPr>
              <a:t>NSGA-II</a:t>
            </a:r>
            <a:endParaRPr lang="fa-IR" sz="2000" dirty="0">
              <a:latin typeface="Bodoni MT" pitchFamily="18" charset="0"/>
              <a:cs typeface="B Mitra" pitchFamily="2" charset="-78"/>
            </a:endParaRPr>
          </a:p>
        </p:txBody>
      </p:sp>
      <p:sp>
        <p:nvSpPr>
          <p:cNvPr id="15" name="Content Placeholder 2"/>
          <p:cNvSpPr txBox="1">
            <a:spLocks/>
          </p:cNvSpPr>
          <p:nvPr/>
        </p:nvSpPr>
        <p:spPr>
          <a:xfrm>
            <a:off x="287832" y="5155152"/>
            <a:ext cx="3531037" cy="483648"/>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rtl="1">
              <a:spcBef>
                <a:spcPts val="0"/>
              </a:spcBef>
              <a:buClr>
                <a:srgbClr val="C00000"/>
              </a:buClr>
              <a:buNone/>
            </a:pPr>
            <a:r>
              <a:rPr lang="fa-IR" sz="2000" dirty="0" smtClean="0">
                <a:effectLst>
                  <a:outerShdw blurRad="38100" dist="38100" dir="2700000" algn="tl">
                    <a:srgbClr val="000000">
                      <a:alpha val="43137"/>
                    </a:srgbClr>
                  </a:outerShdw>
                </a:effectLst>
                <a:cs typeface="B Mitra" pitchFamily="2" charset="-78"/>
              </a:rPr>
              <a:t>پرتوی نهایی در فضای سه بعدی</a:t>
            </a:r>
            <a:endParaRPr lang="fa-IR" sz="2000" dirty="0">
              <a:effectLst>
                <a:outerShdw blurRad="38100" dist="38100" dir="2700000" algn="tl">
                  <a:srgbClr val="000000">
                    <a:alpha val="43137"/>
                  </a:srgbClr>
                </a:outerShdw>
              </a:effectLst>
              <a:cs typeface="B Mitra" pitchFamily="2" charset="-78"/>
            </a:endParaRPr>
          </a:p>
        </p:txBody>
      </p:sp>
      <p:pic>
        <p:nvPicPr>
          <p:cNvPr id="16" name="Picture 15"/>
          <p:cNvPicPr/>
          <p:nvPr/>
        </p:nvPicPr>
        <p:blipFill>
          <a:blip r:embed="rId2"/>
          <a:srcRect/>
          <a:stretch>
            <a:fillRect/>
          </a:stretch>
        </p:blipFill>
        <p:spPr bwMode="auto">
          <a:xfrm>
            <a:off x="380999" y="2501330"/>
            <a:ext cx="3512927" cy="2529139"/>
          </a:xfrm>
          <a:prstGeom prst="rect">
            <a:avLst/>
          </a:prstGeom>
          <a:solidFill>
            <a:schemeClr val="bg1"/>
          </a:solidFill>
          <a:ln w="9525">
            <a:noFill/>
            <a:miter lim="800000"/>
            <a:headEnd/>
            <a:tailEnd/>
          </a:ln>
        </p:spPr>
      </p:pic>
      <p:pic>
        <p:nvPicPr>
          <p:cNvPr id="17" name="Picture 16"/>
          <p:cNvPicPr/>
          <p:nvPr/>
        </p:nvPicPr>
        <p:blipFill>
          <a:blip r:embed="rId3"/>
          <a:srcRect/>
          <a:stretch>
            <a:fillRect/>
          </a:stretch>
        </p:blipFill>
        <p:spPr bwMode="auto">
          <a:xfrm>
            <a:off x="4878324" y="2501330"/>
            <a:ext cx="3579876" cy="2442307"/>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579005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normAutofit/>
          </a:bodyPr>
          <a:lstStyle/>
          <a:p>
            <a:pPr algn="ctr" rtl="1"/>
            <a:r>
              <a:rPr lang="fa-IR" sz="3600" dirty="0" smtClean="0">
                <a:solidFill>
                  <a:srgbClr val="FF0000"/>
                </a:solidFill>
                <a:effectLst/>
                <a:cs typeface="B Titr" panose="00000700000000000000" pitchFamily="2" charset="-78"/>
              </a:rPr>
              <a:t>توانمندیهای بخش دوم، کُد بهره برداری از مخزن</a:t>
            </a:r>
            <a:endParaRPr lang="en-US" sz="3600" dirty="0">
              <a:solidFill>
                <a:srgbClr val="FF0000"/>
              </a:solidFill>
              <a:cs typeface="B Titr" panose="00000700000000000000" pitchFamily="2" charset="-78"/>
            </a:endParaRPr>
          </a:p>
        </p:txBody>
      </p:sp>
      <p:sp>
        <p:nvSpPr>
          <p:cNvPr id="23" name="Content Placeholder 1"/>
          <p:cNvSpPr>
            <a:spLocks noGrp="1"/>
          </p:cNvSpPr>
          <p:nvPr>
            <p:ph idx="1"/>
          </p:nvPr>
        </p:nvSpPr>
        <p:spPr>
          <a:xfrm>
            <a:off x="381000" y="1066800"/>
            <a:ext cx="8458200" cy="5376671"/>
          </a:xfrm>
        </p:spPr>
        <p:txBody>
          <a:bodyPr>
            <a:normAutofit/>
          </a:bodyPr>
          <a:lstStyle/>
          <a:p>
            <a:pPr marL="0" indent="0" algn="justLow" rtl="1">
              <a:lnSpc>
                <a:spcPct val="130000"/>
              </a:lnSpc>
              <a:spcBef>
                <a:spcPts val="0"/>
              </a:spcBef>
              <a:buClr>
                <a:srgbClr val="C00000"/>
              </a:buClr>
              <a:buNone/>
            </a:pPr>
            <a:r>
              <a:rPr lang="fa-IR" sz="2000" dirty="0">
                <a:solidFill>
                  <a:srgbClr val="0000FF"/>
                </a:solidFill>
                <a:cs typeface="B Titr" panose="00000700000000000000" pitchFamily="2" charset="-78"/>
              </a:rPr>
              <a:t>این بخش از کد ارائه شده در این پروژه شامل دو بخش بهینه سازی و شبیه سازی است که بهینه سازی آن توسط الگوریتم ارائه شده پیشین انجام می شود. اما در بخش شبیه سازی سامانه مخزن سد، با استفاده از تئوری بهره برداری استاندارد (</a:t>
            </a:r>
            <a:r>
              <a:rPr lang="en-US" sz="2000" dirty="0">
                <a:solidFill>
                  <a:srgbClr val="0000FF"/>
                </a:solidFill>
                <a:cs typeface="B Titr" panose="00000700000000000000" pitchFamily="2" charset="-78"/>
              </a:rPr>
              <a:t>SOP</a:t>
            </a:r>
            <a:r>
              <a:rPr lang="fa-IR" sz="2000" dirty="0">
                <a:solidFill>
                  <a:srgbClr val="0000FF"/>
                </a:solidFill>
                <a:cs typeface="B Titr" panose="00000700000000000000" pitchFamily="2" charset="-78"/>
              </a:rPr>
              <a:t>)، روابط هیدرولوژیک و قواعد پیوستگی مورد نیاز در حل یک سامانه مخازن برقرار گردیده اند. بعلاوه کد بهره برداری از مخزن به گونه ای نوشته شده است که کاربر قادر به ورود اطلاعات مخزن سد مورد نظر خود در فرم های ورودی به صورت کاربردوست بوده و نتایج بهینه سازی بهره برداری از مخزن مورد نظر را به صورت خودکار در فرم های اطلاعات خروجی دریافت می کند. توانایی های این کد به صورت موردی توضیح داده می شوند</a:t>
            </a:r>
            <a:r>
              <a:rPr lang="fa-IR" sz="2000" dirty="0" smtClean="0">
                <a:solidFill>
                  <a:srgbClr val="0000FF"/>
                </a:solidFill>
                <a:cs typeface="B Titr" panose="00000700000000000000" pitchFamily="2" charset="-78"/>
              </a:rPr>
              <a:t>:</a:t>
            </a:r>
          </a:p>
          <a:p>
            <a:pPr marL="0" indent="0" algn="justLow" rtl="1">
              <a:lnSpc>
                <a:spcPct val="130000"/>
              </a:lnSpc>
              <a:spcBef>
                <a:spcPts val="0"/>
              </a:spcBef>
              <a:buClr>
                <a:srgbClr val="C00000"/>
              </a:buClr>
              <a:buNone/>
            </a:pPr>
            <a:endParaRPr lang="fa-IR" sz="2000" dirty="0">
              <a:solidFill>
                <a:srgbClr val="0000FF"/>
              </a:solidFill>
              <a:cs typeface="B Titr" panose="00000700000000000000" pitchFamily="2" charset="-78"/>
            </a:endParaRPr>
          </a:p>
          <a:p>
            <a:pPr marL="566928" indent="-457200" algn="r" rtl="1">
              <a:buFont typeface="+mj-lt"/>
              <a:buAutoNum type="arabicPeriod"/>
            </a:pPr>
            <a:r>
              <a:rPr lang="fa-IR" sz="2000" dirty="0">
                <a:solidFill>
                  <a:srgbClr val="0000FF"/>
                </a:solidFill>
                <a:cs typeface="B Titr" panose="00000700000000000000" pitchFamily="2" charset="-78"/>
              </a:rPr>
              <a:t>قابلیت حل یک مسئله بهره برداری از مخزن چند منظوره با در نظر گرفتن تامین نیازهای شرب شهری و برقابی </a:t>
            </a:r>
          </a:p>
          <a:p>
            <a:pPr marL="566928" indent="-457200" algn="r" rtl="1">
              <a:buFont typeface="+mj-lt"/>
              <a:buAutoNum type="arabicPeriod"/>
            </a:pPr>
            <a:r>
              <a:rPr lang="fa-IR" sz="2000" dirty="0">
                <a:solidFill>
                  <a:srgbClr val="0000FF"/>
                </a:solidFill>
                <a:cs typeface="B Titr" panose="00000700000000000000" pitchFamily="2" charset="-78"/>
              </a:rPr>
              <a:t>قابلیت حل مسئله بهره برداری مخزن به صورت تک هدفه و چند هدفه </a:t>
            </a:r>
          </a:p>
        </p:txBody>
      </p:sp>
    </p:spTree>
    <p:extLst>
      <p:ext uri="{BB962C8B-B14F-4D97-AF65-F5344CB8AC3E}">
        <p14:creationId xmlns:p14="http://schemas.microsoft.com/office/powerpoint/2010/main" val="173695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
          <p:cNvSpPr>
            <a:spLocks noGrp="1"/>
          </p:cNvSpPr>
          <p:nvPr>
            <p:ph idx="1"/>
          </p:nvPr>
        </p:nvSpPr>
        <p:spPr>
          <a:xfrm>
            <a:off x="381000" y="1405129"/>
            <a:ext cx="8458200" cy="5376671"/>
          </a:xfrm>
        </p:spPr>
        <p:txBody>
          <a:bodyPr>
            <a:noAutofit/>
          </a:bodyPr>
          <a:lstStyle/>
          <a:p>
            <a:pPr marL="566928" indent="-457200" algn="r" rtl="1">
              <a:buFont typeface="+mj-lt"/>
              <a:buAutoNum type="arabicPeriod" startAt="3"/>
            </a:pPr>
            <a:r>
              <a:rPr lang="fa-IR" sz="2400" dirty="0">
                <a:solidFill>
                  <a:srgbClr val="0000FF"/>
                </a:solidFill>
                <a:cs typeface="B Titr" panose="00000700000000000000" pitchFamily="2" charset="-78"/>
              </a:rPr>
              <a:t>امکان در نظر گرفتن توابع هدف مختلف نظیر توابع هدف کمینه سازی کمبود و بیشینه سازی اطمینان پذیری تامین نیاز </a:t>
            </a:r>
          </a:p>
          <a:p>
            <a:pPr marL="566928" indent="-457200" algn="r" rtl="1">
              <a:buFont typeface="+mj-lt"/>
              <a:buAutoNum type="arabicPeriod" startAt="3"/>
            </a:pPr>
            <a:r>
              <a:rPr lang="fa-IR" sz="2400" dirty="0">
                <a:solidFill>
                  <a:srgbClr val="0000FF"/>
                </a:solidFill>
                <a:cs typeface="B Titr" panose="00000700000000000000" pitchFamily="2" charset="-78"/>
              </a:rPr>
              <a:t>تعریف فرم مخصوص دریافت اطلاعات ورودی و ارائه اطلاعات خروجی. بدین ترتیب کاربر کمترین نیاز ممکن را به شناخت پارامترهای کد داشته و می تواند بدون مراجعه به ساختار کد نویسی شده، تنها از فرم های ورودی و خروجی به منظور حل مسئله استفاده کند </a:t>
            </a:r>
            <a:endParaRPr lang="fa-IR" sz="2400" dirty="0" smtClean="0">
              <a:solidFill>
                <a:srgbClr val="0000FF"/>
              </a:solidFill>
              <a:cs typeface="B Titr" panose="00000700000000000000" pitchFamily="2" charset="-78"/>
            </a:endParaRPr>
          </a:p>
          <a:p>
            <a:pPr marL="566928" indent="-457200" algn="r" rtl="1">
              <a:buFont typeface="+mj-lt"/>
              <a:buAutoNum type="arabicPeriod" startAt="3"/>
            </a:pPr>
            <a:r>
              <a:rPr lang="fa-IR" sz="2400" dirty="0">
                <a:solidFill>
                  <a:srgbClr val="0000FF"/>
                </a:solidFill>
                <a:cs typeface="B Titr" panose="00000700000000000000" pitchFamily="2" charset="-78"/>
              </a:rPr>
              <a:t>مدیریت بهره برداری از آب ذخیره شده در مخزن با در نظر گرفتن رقوم دریچه های سازه </a:t>
            </a:r>
            <a:r>
              <a:rPr lang="fa-IR" sz="2400" dirty="0" smtClean="0">
                <a:solidFill>
                  <a:srgbClr val="0000FF"/>
                </a:solidFill>
                <a:cs typeface="B Titr" panose="00000700000000000000" pitchFamily="2" charset="-78"/>
              </a:rPr>
              <a:t>سد</a:t>
            </a:r>
          </a:p>
          <a:p>
            <a:pPr marL="566928" indent="-457200" algn="r" rtl="1">
              <a:buFont typeface="+mj-lt"/>
              <a:buAutoNum type="arabicPeriod" startAt="3"/>
            </a:pPr>
            <a:r>
              <a:rPr lang="fa-IR" sz="2400" dirty="0">
                <a:solidFill>
                  <a:srgbClr val="0000FF"/>
                </a:solidFill>
                <a:cs typeface="B Titr" panose="00000700000000000000" pitchFamily="2" charset="-78"/>
              </a:rPr>
              <a:t>مدیریت آب های بازگشتی و امکان اعمال اثر آن در بهره برداری بهینه از سامانه مخزن </a:t>
            </a:r>
            <a:r>
              <a:rPr lang="fa-IR" sz="2400" dirty="0" smtClean="0">
                <a:solidFill>
                  <a:srgbClr val="0000FF"/>
                </a:solidFill>
                <a:cs typeface="B Titr" panose="00000700000000000000" pitchFamily="2" charset="-78"/>
              </a:rPr>
              <a:t>سد</a:t>
            </a:r>
          </a:p>
          <a:p>
            <a:pPr marL="566928" indent="-457200" algn="r" rtl="1">
              <a:buFont typeface="+mj-lt"/>
              <a:buAutoNum type="arabicPeriod" startAt="3"/>
            </a:pPr>
            <a:r>
              <a:rPr lang="fa-IR" sz="2400" dirty="0">
                <a:solidFill>
                  <a:srgbClr val="0000FF"/>
                </a:solidFill>
                <a:cs typeface="B Titr" panose="00000700000000000000" pitchFamily="2" charset="-78"/>
              </a:rPr>
              <a:t>مدیریت ذخیره بین دوره ای در مخزن سد </a:t>
            </a:r>
            <a:r>
              <a:rPr lang="fa-IR" sz="2400" dirty="0" smtClean="0">
                <a:solidFill>
                  <a:srgbClr val="0000FF"/>
                </a:solidFill>
                <a:cs typeface="B Titr" panose="00000700000000000000" pitchFamily="2" charset="-78"/>
              </a:rPr>
              <a:t>(قاعده </a:t>
            </a:r>
            <a:r>
              <a:rPr lang="en-US" sz="2400" b="1" dirty="0">
                <a:solidFill>
                  <a:srgbClr val="0000FF"/>
                </a:solidFill>
                <a:cs typeface="B Titr" panose="00000700000000000000" pitchFamily="2" charset="-78"/>
              </a:rPr>
              <a:t>Cary Over</a:t>
            </a:r>
            <a:r>
              <a:rPr lang="fa-IR" sz="2400" dirty="0" smtClean="0">
                <a:solidFill>
                  <a:srgbClr val="0000FF"/>
                </a:solidFill>
                <a:cs typeface="B Titr" panose="00000700000000000000" pitchFamily="2" charset="-78"/>
              </a:rPr>
              <a:t>)</a:t>
            </a:r>
            <a:endParaRPr lang="fa-IR" sz="2400" dirty="0">
              <a:solidFill>
                <a:srgbClr val="0000FF"/>
              </a:solidFill>
              <a:cs typeface="B Titr" panose="00000700000000000000" pitchFamily="2" charset="-78"/>
            </a:endParaRPr>
          </a:p>
        </p:txBody>
      </p:sp>
      <p:sp>
        <p:nvSpPr>
          <p:cNvPr id="6" name="Title 2"/>
          <p:cNvSpPr>
            <a:spLocks noGrp="1"/>
          </p:cNvSpPr>
          <p:nvPr>
            <p:ph type="title"/>
          </p:nvPr>
        </p:nvSpPr>
        <p:spPr>
          <a:xfrm>
            <a:off x="381000" y="0"/>
            <a:ext cx="8229600" cy="1143000"/>
          </a:xfrm>
        </p:spPr>
        <p:txBody>
          <a:bodyPr>
            <a:normAutofit/>
          </a:bodyPr>
          <a:lstStyle/>
          <a:p>
            <a:pPr algn="ctr" rtl="1"/>
            <a:r>
              <a:rPr lang="fa-IR" sz="3600" dirty="0" smtClean="0">
                <a:solidFill>
                  <a:srgbClr val="FF0000"/>
                </a:solidFill>
                <a:effectLst/>
                <a:cs typeface="B Titr" panose="00000700000000000000" pitchFamily="2" charset="-78"/>
              </a:rPr>
              <a:t>توانمندیهای بخش دوم، کُد بهره برداری از مخزن</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1684375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4172</TotalTime>
  <Words>1361</Words>
  <Application>Microsoft Office PowerPoint</Application>
  <PresentationFormat>On-screen Show (4:3)</PresentationFormat>
  <Paragraphs>68</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B Mitra</vt:lpstr>
      <vt:lpstr>B Titr</vt:lpstr>
      <vt:lpstr>Bodoni MT</vt:lpstr>
      <vt:lpstr>Calibri</vt:lpstr>
      <vt:lpstr>Lucida Sans Unicode</vt:lpstr>
      <vt:lpstr>Times New Roman</vt:lpstr>
      <vt:lpstr>Verdana</vt:lpstr>
      <vt:lpstr>Wingdings 2</vt:lpstr>
      <vt:lpstr>Wingdings 3</vt:lpstr>
      <vt:lpstr>Concourse</vt:lpstr>
      <vt:lpstr>            بهینه‏سازی چندهدفه به منظور بهره‏برداری چندمنظوره از منابع آب سد در شرایط خشکسالی و بحران آب  نوید قاجارنیا آذرماه 94 MarketCode.ir    </vt:lpstr>
      <vt:lpstr> </vt:lpstr>
      <vt:lpstr>توانمندیهای بخش اول، کُد بهینه سازی</vt:lpstr>
      <vt:lpstr>توانمندیهای بخش اول، کُد بهینه سازی</vt:lpstr>
      <vt:lpstr>توانمندیهای بخش اول، کُد بهینه سازی</vt:lpstr>
      <vt:lpstr>توانمندیهای بخش اول، کُد بهینه سازی</vt:lpstr>
      <vt:lpstr>توانمندیهای بخش اول، کُد بهینه سازی</vt:lpstr>
      <vt:lpstr>توانمندیهای بخش دوم، کُد بهره برداری از مخزن</vt:lpstr>
      <vt:lpstr>توانمندیهای بخش دوم، کُد بهره برداری از مخزن</vt:lpstr>
      <vt:lpstr>توانمندیهای بخش دوم، کُد بهره برداری از مخزن</vt:lpstr>
      <vt:lpstr>توانمندیهای بخش دوم، کُد بهره برداری از مخزن</vt:lpstr>
      <vt:lpstr>توانمندیهای بخش دوم، کُد بهره برداری از مخزن</vt:lpstr>
      <vt:lpstr>آنچه در این کد خواهید آموخت</vt:lpstr>
      <vt:lpstr>آنچه در این کد خواهید آموخت</vt:lpstr>
      <vt:lpstr>نکات و الزامات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203</cp:revision>
  <dcterms:created xsi:type="dcterms:W3CDTF">2006-08-16T00:00:00Z</dcterms:created>
  <dcterms:modified xsi:type="dcterms:W3CDTF">2016-03-03T09:19:41Z</dcterms:modified>
</cp:coreProperties>
</file>