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96" r:id="rId1"/>
  </p:sldMasterIdLst>
  <p:sldIdLst>
    <p:sldId id="256" r:id="rId2"/>
    <p:sldId id="334" r:id="rId3"/>
    <p:sldId id="257" r:id="rId4"/>
    <p:sldId id="258" r:id="rId5"/>
    <p:sldId id="335" r:id="rId6"/>
    <p:sldId id="259" r:id="rId7"/>
    <p:sldId id="260" r:id="rId8"/>
    <p:sldId id="261" r:id="rId9"/>
    <p:sldId id="262" r:id="rId10"/>
    <p:sldId id="268" r:id="rId11"/>
    <p:sldId id="269" r:id="rId12"/>
    <p:sldId id="270" r:id="rId13"/>
    <p:sldId id="271" r:id="rId14"/>
    <p:sldId id="272" r:id="rId15"/>
    <p:sldId id="273" r:id="rId16"/>
    <p:sldId id="274" r:id="rId17"/>
    <p:sldId id="275" r:id="rId18"/>
    <p:sldId id="276" r:id="rId19"/>
    <p:sldId id="277" r:id="rId20"/>
    <p:sldId id="278" r:id="rId21"/>
    <p:sldId id="314" r:id="rId22"/>
    <p:sldId id="316" r:id="rId23"/>
    <p:sldId id="322" r:id="rId24"/>
    <p:sldId id="317" r:id="rId25"/>
    <p:sldId id="347" r:id="rId26"/>
    <p:sldId id="348" r:id="rId27"/>
    <p:sldId id="349" r:id="rId28"/>
    <p:sldId id="350" r:id="rId29"/>
    <p:sldId id="280" r:id="rId30"/>
    <p:sldId id="281" r:id="rId31"/>
    <p:sldId id="336" r:id="rId32"/>
    <p:sldId id="337" r:id="rId33"/>
    <p:sldId id="338" r:id="rId34"/>
    <p:sldId id="339" r:id="rId35"/>
    <p:sldId id="340" r:id="rId36"/>
    <p:sldId id="341" r:id="rId37"/>
    <p:sldId id="342" r:id="rId38"/>
    <p:sldId id="343" r:id="rId39"/>
    <p:sldId id="344" r:id="rId40"/>
    <p:sldId id="345" r:id="rId41"/>
    <p:sldId id="312" r:id="rId42"/>
    <p:sldId id="351" r:id="rId43"/>
    <p:sldId id="352" r:id="rId44"/>
    <p:sldId id="353" r:id="rId45"/>
    <p:sldId id="355" r:id="rId46"/>
    <p:sldId id="356" r:id="rId47"/>
    <p:sldId id="357" r:id="rId48"/>
    <p:sldId id="358" r:id="rId49"/>
    <p:sldId id="359" r:id="rId50"/>
    <p:sldId id="360" r:id="rId51"/>
    <p:sldId id="333"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28" autoAdjust="0"/>
    <p:restoredTop sz="94676" autoAdjust="0"/>
  </p:normalViewPr>
  <p:slideViewPr>
    <p:cSldViewPr>
      <p:cViewPr varScale="1">
        <p:scale>
          <a:sx n="87" d="100"/>
          <a:sy n="87" d="100"/>
        </p:scale>
        <p:origin x="121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4AEEA49-CC95-4719-AAB8-96F27270B4D6}" type="datetimeFigureOut">
              <a:rPr lang="fa-IR" smtClean="0"/>
              <a:pPr/>
              <a:t>1394/11/19</a:t>
            </a:fld>
            <a:endParaRPr lang="fa-IR"/>
          </a:p>
        </p:txBody>
      </p:sp>
      <p:sp>
        <p:nvSpPr>
          <p:cNvPr id="17" name="Footer Placeholder 16"/>
          <p:cNvSpPr>
            <a:spLocks noGrp="1"/>
          </p:cNvSpPr>
          <p:nvPr>
            <p:ph type="ftr" sz="quarter" idx="11"/>
          </p:nvPr>
        </p:nvSpPr>
        <p:spPr>
          <a:xfrm>
            <a:off x="5410200" y="4205288"/>
            <a:ext cx="1295400" cy="457200"/>
          </a:xfrm>
        </p:spPr>
        <p:txBody>
          <a:bodyPr/>
          <a:lstStyle/>
          <a:p>
            <a:endParaRPr lang="fa-I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199C2ED-6F96-41CC-B4BA-59A86A6FA05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4AEEA49-CC95-4719-AAB8-96F27270B4D6}" type="datetimeFigureOut">
              <a:rPr lang="fa-IR" smtClean="0"/>
              <a:pPr/>
              <a:t>1394/11/19</a:t>
            </a:fld>
            <a:endParaRPr lang="fa-IR"/>
          </a:p>
        </p:txBody>
      </p:sp>
      <p:sp>
        <p:nvSpPr>
          <p:cNvPr id="27" name="Slide Number Placeholder 26"/>
          <p:cNvSpPr>
            <a:spLocks noGrp="1"/>
          </p:cNvSpPr>
          <p:nvPr>
            <p:ph type="sldNum" sz="quarter" idx="11"/>
          </p:nvPr>
        </p:nvSpPr>
        <p:spPr/>
        <p:txBody>
          <a:bodyPr rtlCol="0"/>
          <a:lstStyle/>
          <a:p>
            <a:fld id="{D199C2ED-6F96-41CC-B4BA-59A86A6FA050}"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4AEEA49-CC95-4719-AAB8-96F27270B4D6}" type="datetimeFigureOut">
              <a:rPr lang="fa-IR" smtClean="0"/>
              <a:pPr/>
              <a:t>1394/11/19</a:t>
            </a:fld>
            <a:endParaRPr lang="fa-IR"/>
          </a:p>
        </p:txBody>
      </p:sp>
      <p:sp>
        <p:nvSpPr>
          <p:cNvPr id="4" name="Footer Placeholder 3"/>
          <p:cNvSpPr>
            <a:spLocks noGrp="1"/>
          </p:cNvSpPr>
          <p:nvPr>
            <p:ph type="ftr" sz="quarter" idx="11"/>
          </p:nvPr>
        </p:nvSpPr>
        <p:spPr>
          <a:xfrm>
            <a:off x="5257800" y="612648"/>
            <a:ext cx="1325880" cy="457200"/>
          </a:xfrm>
        </p:spPr>
        <p:txBody>
          <a:bodyPr/>
          <a:lstStyle/>
          <a:p>
            <a:endParaRPr lang="fa-IR"/>
          </a:p>
        </p:txBody>
      </p:sp>
      <p:sp>
        <p:nvSpPr>
          <p:cNvPr id="5" name="Slide Number Placeholder 4"/>
          <p:cNvSpPr>
            <a:spLocks noGrp="1"/>
          </p:cNvSpPr>
          <p:nvPr>
            <p:ph type="sldNum" sz="quarter" idx="12"/>
          </p:nvPr>
        </p:nvSpPr>
        <p:spPr>
          <a:xfrm>
            <a:off x="8174736" y="2272"/>
            <a:ext cx="762000" cy="365760"/>
          </a:xfrm>
        </p:spPr>
        <p:txBody>
          <a:bodyPr/>
          <a:lstStyle/>
          <a:p>
            <a:fld id="{D199C2ED-6F96-41CC-B4BA-59A86A6FA05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AEEA49-CC95-4719-AAB8-96F27270B4D6}" type="datetimeFigureOut">
              <a:rPr lang="fa-IR" smtClean="0"/>
              <a:pPr/>
              <a:t>1394/11/19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199C2ED-6F96-41CC-B4BA-59A86A6FA050}"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4AEEA49-CC95-4719-AAB8-96F27270B4D6}" type="datetimeFigureOut">
              <a:rPr lang="fa-IR" smtClean="0"/>
              <a:pPr/>
              <a:t>1394/11/19</a:t>
            </a:fld>
            <a:endParaRPr lang="fa-I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199C2ED-6F96-41CC-B4BA-59A86A6FA05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54.wmf"/><Relationship Id="rId3" Type="http://schemas.openxmlformats.org/officeDocument/2006/relationships/image" Target="../media/image55.png"/><Relationship Id="rId7" Type="http://schemas.openxmlformats.org/officeDocument/2006/relationships/image" Target="../media/image52.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53.wmf"/><Relationship Id="rId5" Type="http://schemas.openxmlformats.org/officeDocument/2006/relationships/image" Target="../media/image51.wmf"/><Relationship Id="rId10" Type="http://schemas.openxmlformats.org/officeDocument/2006/relationships/oleObject" Target="../embeddings/oleObject10.bin"/><Relationship Id="rId4" Type="http://schemas.openxmlformats.org/officeDocument/2006/relationships/oleObject" Target="../embeddings/oleObject6.bin"/><Relationship Id="rId9"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9.wmf"/><Relationship Id="rId5" Type="http://schemas.openxmlformats.org/officeDocument/2006/relationships/oleObject" Target="../embeddings/oleObject13.bin"/><Relationship Id="rId4" Type="http://schemas.openxmlformats.org/officeDocument/2006/relationships/image" Target="../media/image58.wmf"/></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052736"/>
            <a:ext cx="7772400" cy="1470025"/>
          </a:xfrm>
        </p:spPr>
        <p:txBody>
          <a:bodyPr>
            <a:normAutofit/>
          </a:bodyPr>
          <a:lstStyle/>
          <a:p>
            <a:pPr algn="ctr"/>
            <a:r>
              <a:rPr lang="fa-IR" sz="4000" b="1" dirty="0" smtClean="0">
                <a:cs typeface="B Titr" pitchFamily="2" charset="-78"/>
              </a:rPr>
              <a:t>شبیه سازی انفجار زیر خاک </a:t>
            </a:r>
            <a:br>
              <a:rPr lang="fa-IR" sz="4000" b="1" dirty="0" smtClean="0">
                <a:cs typeface="B Titr" pitchFamily="2" charset="-78"/>
              </a:rPr>
            </a:br>
            <a:r>
              <a:rPr lang="fa-IR" sz="4000" b="1" dirty="0" smtClean="0">
                <a:cs typeface="B Titr" pitchFamily="2" charset="-78"/>
              </a:rPr>
              <a:t>توسط نرم افزار </a:t>
            </a:r>
            <a:r>
              <a:rPr lang="en-US" sz="4000" b="1" dirty="0" smtClean="0">
                <a:cs typeface="B Titr" pitchFamily="2" charset="-78"/>
              </a:rPr>
              <a:t>Autodyn</a:t>
            </a:r>
            <a:endParaRPr lang="fa-IR" sz="4000" b="1" dirty="0">
              <a:cs typeface="B Titr" pitchFamily="2" charset="-78"/>
            </a:endParaRPr>
          </a:p>
        </p:txBody>
      </p:sp>
      <p:sp>
        <p:nvSpPr>
          <p:cNvPr id="3" name="Subtitle 2"/>
          <p:cNvSpPr>
            <a:spLocks noGrp="1"/>
          </p:cNvSpPr>
          <p:nvPr>
            <p:ph type="subTitle" idx="1"/>
          </p:nvPr>
        </p:nvSpPr>
        <p:spPr/>
        <p:txBody>
          <a:bodyPr/>
          <a:lstStyle/>
          <a:p>
            <a:r>
              <a:rPr lang="fa-IR" dirty="0" smtClean="0">
                <a:cs typeface="B Nazanin" pitchFamily="2" charset="-78"/>
              </a:rPr>
              <a:t>تهیه کننده :</a:t>
            </a:r>
          </a:p>
          <a:p>
            <a:r>
              <a:rPr lang="fa-IR" dirty="0" smtClean="0">
                <a:cs typeface="B Nazanin" pitchFamily="2" charset="-78"/>
              </a:rPr>
              <a:t>سیّد مصطفی حسینی طباطبایی</a:t>
            </a:r>
            <a:endParaRPr lang="fa-IR" dirty="0">
              <a:cs typeface="B Nazanin" pitchFamily="2" charset="-78"/>
            </a:endParaRPr>
          </a:p>
        </p:txBody>
      </p:sp>
    </p:spTree>
    <p:extLst>
      <p:ext uri="{BB962C8B-B14F-4D97-AF65-F5344CB8AC3E}">
        <p14:creationId xmlns:p14="http://schemas.microsoft.com/office/powerpoint/2010/main" val="322461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435280" cy="5809832"/>
          </a:xfrm>
        </p:spPr>
        <p:txBody>
          <a:bodyPr>
            <a:normAutofit/>
          </a:bodyPr>
          <a:lstStyle/>
          <a:p>
            <a:r>
              <a:rPr lang="fa-IR" sz="2000" b="1" dirty="0" smtClean="0">
                <a:cs typeface="Nazanin" pitchFamily="2" charset="-78"/>
              </a:rPr>
              <a:t>4- ساخت مدل هندسی :</a:t>
            </a:r>
            <a:endParaRPr lang="fa-IR" sz="2000" b="1" dirty="0">
              <a:cs typeface="Nazanin" pitchFamily="2" charset="-78"/>
            </a:endParaRPr>
          </a:p>
        </p:txBody>
      </p:sp>
      <p:sp>
        <p:nvSpPr>
          <p:cNvPr id="4" name="TextBox 3"/>
          <p:cNvSpPr txBox="1"/>
          <p:nvPr/>
        </p:nvSpPr>
        <p:spPr>
          <a:xfrm>
            <a:off x="214282" y="1142984"/>
            <a:ext cx="8501122" cy="2554545"/>
          </a:xfrm>
          <a:prstGeom prst="rect">
            <a:avLst/>
          </a:prstGeom>
          <a:noFill/>
        </p:spPr>
        <p:txBody>
          <a:bodyPr wrap="square" rtlCol="0">
            <a:spAutoFit/>
          </a:bodyPr>
          <a:lstStyle/>
          <a:p>
            <a:pPr algn="just"/>
            <a:r>
              <a:rPr lang="fa-IR" sz="2000" b="1" dirty="0" smtClean="0">
                <a:cs typeface="Nazanin" pitchFamily="2" charset="-78"/>
              </a:rPr>
              <a:t>در این مرحله مهمترین بخش تحلیل یعنی ساخت مدل ها و همچنین شبکه بندی آنه به همراه انتخاب نوع حلگر قرار دارد. در هایدروکد </a:t>
            </a:r>
            <a:r>
              <a:rPr lang="en-US" sz="2000" b="1" dirty="0" smtClean="0">
                <a:cs typeface="Nazanin" pitchFamily="2" charset="-78"/>
              </a:rPr>
              <a:t>AUTODYN</a:t>
            </a:r>
            <a:r>
              <a:rPr lang="fa-IR" sz="2000" b="1" dirty="0" smtClean="0">
                <a:cs typeface="Nazanin" pitchFamily="2" charset="-78"/>
              </a:rPr>
              <a:t> ، برای ساخت هر مدلی ابتدا باید نوع حلگر آن انتخاب شود. </a:t>
            </a:r>
          </a:p>
          <a:p>
            <a:pPr algn="just"/>
            <a:r>
              <a:rPr lang="fa-IR" sz="2000" b="1" dirty="0" smtClean="0">
                <a:cs typeface="Nazanin" pitchFamily="2" charset="-78"/>
              </a:rPr>
              <a:t>این کار برخلاف روند موجود در نرم افزارهای معمولی اجزاء محدود است. در این نرم افزار مدل هندسی بدون توجه به حلگر آن ساخته می شود و بعد از انجام مراحل پیش پردازش به شبکه بندی مدل پرداخته می شود. به دلیل گستردگی حلگرهای موجود در هایدرو کدها، انتخاب نوع حلگر پیش از هر عملی انجام می شود. با اشاره کردن به نمایه فوق پنجره ای مطابق شکل زیر ظاهر می گردد. </a:t>
            </a:r>
            <a:endParaRPr lang="en-US" sz="2000" b="1" dirty="0">
              <a:cs typeface="Nazanin" pitchFamily="2" charset="-78"/>
            </a:endParaRPr>
          </a:p>
        </p:txBody>
      </p:sp>
      <p:pic>
        <p:nvPicPr>
          <p:cNvPr id="8193" name="Picture 1"/>
          <p:cNvPicPr>
            <a:picLocks noChangeAspect="1" noChangeArrowheads="1"/>
          </p:cNvPicPr>
          <p:nvPr/>
        </p:nvPicPr>
        <p:blipFill>
          <a:blip r:embed="rId2" cstate="print"/>
          <a:srcRect/>
          <a:stretch>
            <a:fillRect/>
          </a:stretch>
        </p:blipFill>
        <p:spPr bwMode="auto">
          <a:xfrm>
            <a:off x="5500694" y="857232"/>
            <a:ext cx="666750" cy="276225"/>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a:off x="2143108" y="3357562"/>
            <a:ext cx="3209977" cy="3357562"/>
          </a:xfrm>
          <a:prstGeom prst="rect">
            <a:avLst/>
          </a:prstGeom>
          <a:noFill/>
          <a:ln w="9525">
            <a:noFill/>
            <a:miter lim="800000"/>
            <a:headEnd/>
            <a:tailEnd/>
          </a:ln>
          <a:effectLst/>
        </p:spPr>
      </p:pic>
    </p:spTree>
    <p:extLst>
      <p:ext uri="{BB962C8B-B14F-4D97-AF65-F5344CB8AC3E}">
        <p14:creationId xmlns:p14="http://schemas.microsoft.com/office/powerpoint/2010/main" val="275604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58204" cy="5788742"/>
          </a:xfrm>
        </p:spPr>
        <p:txBody>
          <a:bodyPr>
            <a:normAutofit/>
          </a:bodyPr>
          <a:lstStyle/>
          <a:p>
            <a:pPr>
              <a:buNone/>
            </a:pPr>
            <a:r>
              <a:rPr lang="fa-IR" sz="2000" b="1" dirty="0" smtClean="0">
                <a:cs typeface="B Nazanin" pitchFamily="2" charset="-78"/>
              </a:rPr>
              <a:t>با زدن           پنجره ای مطابق شکل زیر باز خواهد شد: </a:t>
            </a:r>
          </a:p>
          <a:p>
            <a:pPr>
              <a:buNone/>
            </a:pPr>
            <a:r>
              <a:rPr lang="fa-IR" sz="2000" b="1" dirty="0" smtClean="0">
                <a:cs typeface="B Nazanin" pitchFamily="2" charset="-78"/>
              </a:rPr>
              <a:t> </a:t>
            </a:r>
            <a:endParaRPr lang="en-US" sz="2000" b="1" dirty="0">
              <a:cs typeface="B Nazanin" pitchFamily="2" charset="-78"/>
            </a:endParaRPr>
          </a:p>
        </p:txBody>
      </p:sp>
      <p:pic>
        <p:nvPicPr>
          <p:cNvPr id="28674" name="Picture 2"/>
          <p:cNvPicPr>
            <a:picLocks noChangeAspect="1" noChangeArrowheads="1"/>
          </p:cNvPicPr>
          <p:nvPr/>
        </p:nvPicPr>
        <p:blipFill>
          <a:blip r:embed="rId2" cstate="print"/>
          <a:srcRect/>
          <a:stretch>
            <a:fillRect/>
          </a:stretch>
        </p:blipFill>
        <p:spPr bwMode="auto">
          <a:xfrm>
            <a:off x="7429520" y="857232"/>
            <a:ext cx="495300" cy="28575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cstate="print"/>
          <a:srcRect/>
          <a:stretch>
            <a:fillRect/>
          </a:stretch>
        </p:blipFill>
        <p:spPr bwMode="auto">
          <a:xfrm>
            <a:off x="571472" y="500042"/>
            <a:ext cx="2857500" cy="4276725"/>
          </a:xfrm>
          <a:prstGeom prst="rect">
            <a:avLst/>
          </a:prstGeom>
          <a:noFill/>
          <a:ln w="9525">
            <a:noFill/>
            <a:miter lim="800000"/>
            <a:headEnd/>
            <a:tailEnd/>
          </a:ln>
          <a:effectLst/>
        </p:spPr>
      </p:pic>
      <p:sp>
        <p:nvSpPr>
          <p:cNvPr id="6" name="TextBox 5"/>
          <p:cNvSpPr txBox="1"/>
          <p:nvPr/>
        </p:nvSpPr>
        <p:spPr>
          <a:xfrm>
            <a:off x="3500430" y="1714488"/>
            <a:ext cx="5500726" cy="1015663"/>
          </a:xfrm>
          <a:prstGeom prst="rect">
            <a:avLst/>
          </a:prstGeom>
          <a:noFill/>
        </p:spPr>
        <p:txBody>
          <a:bodyPr wrap="square" rtlCol="0">
            <a:spAutoFit/>
          </a:bodyPr>
          <a:lstStyle/>
          <a:p>
            <a:r>
              <a:rPr lang="fa-IR" sz="2000" b="1" dirty="0" smtClean="0">
                <a:cs typeface="Nazanin" pitchFamily="2" charset="-78"/>
              </a:rPr>
              <a:t>با وارد کردن نام مدل و همچنین انتخاب نوع حلگر ، پنجره ای مطابق شکل زیرباز خواهد شد و خاطر نشان می سازد که بسته به نوع حلگر امکان مدل سازی مختلفی در اختیار است . </a:t>
            </a:r>
            <a:endParaRPr lang="en-US" sz="2000" b="1" dirty="0">
              <a:cs typeface="Nazanin" pitchFamily="2" charset="-78"/>
            </a:endParaRPr>
          </a:p>
        </p:txBody>
      </p:sp>
      <p:pic>
        <p:nvPicPr>
          <p:cNvPr id="28676" name="Picture 4"/>
          <p:cNvPicPr>
            <a:picLocks noChangeAspect="1" noChangeArrowheads="1"/>
          </p:cNvPicPr>
          <p:nvPr/>
        </p:nvPicPr>
        <p:blipFill>
          <a:blip r:embed="rId4" cstate="print"/>
          <a:srcRect/>
          <a:stretch>
            <a:fillRect/>
          </a:stretch>
        </p:blipFill>
        <p:spPr bwMode="auto">
          <a:xfrm>
            <a:off x="4572000" y="2724700"/>
            <a:ext cx="3490919" cy="41333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429684" cy="4429156"/>
          </a:xfrm>
        </p:spPr>
        <p:txBody>
          <a:bodyPr>
            <a:normAutofit/>
          </a:bodyPr>
          <a:lstStyle/>
          <a:p>
            <a:pPr>
              <a:buNone/>
            </a:pPr>
            <a:r>
              <a:rPr lang="fa-IR" sz="2000" b="1" dirty="0" smtClean="0">
                <a:cs typeface="Nazanin" pitchFamily="2" charset="-78"/>
              </a:rPr>
              <a:t>5- مجموعه مدل ها : </a:t>
            </a:r>
          </a:p>
          <a:p>
            <a:pPr>
              <a:buNone/>
            </a:pPr>
            <a:r>
              <a:rPr lang="fa-IR" sz="2000" b="1" dirty="0" smtClean="0">
                <a:cs typeface="Nazanin" pitchFamily="2" charset="-78"/>
              </a:rPr>
              <a:t>در مسائل پیچیده ، گاه تعداد مدل های مورد استفاده زیاد است . و همچنین ممکن است که این مدل ها دارای شرایط یکسانی از لحاظ شرایط اولیه و یا مرزی باشند، در این هنگام می توان با تعریف کردن یک مجموعه ، این مدل ها را در آن ثبت نام کرده و بدین ترتیب از لحاظ زمانی صرفه جویی کرد. </a:t>
            </a:r>
          </a:p>
          <a:p>
            <a:pPr>
              <a:buNone/>
            </a:pPr>
            <a:r>
              <a:rPr lang="fa-IR" sz="2000" b="1" dirty="0" smtClean="0">
                <a:cs typeface="Nazanin" pitchFamily="2" charset="-78"/>
              </a:rPr>
              <a:t>گروه ها :</a:t>
            </a:r>
          </a:p>
          <a:p>
            <a:pPr>
              <a:buNone/>
            </a:pPr>
            <a:r>
              <a:rPr lang="fa-IR" sz="2000" b="1" dirty="0" smtClean="0">
                <a:cs typeface="Nazanin" pitchFamily="2" charset="-78"/>
              </a:rPr>
              <a:t>کاربری این گزینه نیز همچون مورد قبل است، با این تفاوت که امکان تعریف بعضی از مدل ها همچون تیرها، با  کمک این ابزار انجام می پذیرد. </a:t>
            </a:r>
          </a:p>
          <a:p>
            <a:pPr>
              <a:buNone/>
            </a:pPr>
            <a:r>
              <a:rPr lang="fa-IR" sz="2000" b="1" dirty="0" smtClean="0">
                <a:cs typeface="Nazanin" pitchFamily="2" charset="-78"/>
              </a:rPr>
              <a:t>همچنین می توان با استفاده از این نمایه مجموعه ای از گره ها ، المان ها و غیره را نیز تعریف کرد تا در صورت لزوم حذف شده و یا تغییر داده شوند. </a:t>
            </a:r>
          </a:p>
          <a:p>
            <a:pPr>
              <a:buNone/>
            </a:pPr>
            <a:endParaRPr lang="fa-IR" sz="2000" b="1" dirty="0" smtClean="0">
              <a:cs typeface="Nazanin" pitchFamily="2" charset="-78"/>
            </a:endParaRPr>
          </a:p>
          <a:p>
            <a:pPr>
              <a:buNone/>
            </a:pPr>
            <a:endParaRPr lang="fa-IR" sz="2000" b="1" dirty="0" smtClean="0">
              <a:cs typeface="Nazanin" pitchFamily="2" charset="-78"/>
            </a:endParaRPr>
          </a:p>
          <a:p>
            <a:pPr>
              <a:buNone/>
            </a:pPr>
            <a:endParaRPr lang="fa-IR" sz="2000" b="1" dirty="0" smtClean="0">
              <a:cs typeface="Nazanin" pitchFamily="2" charset="-78"/>
            </a:endParaRPr>
          </a:p>
        </p:txBody>
      </p:sp>
      <p:pic>
        <p:nvPicPr>
          <p:cNvPr id="29698" name="Picture 2"/>
          <p:cNvPicPr>
            <a:picLocks noChangeAspect="1" noChangeArrowheads="1"/>
          </p:cNvPicPr>
          <p:nvPr/>
        </p:nvPicPr>
        <p:blipFill>
          <a:blip r:embed="rId2" cstate="print"/>
          <a:srcRect/>
          <a:stretch>
            <a:fillRect/>
          </a:stretch>
        </p:blipFill>
        <p:spPr bwMode="auto">
          <a:xfrm>
            <a:off x="6186504" y="714356"/>
            <a:ext cx="742950" cy="295275"/>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7236296" y="2128832"/>
            <a:ext cx="714375" cy="257175"/>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print"/>
          <a:srcRect/>
          <a:stretch>
            <a:fillRect/>
          </a:stretch>
        </p:blipFill>
        <p:spPr bwMode="auto">
          <a:xfrm>
            <a:off x="2071670" y="3832390"/>
            <a:ext cx="1428760" cy="302561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401080" cy="5931618"/>
          </a:xfrm>
        </p:spPr>
        <p:txBody>
          <a:bodyPr>
            <a:normAutofit/>
          </a:bodyPr>
          <a:lstStyle/>
          <a:p>
            <a:pPr>
              <a:buNone/>
            </a:pPr>
            <a:r>
              <a:rPr lang="fa-IR" sz="2000" b="1" dirty="0" smtClean="0">
                <a:cs typeface="Nazanin" pitchFamily="2" charset="-78"/>
              </a:rPr>
              <a:t>6- اتصالات: </a:t>
            </a:r>
          </a:p>
          <a:p>
            <a:pPr>
              <a:buNone/>
            </a:pPr>
            <a:r>
              <a:rPr lang="fa-IR" sz="2000" b="1" dirty="0" smtClean="0">
                <a:cs typeface="Nazanin" pitchFamily="2" charset="-78"/>
              </a:rPr>
              <a:t>در مسائل مختلف گاهی اوقات چند مدل مجزا باید در نقاط خاصی به هم متصل شوند . با این کار نقاط محل اتصال همچون گره  عمل کرده و محاسبات براساس این نقاط مشترک انجام خواهد گرفت. با استفاده از این امکان می توان مدل های پیچیده ای را که از ترکیب چند مدل ساده  تشکیل شده اند را نیز مورد بررسی قرار داد. با زدن نمایه فوق پنجره ای مطابق شکل زیر ظاهر می شود. </a:t>
            </a:r>
          </a:p>
          <a:p>
            <a:pPr>
              <a:buNone/>
            </a:pPr>
            <a:endParaRPr lang="en-US" sz="2000" b="1" dirty="0">
              <a:cs typeface="Nazanin" pitchFamily="2" charset="-78"/>
            </a:endParaRPr>
          </a:p>
        </p:txBody>
      </p:sp>
      <p:pic>
        <p:nvPicPr>
          <p:cNvPr id="30723" name="Picture 3"/>
          <p:cNvPicPr>
            <a:picLocks noChangeAspect="1" noChangeArrowheads="1"/>
          </p:cNvPicPr>
          <p:nvPr/>
        </p:nvPicPr>
        <p:blipFill>
          <a:blip r:embed="rId2" cstate="print"/>
          <a:srcRect/>
          <a:stretch>
            <a:fillRect/>
          </a:stretch>
        </p:blipFill>
        <p:spPr bwMode="auto">
          <a:xfrm>
            <a:off x="6786578" y="623870"/>
            <a:ext cx="695325" cy="304800"/>
          </a:xfrm>
          <a:prstGeom prst="rect">
            <a:avLst/>
          </a:prstGeom>
          <a:noFill/>
          <a:ln w="9525">
            <a:noFill/>
            <a:miter lim="800000"/>
            <a:headEnd/>
            <a:tailEnd/>
          </a:ln>
          <a:effectLst/>
        </p:spPr>
      </p:pic>
      <p:pic>
        <p:nvPicPr>
          <p:cNvPr id="30725" name="Picture 5"/>
          <p:cNvPicPr>
            <a:picLocks noChangeAspect="1" noChangeArrowheads="1"/>
          </p:cNvPicPr>
          <p:nvPr/>
        </p:nvPicPr>
        <p:blipFill>
          <a:blip r:embed="rId3" cstate="print"/>
          <a:srcRect/>
          <a:stretch>
            <a:fillRect/>
          </a:stretch>
        </p:blipFill>
        <p:spPr bwMode="auto">
          <a:xfrm>
            <a:off x="1142977" y="2214554"/>
            <a:ext cx="2313230" cy="1714512"/>
          </a:xfrm>
          <a:prstGeom prst="rect">
            <a:avLst/>
          </a:prstGeom>
          <a:noFill/>
          <a:ln w="9525">
            <a:noFill/>
            <a:miter lim="800000"/>
            <a:headEnd/>
            <a:tailEnd/>
          </a:ln>
          <a:effectLst/>
        </p:spPr>
      </p:pic>
      <p:sp>
        <p:nvSpPr>
          <p:cNvPr id="9" name="TextBox 8"/>
          <p:cNvSpPr txBox="1"/>
          <p:nvPr/>
        </p:nvSpPr>
        <p:spPr>
          <a:xfrm>
            <a:off x="571472" y="3929066"/>
            <a:ext cx="8358246" cy="677108"/>
          </a:xfrm>
          <a:prstGeom prst="rect">
            <a:avLst/>
          </a:prstGeom>
          <a:noFill/>
        </p:spPr>
        <p:txBody>
          <a:bodyPr wrap="square" rtlCol="0">
            <a:spAutoFit/>
          </a:bodyPr>
          <a:lstStyle/>
          <a:p>
            <a:r>
              <a:rPr lang="fa-IR" b="1" dirty="0" smtClean="0">
                <a:cs typeface="Nazanin" pitchFamily="2" charset="-78"/>
              </a:rPr>
              <a:t>با اشاره به نمایه </a:t>
            </a:r>
            <a:r>
              <a:rPr lang="en-US" b="1" dirty="0" smtClean="0">
                <a:cs typeface="Nazanin" pitchFamily="2" charset="-78"/>
              </a:rPr>
              <a:t>Join</a:t>
            </a:r>
            <a:r>
              <a:rPr lang="fa-IR" b="1" dirty="0" smtClean="0">
                <a:cs typeface="Nazanin" pitchFamily="2" charset="-78"/>
              </a:rPr>
              <a:t> می توان لیست های ارائه شده ، مدل هایی </a:t>
            </a:r>
            <a:r>
              <a:rPr lang="fa-IR" sz="2000" b="1" dirty="0" smtClean="0">
                <a:cs typeface="Nazanin" pitchFamily="2" charset="-78"/>
              </a:rPr>
              <a:t>که</a:t>
            </a:r>
            <a:r>
              <a:rPr lang="fa-IR" b="1" dirty="0" smtClean="0">
                <a:cs typeface="Nazanin" pitchFamily="2" charset="-78"/>
              </a:rPr>
              <a:t> باید به متصل شوند را انتخاب نمود. </a:t>
            </a:r>
          </a:p>
          <a:p>
            <a:endParaRPr lang="en-US" b="1" dirty="0">
              <a:cs typeface="Nazanin" pitchFamily="2" charset="-78"/>
            </a:endParaRPr>
          </a:p>
        </p:txBody>
      </p:sp>
      <p:pic>
        <p:nvPicPr>
          <p:cNvPr id="30726" name="Picture 6"/>
          <p:cNvPicPr>
            <a:picLocks noChangeAspect="1" noChangeArrowheads="1"/>
          </p:cNvPicPr>
          <p:nvPr/>
        </p:nvPicPr>
        <p:blipFill>
          <a:blip r:embed="rId4" cstate="print"/>
          <a:srcRect/>
          <a:stretch>
            <a:fillRect/>
          </a:stretch>
        </p:blipFill>
        <p:spPr bwMode="auto">
          <a:xfrm>
            <a:off x="714348" y="4291751"/>
            <a:ext cx="1643074" cy="26377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58204" cy="5788742"/>
          </a:xfrm>
        </p:spPr>
        <p:txBody>
          <a:bodyPr>
            <a:normAutofit/>
          </a:bodyPr>
          <a:lstStyle/>
          <a:p>
            <a:pPr>
              <a:buNone/>
            </a:pPr>
            <a:r>
              <a:rPr lang="fa-IR" sz="2000" b="1" dirty="0" smtClean="0">
                <a:cs typeface="Nazanin" pitchFamily="2" charset="-78"/>
              </a:rPr>
              <a:t>همچنین با فعال ساختن گزینه </a:t>
            </a:r>
            <a:r>
              <a:rPr lang="en-US" sz="2000" b="1" dirty="0" smtClean="0">
                <a:cs typeface="Nazanin" pitchFamily="2" charset="-78"/>
              </a:rPr>
              <a:t>plot joined nodes </a:t>
            </a:r>
            <a:r>
              <a:rPr lang="fa-IR" sz="2000" b="1" dirty="0" smtClean="0">
                <a:cs typeface="Nazanin" pitchFamily="2" charset="-78"/>
              </a:rPr>
              <a:t> می توان گره هایی را با یک تلرانس به هم نزدیک هستند و اتصال بین آنها ایجاد شده است را نمایش داد . برای اینکه میان گره های مجاور ف یک اتصال برقرار شود نیز این تلرانس تعریف می گردد. این کار احتمال وقوع خطا را کاهش می دهد. </a:t>
            </a:r>
            <a:endParaRPr lang="en-US" sz="2000" b="1" dirty="0">
              <a:cs typeface="Nazanin" pitchFamily="2" charset="-78"/>
            </a:endParaRPr>
          </a:p>
        </p:txBody>
      </p:sp>
      <p:sp>
        <p:nvSpPr>
          <p:cNvPr id="4" name="TextBox 3"/>
          <p:cNvSpPr txBox="1"/>
          <p:nvPr/>
        </p:nvSpPr>
        <p:spPr>
          <a:xfrm>
            <a:off x="285720" y="2000240"/>
            <a:ext cx="8358246" cy="1692771"/>
          </a:xfrm>
          <a:prstGeom prst="rect">
            <a:avLst/>
          </a:prstGeom>
          <a:noFill/>
        </p:spPr>
        <p:txBody>
          <a:bodyPr wrap="square" rtlCol="0">
            <a:spAutoFit/>
          </a:bodyPr>
          <a:lstStyle/>
          <a:p>
            <a:r>
              <a:rPr lang="fa-IR" sz="2000" b="1" dirty="0" smtClean="0">
                <a:cs typeface="Nazanin" pitchFamily="2" charset="-78"/>
              </a:rPr>
              <a:t>7- برهم کنش:</a:t>
            </a:r>
          </a:p>
          <a:p>
            <a:r>
              <a:rPr lang="fa-IR" sz="2000" b="1" dirty="0" smtClean="0">
                <a:cs typeface="Nazanin" pitchFamily="2" charset="-78"/>
              </a:rPr>
              <a:t>اصولاض بدون تعریف برهم کنش میا ندل های مختلف و همچنین حلگرهای متفاوت ، شبیه سازی بی فایده می نماید . تز این رو این گزینه در </a:t>
            </a:r>
            <a:r>
              <a:rPr lang="fa-IR" sz="2400" b="1" dirty="0" smtClean="0">
                <a:cs typeface="Nazanin" pitchFamily="2" charset="-78"/>
              </a:rPr>
              <a:t>نرم</a:t>
            </a:r>
            <a:r>
              <a:rPr lang="fa-IR" sz="2000" b="1" dirty="0" smtClean="0">
                <a:cs typeface="Nazanin" pitchFamily="2" charset="-78"/>
              </a:rPr>
              <a:t> افزار گنجانده شده است. </a:t>
            </a:r>
          </a:p>
          <a:p>
            <a:endParaRPr lang="fa-IR" sz="2000" b="1" dirty="0" smtClean="0">
              <a:cs typeface="Nazanin" pitchFamily="2" charset="-78"/>
            </a:endParaRPr>
          </a:p>
          <a:p>
            <a:r>
              <a:rPr lang="fa-IR" sz="2000" b="1" dirty="0" smtClean="0">
                <a:cs typeface="Nazanin" pitchFamily="2" charset="-78"/>
              </a:rPr>
              <a:t> </a:t>
            </a:r>
            <a:endParaRPr lang="en-US" sz="2000" b="1" dirty="0">
              <a:cs typeface="Nazanin" pitchFamily="2" charset="-78"/>
            </a:endParaRPr>
          </a:p>
        </p:txBody>
      </p:sp>
      <p:pic>
        <p:nvPicPr>
          <p:cNvPr id="31747" name="Picture 3"/>
          <p:cNvPicPr>
            <a:picLocks noChangeAspect="1" noChangeArrowheads="1"/>
          </p:cNvPicPr>
          <p:nvPr/>
        </p:nvPicPr>
        <p:blipFill>
          <a:blip r:embed="rId2" cstate="print"/>
          <a:srcRect/>
          <a:stretch>
            <a:fillRect/>
          </a:stretch>
        </p:blipFill>
        <p:spPr bwMode="auto">
          <a:xfrm>
            <a:off x="6519881" y="2052630"/>
            <a:ext cx="695325" cy="3048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3" cstate="print"/>
          <a:srcRect/>
          <a:stretch>
            <a:fillRect/>
          </a:stretch>
        </p:blipFill>
        <p:spPr bwMode="auto">
          <a:xfrm>
            <a:off x="142844" y="2786058"/>
            <a:ext cx="1644235" cy="3714752"/>
          </a:xfrm>
          <a:prstGeom prst="rect">
            <a:avLst/>
          </a:prstGeom>
          <a:noFill/>
          <a:ln w="9525">
            <a:noFill/>
            <a:miter lim="800000"/>
            <a:headEnd/>
            <a:tailEnd/>
          </a:ln>
          <a:effectLst/>
        </p:spPr>
      </p:pic>
      <p:sp>
        <p:nvSpPr>
          <p:cNvPr id="8" name="TextBox 7"/>
          <p:cNvSpPr txBox="1"/>
          <p:nvPr/>
        </p:nvSpPr>
        <p:spPr>
          <a:xfrm>
            <a:off x="2214546" y="3429000"/>
            <a:ext cx="6572296" cy="2554545"/>
          </a:xfrm>
          <a:prstGeom prst="rect">
            <a:avLst/>
          </a:prstGeom>
          <a:noFill/>
        </p:spPr>
        <p:txBody>
          <a:bodyPr wrap="square" rtlCol="0">
            <a:spAutoFit/>
          </a:bodyPr>
          <a:lstStyle/>
          <a:p>
            <a:pPr algn="just"/>
            <a:r>
              <a:rPr lang="fa-IR" sz="2000" b="1" dirty="0" smtClean="0">
                <a:cs typeface="Nazanin" pitchFamily="2" charset="-78"/>
              </a:rPr>
              <a:t>با اشاره به این نمایه پنجره ای مطابق شکل بالا مشاهده خواهد شد. در بالای این دو پنجره گزینه برای تعریف بر هم کنش قرار گرفته است . یکی از این گزینه ها برای تعریف برهم کنش میان دو حلگر لاگرانژی است که در کاربردهایی مانند نفوذ و برخورد کاربرد دارد و دیگری برای ایجاد تقابل مابین حلگر اویلری و لاگرانژی  تدارک دیده شده است. نوع دوم برای کاربردهایی مانند برهم کنش سیال و سازه و انفجار مورد استفاده قرار می گیرد. بطور کلی در هنگام تعریف برهم کنش ، کاربر باید دقت خاصی به نوع مسئله مبذول دارد. </a:t>
            </a:r>
            <a:endParaRPr lang="en-US" sz="2000" b="1" dirty="0">
              <a:cs typeface="Nazanin"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329642" cy="5931618"/>
          </a:xfrm>
        </p:spPr>
        <p:txBody>
          <a:bodyPr>
            <a:normAutofit/>
          </a:bodyPr>
          <a:lstStyle/>
          <a:p>
            <a:pPr algn="just"/>
            <a:r>
              <a:rPr lang="fa-IR" sz="2000" b="1" i="1" dirty="0" smtClean="0">
                <a:cs typeface="Nazanin" pitchFamily="2" charset="-78"/>
              </a:rPr>
              <a:t>8- چاشنی های انفجار:</a:t>
            </a:r>
          </a:p>
          <a:p>
            <a:pPr algn="just">
              <a:buNone/>
            </a:pPr>
            <a:r>
              <a:rPr lang="fa-IR" sz="2000" b="1" dirty="0" smtClean="0">
                <a:cs typeface="Nazanin" pitchFamily="2" charset="-78"/>
              </a:rPr>
              <a:t>یکی از نکات مهم در مسائل نرخ بالا، بارگذاری انفجاری برروی سازه هاست. بارگذاری انفجاری به خاطر تقابل عوامل غیر خطی همچون : برهم کنش سیال و سازه ، فعل و انفعالات شیمیایی ، تغییر شکل های بزرگ ، تغییر در ماهیت مواد در نرخ کرنش بالا و .... مسئله به شدت پیچیده است. این بارگذاری در طراحی سازه های زرهی و تقویت شده با کاربردهای نظامی و غیر نظامی اهمیت داشته و برای رسیدن به پاسخ مناسب باید کاربر تجربه کافی در این زمینه ماهیت مسئله و بحث انفجار باشد . یکی از عوامل مهم در بارگذاری انفجاری محل شروع انفجار در خود ماده منفجره است. این محل از آن جهت اهمیت دارد که با تغییر دادن محل چاشنی ، در حقیقت جهت گیری انرژی آزاد شده از ماده منفجره تغییر می کند. این نمایه امکان تعریف چاشنی های مختلف انفجاری را برای ماده منفجره با تعریف مختصات آن ایجاد می کند. چاشنی ها ممکن است بصورت نقطه ای و یا خطی و یا حتی صفحه ای تعریف شوند. </a:t>
            </a:r>
            <a:r>
              <a:rPr lang="fa-IR" sz="2000" b="1" i="1" dirty="0" smtClean="0">
                <a:cs typeface="Nazanin" pitchFamily="2" charset="-78"/>
              </a:rPr>
              <a:t> </a:t>
            </a:r>
            <a:endParaRPr lang="en-US" sz="2000" b="1" i="1" dirty="0">
              <a:cs typeface="Nazanin" pitchFamily="2" charset="-78"/>
            </a:endParaRPr>
          </a:p>
        </p:txBody>
      </p:sp>
      <p:pic>
        <p:nvPicPr>
          <p:cNvPr id="32771" name="Picture 3"/>
          <p:cNvPicPr>
            <a:picLocks noChangeAspect="1" noChangeArrowheads="1"/>
          </p:cNvPicPr>
          <p:nvPr/>
        </p:nvPicPr>
        <p:blipFill>
          <a:blip r:embed="rId2" cstate="print"/>
          <a:srcRect/>
          <a:stretch>
            <a:fillRect/>
          </a:stretch>
        </p:blipFill>
        <p:spPr bwMode="auto">
          <a:xfrm>
            <a:off x="5724128" y="642918"/>
            <a:ext cx="714375" cy="295275"/>
          </a:xfrm>
          <a:prstGeom prst="rect">
            <a:avLst/>
          </a:prstGeom>
          <a:noFill/>
          <a:ln w="9525">
            <a:noFill/>
            <a:miter lim="800000"/>
            <a:headEnd/>
            <a:tailEnd/>
          </a:ln>
          <a:effectLst/>
        </p:spPr>
      </p:pic>
      <p:pic>
        <p:nvPicPr>
          <p:cNvPr id="32772" name="Picture 4"/>
          <p:cNvPicPr>
            <a:picLocks noChangeAspect="1" noChangeArrowheads="1"/>
          </p:cNvPicPr>
          <p:nvPr/>
        </p:nvPicPr>
        <p:blipFill>
          <a:blip r:embed="rId3" cstate="print"/>
          <a:srcRect/>
          <a:stretch>
            <a:fillRect/>
          </a:stretch>
        </p:blipFill>
        <p:spPr bwMode="auto">
          <a:xfrm>
            <a:off x="2214546" y="4143380"/>
            <a:ext cx="2552700" cy="27622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472518" cy="5860180"/>
          </a:xfrm>
        </p:spPr>
        <p:txBody>
          <a:bodyPr>
            <a:normAutofit/>
          </a:bodyPr>
          <a:lstStyle/>
          <a:p>
            <a:pPr algn="just"/>
            <a:r>
              <a:rPr lang="fa-IR" sz="2000" b="1" dirty="0" smtClean="0">
                <a:cs typeface="Nazanin" pitchFamily="2" charset="-78"/>
              </a:rPr>
              <a:t>9- موازی سازی پردازشگرها:</a:t>
            </a:r>
          </a:p>
          <a:p>
            <a:pPr algn="just">
              <a:buNone/>
            </a:pPr>
            <a:r>
              <a:rPr lang="fa-IR" sz="2000" b="1" dirty="0" smtClean="0">
                <a:cs typeface="Nazanin" pitchFamily="2" charset="-78"/>
              </a:rPr>
              <a:t>امروزه با پیشرفته شدن رایانه ها و همچنین افزایش سرعت پردازش انها ، بسیاری از تحلیل ها حتی به وسیله کامپیوتر های خانگی قابل انجام است. ولی گاهی با افزایش حجم بسیار زیاد یک مسئله یک پردازنده از عهده حل انها بر نمی آید. نرم افزار </a:t>
            </a:r>
            <a:r>
              <a:rPr lang="en-US" sz="2000" b="1" dirty="0" smtClean="0">
                <a:cs typeface="Nazanin" pitchFamily="2" charset="-78"/>
              </a:rPr>
              <a:t>Autodyn</a:t>
            </a:r>
            <a:r>
              <a:rPr lang="fa-IR" sz="2000" b="1" dirty="0" smtClean="0">
                <a:cs typeface="Nazanin" pitchFamily="2" charset="-78"/>
              </a:rPr>
              <a:t> امکان استفاده موازی از چند پردازنده را رایانه های شبکه شده را به کاربر می دهد. با استفاده از این قابلیت امکان حل مسائل بزرگ بوسیله مجموعه ای از رایانه های شخصی نیز مهیا می شود. شایان ذکر است در مسائل عادی معمولاض نیازی به این گزینه نمی باشد. </a:t>
            </a:r>
          </a:p>
          <a:p>
            <a:pPr algn="just">
              <a:buNone/>
            </a:pPr>
            <a:r>
              <a:rPr lang="fa-IR" sz="2000" b="1" dirty="0" smtClean="0">
                <a:cs typeface="Nazanin" pitchFamily="2" charset="-78"/>
              </a:rPr>
              <a:t>کنترل پردازش : </a:t>
            </a:r>
          </a:p>
          <a:p>
            <a:pPr algn="just">
              <a:buNone/>
            </a:pPr>
            <a:r>
              <a:rPr lang="fa-IR" sz="2000" b="1" dirty="0" smtClean="0">
                <a:cs typeface="Nazanin" pitchFamily="2" charset="-78"/>
              </a:rPr>
              <a:t> با استفاده از این نمایه می توان پارامترهای مختلف مربوط به پردازش مسئله را تنظیم نمود. به عنوان مثال تعداد سیکل های مورد نیاز برای تحلیل ، زمان حل، میزان میرایی عددی ، نموهای زمانی و ...... در این قسمت را تعیین می شود. با کلیک برروی نمایه       می توان به زیر نمایه های دیگر دسترسی پیدا کرد.  </a:t>
            </a:r>
            <a:endParaRPr lang="en-US" sz="2000" b="1" dirty="0">
              <a:cs typeface="Nazanin" pitchFamily="2" charset="-78"/>
            </a:endParaRPr>
          </a:p>
        </p:txBody>
      </p:sp>
      <p:pic>
        <p:nvPicPr>
          <p:cNvPr id="33794" name="Picture 2"/>
          <p:cNvPicPr>
            <a:picLocks noChangeAspect="1" noChangeArrowheads="1"/>
          </p:cNvPicPr>
          <p:nvPr/>
        </p:nvPicPr>
        <p:blipFill>
          <a:blip r:embed="rId2" cstate="print"/>
          <a:srcRect/>
          <a:stretch>
            <a:fillRect/>
          </a:stretch>
        </p:blipFill>
        <p:spPr bwMode="auto">
          <a:xfrm>
            <a:off x="5384014" y="714356"/>
            <a:ext cx="733425" cy="32385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cstate="print"/>
          <a:srcRect/>
          <a:stretch>
            <a:fillRect/>
          </a:stretch>
        </p:blipFill>
        <p:spPr bwMode="auto">
          <a:xfrm>
            <a:off x="6804248" y="2672709"/>
            <a:ext cx="714375" cy="276225"/>
          </a:xfrm>
          <a:prstGeom prst="rect">
            <a:avLst/>
          </a:prstGeom>
          <a:noFill/>
          <a:ln w="9525">
            <a:noFill/>
            <a:miter lim="800000"/>
            <a:headEnd/>
            <a:tailEnd/>
          </a:ln>
          <a:effectLst/>
        </p:spPr>
      </p:pic>
      <p:pic>
        <p:nvPicPr>
          <p:cNvPr id="33796" name="Picture 4"/>
          <p:cNvPicPr>
            <a:picLocks noChangeAspect="1" noChangeArrowheads="1"/>
          </p:cNvPicPr>
          <p:nvPr/>
        </p:nvPicPr>
        <p:blipFill>
          <a:blip r:embed="rId4" cstate="print"/>
          <a:srcRect/>
          <a:stretch>
            <a:fillRect/>
          </a:stretch>
        </p:blipFill>
        <p:spPr bwMode="auto">
          <a:xfrm>
            <a:off x="4572000" y="4006860"/>
            <a:ext cx="161925" cy="200025"/>
          </a:xfrm>
          <a:prstGeom prst="rect">
            <a:avLst/>
          </a:prstGeom>
          <a:noFill/>
          <a:ln w="9525">
            <a:noFill/>
            <a:miter lim="800000"/>
            <a:headEnd/>
            <a:tailEnd/>
          </a:ln>
          <a:effectLst/>
        </p:spPr>
      </p:pic>
      <p:pic>
        <p:nvPicPr>
          <p:cNvPr id="33797" name="Picture 5"/>
          <p:cNvPicPr>
            <a:picLocks noChangeAspect="1" noChangeArrowheads="1"/>
          </p:cNvPicPr>
          <p:nvPr/>
        </p:nvPicPr>
        <p:blipFill>
          <a:blip r:embed="rId5" cstate="print"/>
          <a:srcRect/>
          <a:stretch>
            <a:fillRect/>
          </a:stretch>
        </p:blipFill>
        <p:spPr bwMode="auto">
          <a:xfrm>
            <a:off x="285720" y="4214818"/>
            <a:ext cx="1746157" cy="3071810"/>
          </a:xfrm>
          <a:prstGeom prst="rect">
            <a:avLst/>
          </a:prstGeom>
          <a:noFill/>
          <a:ln w="9525">
            <a:noFill/>
            <a:miter lim="800000"/>
            <a:headEnd/>
            <a:tailEnd/>
          </a:ln>
          <a:effectLst/>
        </p:spPr>
      </p:pic>
      <p:sp>
        <p:nvSpPr>
          <p:cNvPr id="8" name="TextBox 7"/>
          <p:cNvSpPr txBox="1"/>
          <p:nvPr/>
        </p:nvSpPr>
        <p:spPr>
          <a:xfrm>
            <a:off x="2643174" y="4648810"/>
            <a:ext cx="6215106" cy="1015663"/>
          </a:xfrm>
          <a:prstGeom prst="rect">
            <a:avLst/>
          </a:prstGeom>
          <a:noFill/>
        </p:spPr>
        <p:txBody>
          <a:bodyPr wrap="square" rtlCol="0">
            <a:spAutoFit/>
          </a:bodyPr>
          <a:lstStyle/>
          <a:p>
            <a:pPr algn="just"/>
            <a:r>
              <a:rPr lang="fa-IR" sz="2000" b="1" dirty="0" smtClean="0">
                <a:cs typeface="Nazanin" pitchFamily="2" charset="-78"/>
              </a:rPr>
              <a:t>در این بخش امکان تعریف شتاب گرانشی در سه جهت محور مختصات نیز وجود دارد. در مسائلی که نیوی جاذبه اثر دارد باید با دقت در واحد شتاب گرانشی ، آن را در قسمت </a:t>
            </a:r>
            <a:r>
              <a:rPr lang="en-US" sz="2000" b="1" dirty="0" smtClean="0">
                <a:cs typeface="Nazanin" pitchFamily="2" charset="-78"/>
              </a:rPr>
              <a:t>Gravity</a:t>
            </a:r>
            <a:r>
              <a:rPr lang="fa-IR" sz="2000" b="1" dirty="0" smtClean="0">
                <a:cs typeface="Nazanin" pitchFamily="2" charset="-78"/>
              </a:rPr>
              <a:t> وارد نمود. </a:t>
            </a:r>
            <a:endParaRPr lang="en-US" sz="2000" b="1" dirty="0">
              <a:cs typeface="Nazanin"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58204" cy="5860180"/>
          </a:xfrm>
        </p:spPr>
        <p:txBody>
          <a:bodyPr>
            <a:normAutofit/>
          </a:bodyPr>
          <a:lstStyle/>
          <a:p>
            <a:r>
              <a:rPr lang="fa-IR" sz="2000" b="1" dirty="0" smtClean="0">
                <a:cs typeface="Nazanin" pitchFamily="2" charset="-78"/>
              </a:rPr>
              <a:t>10- خروجی ها :</a:t>
            </a:r>
          </a:p>
          <a:p>
            <a:pPr algn="just">
              <a:buNone/>
            </a:pPr>
            <a:r>
              <a:rPr lang="fa-IR" sz="2000" b="1" dirty="0" smtClean="0">
                <a:cs typeface="Nazanin" pitchFamily="2" charset="-78"/>
              </a:rPr>
              <a:t>در پایان هر تحلیل مقادیر در جه آزادی نقاط گره ای و میانگین المانی ، به عنوان خروجی تولید می شوند. برخی از این مقادیر مستقیم و برخی غیر مستقیم و با انجام عملیات ریاضی برروی سایر متغیر ها بدست می آیند. همچنین در حین تحلیل و با پیش روی در زمان ، نرم افزار در هر تعداد معینی سیکل اقدام به نمایش متغیرها می نماید . همه این اقدامات و بسیاری از این تنظیمات دیگر در همین مدول انجام می پذیرد. </a:t>
            </a:r>
          </a:p>
          <a:p>
            <a:pPr>
              <a:buNone/>
            </a:pPr>
            <a:endParaRPr lang="fa-IR" sz="2000" b="1" dirty="0" smtClean="0">
              <a:cs typeface="Nazanin" pitchFamily="2" charset="-78"/>
            </a:endParaRPr>
          </a:p>
        </p:txBody>
      </p:sp>
      <p:pic>
        <p:nvPicPr>
          <p:cNvPr id="34818" name="Picture 2"/>
          <p:cNvPicPr>
            <a:picLocks noChangeAspect="1" noChangeArrowheads="1"/>
          </p:cNvPicPr>
          <p:nvPr/>
        </p:nvPicPr>
        <p:blipFill>
          <a:blip r:embed="rId2" cstate="print"/>
          <a:srcRect/>
          <a:stretch>
            <a:fillRect/>
          </a:stretch>
        </p:blipFill>
        <p:spPr bwMode="auto">
          <a:xfrm>
            <a:off x="6015053" y="804846"/>
            <a:ext cx="771525" cy="266700"/>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srcRect/>
          <a:stretch>
            <a:fillRect/>
          </a:stretch>
        </p:blipFill>
        <p:spPr bwMode="auto">
          <a:xfrm>
            <a:off x="785786" y="2571744"/>
            <a:ext cx="2243445" cy="428625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14356"/>
            <a:ext cx="8215370" cy="5860180"/>
          </a:xfrm>
        </p:spPr>
        <p:txBody>
          <a:bodyPr>
            <a:normAutofit/>
          </a:bodyPr>
          <a:lstStyle/>
          <a:p>
            <a:r>
              <a:rPr lang="fa-IR" sz="1800" b="1" dirty="0" smtClean="0">
                <a:cs typeface="B Nazanin" pitchFamily="2" charset="-78"/>
              </a:rPr>
              <a:t>متغیر های تعریف شده توسط کاربر :</a:t>
            </a:r>
          </a:p>
          <a:p>
            <a:pPr algn="just">
              <a:buNone/>
            </a:pPr>
            <a:r>
              <a:rPr lang="fa-IR" sz="1800" b="1" dirty="0" smtClean="0">
                <a:cs typeface="B Nazanin" pitchFamily="2" charset="-78"/>
              </a:rPr>
              <a:t>دراین قسمت که بیشتر برای کاربران پیشرفته در نظر گرفته شده است، متغیرهایی که در خود نرم افزار پیش بینی نشده اند و یا خیلی ویژه بوده و با کاربردهای خاصی همراه هستند ، در این مدول تنظیم و فراخوانی خواهند شد. </a:t>
            </a:r>
          </a:p>
          <a:p>
            <a:pPr algn="just">
              <a:buNone/>
            </a:pPr>
            <a:r>
              <a:rPr lang="fa-IR" sz="1800" b="1" u="sng" dirty="0" smtClean="0">
                <a:cs typeface="B Nazanin" pitchFamily="2" charset="-78"/>
              </a:rPr>
              <a:t>واحد پس پردازش :</a:t>
            </a:r>
          </a:p>
          <a:p>
            <a:pPr algn="just">
              <a:buNone/>
            </a:pPr>
            <a:r>
              <a:rPr lang="fa-IR" sz="1800" b="1" dirty="0" smtClean="0">
                <a:cs typeface="B Nazanin" pitchFamily="2" charset="-78"/>
              </a:rPr>
              <a:t>مدول </a:t>
            </a:r>
            <a:r>
              <a:rPr lang="en-US" sz="1800" b="1" dirty="0" smtClean="0">
                <a:cs typeface="B Nazanin" pitchFamily="2" charset="-78"/>
              </a:rPr>
              <a:t>View</a:t>
            </a:r>
            <a:r>
              <a:rPr lang="fa-IR" sz="1800" b="1" dirty="0" smtClean="0">
                <a:cs typeface="B Nazanin" pitchFamily="2" charset="-78"/>
              </a:rPr>
              <a:t>:</a:t>
            </a:r>
          </a:p>
          <a:p>
            <a:pPr algn="just">
              <a:buNone/>
            </a:pPr>
            <a:r>
              <a:rPr lang="fa-IR" sz="1800" b="1" dirty="0" smtClean="0">
                <a:cs typeface="B Nazanin" pitchFamily="2" charset="-78"/>
              </a:rPr>
              <a:t> این مدول برای تنظیم نمایش خروجی ها می باشد. در این قسمت امکانات بسیار زیادی برای انواع نمایش خروجی در نظر گرفته شده است. </a:t>
            </a:r>
            <a:endParaRPr lang="en-US" sz="1800" b="1" dirty="0">
              <a:cs typeface="B Nazanin" pitchFamily="2" charset="-78"/>
            </a:endParaRPr>
          </a:p>
        </p:txBody>
      </p:sp>
      <p:pic>
        <p:nvPicPr>
          <p:cNvPr id="35842" name="Picture 2"/>
          <p:cNvPicPr>
            <a:picLocks noChangeAspect="1" noChangeArrowheads="1"/>
          </p:cNvPicPr>
          <p:nvPr/>
        </p:nvPicPr>
        <p:blipFill>
          <a:blip r:embed="rId2" cstate="print"/>
          <a:srcRect/>
          <a:stretch>
            <a:fillRect/>
          </a:stretch>
        </p:blipFill>
        <p:spPr bwMode="auto">
          <a:xfrm>
            <a:off x="4929195" y="714356"/>
            <a:ext cx="714375" cy="304800"/>
          </a:xfrm>
          <a:prstGeom prst="rect">
            <a:avLst/>
          </a:prstGeom>
          <a:noFill/>
          <a:ln w="9525">
            <a:noFill/>
            <a:miter lim="800000"/>
            <a:headEnd/>
            <a:tailEnd/>
          </a:ln>
          <a:effectLst/>
        </p:spPr>
      </p:pic>
      <p:pic>
        <p:nvPicPr>
          <p:cNvPr id="35844" name="Picture 4"/>
          <p:cNvPicPr>
            <a:picLocks noChangeAspect="1" noChangeArrowheads="1"/>
          </p:cNvPicPr>
          <p:nvPr/>
        </p:nvPicPr>
        <p:blipFill>
          <a:blip r:embed="rId3" cstate="print"/>
          <a:srcRect/>
          <a:stretch>
            <a:fillRect/>
          </a:stretch>
        </p:blipFill>
        <p:spPr bwMode="auto">
          <a:xfrm>
            <a:off x="71406" y="1928803"/>
            <a:ext cx="571504" cy="1357322"/>
          </a:xfrm>
          <a:prstGeom prst="rect">
            <a:avLst/>
          </a:prstGeom>
          <a:noFill/>
          <a:ln w="9525">
            <a:noFill/>
            <a:miter lim="800000"/>
            <a:headEnd/>
            <a:tailEnd/>
          </a:ln>
          <a:effectLst/>
        </p:spPr>
      </p:pic>
      <p:pic>
        <p:nvPicPr>
          <p:cNvPr id="35845" name="Picture 5"/>
          <p:cNvPicPr>
            <a:picLocks noChangeAspect="1" noChangeArrowheads="1"/>
          </p:cNvPicPr>
          <p:nvPr/>
        </p:nvPicPr>
        <p:blipFill>
          <a:blip r:embed="rId4" cstate="print"/>
          <a:srcRect/>
          <a:stretch>
            <a:fillRect/>
          </a:stretch>
        </p:blipFill>
        <p:spPr bwMode="auto">
          <a:xfrm>
            <a:off x="1000100" y="2857496"/>
            <a:ext cx="1896330" cy="3842192"/>
          </a:xfrm>
          <a:prstGeom prst="rect">
            <a:avLst/>
          </a:prstGeom>
          <a:noFill/>
          <a:ln w="9525">
            <a:noFill/>
            <a:miter lim="800000"/>
            <a:headEnd/>
            <a:tailEnd/>
          </a:ln>
          <a:effectLst/>
        </p:spPr>
      </p:pic>
      <p:sp>
        <p:nvSpPr>
          <p:cNvPr id="8" name="TextBox 7"/>
          <p:cNvSpPr txBox="1"/>
          <p:nvPr/>
        </p:nvSpPr>
        <p:spPr>
          <a:xfrm>
            <a:off x="3214678" y="3071810"/>
            <a:ext cx="5643570" cy="3754874"/>
          </a:xfrm>
          <a:prstGeom prst="rect">
            <a:avLst/>
          </a:prstGeom>
          <a:noFill/>
        </p:spPr>
        <p:txBody>
          <a:bodyPr wrap="square" rtlCol="0">
            <a:spAutoFit/>
          </a:bodyPr>
          <a:lstStyle/>
          <a:p>
            <a:pPr algn="just"/>
            <a:r>
              <a:rPr lang="fa-IR" sz="2000" b="1" dirty="0" smtClean="0">
                <a:cs typeface="B Nazanin" pitchFamily="2" charset="-78"/>
              </a:rPr>
              <a:t>در شکل روبرو زیر نمایه ای که با اشاره به نمایه </a:t>
            </a:r>
            <a:r>
              <a:rPr lang="en-US" sz="2000" b="1" dirty="0" smtClean="0">
                <a:cs typeface="B Nazanin" pitchFamily="2" charset="-78"/>
              </a:rPr>
              <a:t>Plot</a:t>
            </a:r>
            <a:r>
              <a:rPr lang="fa-IR" sz="2000" b="1" dirty="0" smtClean="0">
                <a:cs typeface="B Nazanin" pitchFamily="2" charset="-78"/>
              </a:rPr>
              <a:t> مشاهده می شود را نشان می دهد. ردیف سمت چپ شامل متغیرهایی است که بصورت کانتور قابل نمایش هستند. به عنوان مثال محل نمایش مواد مختلف در تحلیل و وضعیت مواد از لحاظ ناحیه رفتار در این قسمت دسته بندی شده اند. متغیرهایی مانند فشار ، تنش و ..... و نیز در این بخش جای گرفته اند. با اشاره به       یک منوی گسترده برای تنظیم نحوه نمایش هر یک از قسمت ها نشان داده می شود. </a:t>
            </a:r>
          </a:p>
          <a:p>
            <a:pPr algn="just"/>
            <a:r>
              <a:rPr lang="fa-IR" sz="2000" b="1" dirty="0" smtClean="0">
                <a:cs typeface="B Nazanin" pitchFamily="2" charset="-78"/>
              </a:rPr>
              <a:t>در بخش راست ، متغیر هایی که قابلیت نمایش به صورت کانتور را ندارند، قرار گرفته اند . مثلاض بردارها، محل نقاط چاشنی انفجاری ، محورها و .... در این بخش هستند. </a:t>
            </a:r>
          </a:p>
          <a:p>
            <a:pPr algn="just"/>
            <a:endParaRPr lang="en-US" sz="2000" b="1" dirty="0">
              <a:cs typeface="B Nazanin" pitchFamily="2" charset="-78"/>
            </a:endParaRPr>
          </a:p>
        </p:txBody>
      </p:sp>
      <p:pic>
        <p:nvPicPr>
          <p:cNvPr id="35846" name="Picture 6"/>
          <p:cNvPicPr>
            <a:picLocks noChangeAspect="1" noChangeArrowheads="1"/>
          </p:cNvPicPr>
          <p:nvPr/>
        </p:nvPicPr>
        <p:blipFill>
          <a:blip r:embed="rId5" cstate="print"/>
          <a:srcRect/>
          <a:stretch>
            <a:fillRect/>
          </a:stretch>
        </p:blipFill>
        <p:spPr bwMode="auto">
          <a:xfrm>
            <a:off x="3133716" y="4695835"/>
            <a:ext cx="152400" cy="1619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329642" cy="5860180"/>
          </a:xfrm>
        </p:spPr>
        <p:txBody>
          <a:bodyPr>
            <a:normAutofit/>
          </a:bodyPr>
          <a:lstStyle/>
          <a:p>
            <a:r>
              <a:rPr lang="fa-IR" sz="2000" b="1" dirty="0" smtClean="0">
                <a:latin typeface="Myriad Pro" pitchFamily="34" charset="0"/>
                <a:cs typeface="B Nazanin" pitchFamily="2" charset="-78"/>
              </a:rPr>
              <a:t>با اشاره به               پنجره ای مطابق شکل زیر ظاهر می شود:</a:t>
            </a:r>
          </a:p>
          <a:p>
            <a:pPr>
              <a:buNone/>
            </a:pPr>
            <a:r>
              <a:rPr lang="fa-IR" sz="2000" b="1" dirty="0" smtClean="0">
                <a:latin typeface="Myriad Pro" pitchFamily="34" charset="0"/>
                <a:cs typeface="B Nazanin" pitchFamily="2" charset="-78"/>
              </a:rPr>
              <a:t> </a:t>
            </a:r>
            <a:endParaRPr lang="en-US" sz="2000" b="1" dirty="0">
              <a:latin typeface="Myriad Pro" pitchFamily="34" charset="0"/>
              <a:cs typeface="B Nazanin" pitchFamily="2" charset="-78"/>
            </a:endParaRPr>
          </a:p>
        </p:txBody>
      </p:sp>
      <p:pic>
        <p:nvPicPr>
          <p:cNvPr id="36866" name="Picture 2"/>
          <p:cNvPicPr>
            <a:picLocks noChangeAspect="1" noChangeArrowheads="1"/>
          </p:cNvPicPr>
          <p:nvPr/>
        </p:nvPicPr>
        <p:blipFill>
          <a:blip r:embed="rId2" cstate="print"/>
          <a:srcRect/>
          <a:stretch>
            <a:fillRect/>
          </a:stretch>
        </p:blipFill>
        <p:spPr bwMode="auto">
          <a:xfrm>
            <a:off x="6715140" y="714356"/>
            <a:ext cx="685800" cy="30480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3071802" y="1071546"/>
            <a:ext cx="2476500" cy="2295525"/>
          </a:xfrm>
          <a:prstGeom prst="rect">
            <a:avLst/>
          </a:prstGeom>
          <a:noFill/>
          <a:ln w="9525">
            <a:noFill/>
            <a:miter lim="800000"/>
            <a:headEnd/>
            <a:tailEnd/>
          </a:ln>
          <a:effectLst/>
        </p:spPr>
      </p:pic>
      <p:sp>
        <p:nvSpPr>
          <p:cNvPr id="6" name="TextBox 5"/>
          <p:cNvSpPr txBox="1"/>
          <p:nvPr/>
        </p:nvSpPr>
        <p:spPr>
          <a:xfrm>
            <a:off x="428596" y="3929066"/>
            <a:ext cx="8358246" cy="1323439"/>
          </a:xfrm>
          <a:prstGeom prst="rect">
            <a:avLst/>
          </a:prstGeom>
          <a:noFill/>
        </p:spPr>
        <p:txBody>
          <a:bodyPr wrap="square" rtlCol="0">
            <a:spAutoFit/>
          </a:bodyPr>
          <a:lstStyle/>
          <a:p>
            <a:pPr algn="just"/>
            <a:r>
              <a:rPr lang="fa-IR" sz="2000" b="1" dirty="0" smtClean="0">
                <a:cs typeface="B Nazanin" pitchFamily="2" charset="-78"/>
              </a:rPr>
              <a:t>در پنجره فوق می توان، پارامترهای نمایش اعم از رنگ پس زمینه، نمایش های مربوط به ضخامت پوسته ها ، میزان بزرگ نمایی در تغییر شکل ها و .... را تغییر داد. با تغییر دادن </a:t>
            </a:r>
            <a:r>
              <a:rPr lang="en-US" sz="2000" b="1" dirty="0" smtClean="0">
                <a:cs typeface="B Nazanin" pitchFamily="2" charset="-78"/>
              </a:rPr>
              <a:t>plot type</a:t>
            </a:r>
            <a:r>
              <a:rPr lang="fa-IR" sz="2000" b="1" dirty="0" smtClean="0">
                <a:cs typeface="B Nazanin" pitchFamily="2" charset="-78"/>
              </a:rPr>
              <a:t> گزینه های دیگری نیز برای تغییر در دسترس قرار می گیرند. کاربران با تغییر دادن و امتحان کردن گزینه ها ، بیشتر با این بخش آشنا خواهند شد. </a:t>
            </a:r>
            <a:endParaRPr lang="en-US" sz="2000" b="1" dirty="0">
              <a:cs typeface="B Nazanin"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9745" name="Picture 1" descr="Description: Scan0002"/>
          <p:cNvPicPr>
            <a:picLocks noChangeAspect="1" noChangeArrowheads="1"/>
          </p:cNvPicPr>
          <p:nvPr/>
        </p:nvPicPr>
        <p:blipFill>
          <a:blip r:embed="rId2" cstate="print">
            <a:clrChange>
              <a:clrFrom>
                <a:srgbClr val="E9F0FF"/>
              </a:clrFrom>
              <a:clrTo>
                <a:srgbClr val="E9F0FF">
                  <a:alpha val="0"/>
                </a:srgbClr>
              </a:clrTo>
            </a:clrChange>
            <a:lum bright="-20000" contrast="40000"/>
          </a:blip>
          <a:srcRect/>
          <a:stretch>
            <a:fillRect/>
          </a:stretch>
        </p:blipFill>
        <p:spPr bwMode="auto">
          <a:xfrm>
            <a:off x="2671779" y="457200"/>
            <a:ext cx="4257675" cy="2895600"/>
          </a:xfrm>
          <a:prstGeom prst="rect">
            <a:avLst/>
          </a:prstGeom>
          <a:noFill/>
        </p:spPr>
      </p:pic>
      <p:sp>
        <p:nvSpPr>
          <p:cNvPr id="159747" name="Rectangle 3"/>
          <p:cNvSpPr>
            <a:spLocks noChangeArrowheads="1"/>
          </p:cNvSpPr>
          <p:nvPr/>
        </p:nvSpPr>
        <p:spPr bwMode="auto">
          <a:xfrm>
            <a:off x="212965" y="3429000"/>
            <a:ext cx="8645315"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0000"/>
                </a:solidFill>
                <a:effectLst>
                  <a:outerShdw blurRad="38100" dist="38100" dir="2700000" algn="tl">
                    <a:srgbClr val="C0C0C0"/>
                  </a:outerShdw>
                </a:effectLst>
                <a:latin typeface="Garamond" pitchFamily="18" charset="0"/>
                <a:ea typeface="+mj-ea"/>
                <a:cs typeface="Nazanin" pitchFamily="2" charset="-78"/>
              </a:rPr>
              <a:t>وَ أَعِدُّواْلَهُم مَّا استَطَعتُم مِن قُوَّهٍ وَ مِن رِبَاط</a:t>
            </a:r>
            <a:r>
              <a:rPr kumimoji="0" lang="en-US" sz="2800" b="0" i="0" u="none" strike="noStrike" cap="none" normalizeH="0" baseline="0" dirty="0" smtClean="0">
                <a:ln>
                  <a:noFill/>
                </a:ln>
                <a:solidFill>
                  <a:srgbClr val="000000"/>
                </a:solidFill>
                <a:effectLst>
                  <a:outerShdw blurRad="38100" dist="38100" dir="2700000" algn="tl">
                    <a:srgbClr val="C0C0C0"/>
                  </a:outerShdw>
                </a:effectLst>
                <a:latin typeface="Arial" pitchFamily="34" charset="0"/>
                <a:ea typeface="+mj-ea"/>
                <a:cs typeface="Arial" pitchFamily="34" charset="0"/>
              </a:rPr>
              <a:t>‌</a:t>
            </a:r>
            <a:r>
              <a:rPr kumimoji="0" lang="ar-SA" sz="2800" b="0" i="0" u="none" strike="noStrike" cap="none" normalizeH="0" baseline="0" dirty="0" smtClean="0">
                <a:ln>
                  <a:noFill/>
                </a:ln>
                <a:solidFill>
                  <a:srgbClr val="000000"/>
                </a:solidFill>
                <a:effectLst>
                  <a:outerShdw blurRad="38100" dist="38100" dir="2700000" algn="tl">
                    <a:srgbClr val="C0C0C0"/>
                  </a:outerShdw>
                </a:effectLst>
                <a:latin typeface="Garamond" pitchFamily="18" charset="0"/>
                <a:ea typeface="+mj-ea"/>
                <a:cs typeface="Nazanin" pitchFamily="2" charset="-78"/>
              </a:rPr>
              <a:t>ِالخَيلِ تُرهِبُونَ بِهِ عَدُوَّاللَهِ وَ عَدُوَّكُم وَ آخَرِينَ مِن دُونِهِم لا تَعلَمُونَهُمُ</a:t>
            </a:r>
            <a:r>
              <a:rPr kumimoji="0" lang="en-US" sz="2800" b="0" i="0" u="none" strike="noStrike" cap="none" normalizeH="0" baseline="0" dirty="0" smtClean="0">
                <a:ln>
                  <a:noFill/>
                </a:ln>
                <a:solidFill>
                  <a:srgbClr val="000000"/>
                </a:solidFill>
                <a:effectLst>
                  <a:outerShdw blurRad="38100" dist="38100" dir="2700000" algn="tl">
                    <a:srgbClr val="C0C0C0"/>
                  </a:outerShdw>
                </a:effectLst>
                <a:latin typeface="Arial" pitchFamily="34" charset="0"/>
                <a:ea typeface="+mj-ea"/>
                <a:cs typeface="Arial" pitchFamily="34" charset="0"/>
              </a:rPr>
              <a:t>‌</a:t>
            </a:r>
            <a:r>
              <a:rPr kumimoji="0" lang="ar-SA" sz="2800" b="0" i="0" u="none" strike="noStrike" cap="none" normalizeH="0" baseline="0" dirty="0" smtClean="0">
                <a:ln>
                  <a:noFill/>
                </a:ln>
                <a:solidFill>
                  <a:srgbClr val="000000"/>
                </a:solidFill>
                <a:effectLst>
                  <a:outerShdw blurRad="38100" dist="38100" dir="2700000" algn="tl">
                    <a:srgbClr val="C0C0C0"/>
                  </a:outerShdw>
                </a:effectLst>
                <a:latin typeface="Garamond" pitchFamily="18" charset="0"/>
                <a:ea typeface="+mj-ea"/>
                <a:cs typeface="Nazanin" pitchFamily="2" charset="-78"/>
              </a:rPr>
              <a:t> اللَّهُ يَعلَمُهُم وَ مَا تُنفِقُواْ مِن شَيءٍ فِي سَبِيل</a:t>
            </a:r>
            <a:r>
              <a:rPr kumimoji="0" lang="en-US" sz="2800" b="0" i="0" u="none" strike="noStrike" cap="none" normalizeH="0" baseline="0" dirty="0" smtClean="0">
                <a:ln>
                  <a:noFill/>
                </a:ln>
                <a:solidFill>
                  <a:srgbClr val="000000"/>
                </a:solidFill>
                <a:effectLst>
                  <a:outerShdw blurRad="38100" dist="38100" dir="2700000" algn="tl">
                    <a:srgbClr val="C0C0C0"/>
                  </a:outerShdw>
                </a:effectLst>
                <a:latin typeface="Arial" pitchFamily="34" charset="0"/>
                <a:ea typeface="+mj-ea"/>
                <a:cs typeface="Arial" pitchFamily="34" charset="0"/>
              </a:rPr>
              <a:t>‌</a:t>
            </a:r>
            <a:r>
              <a:rPr kumimoji="0" lang="ar-SA" sz="2800" b="0" i="0" u="none" strike="noStrike" cap="none" normalizeH="0" baseline="0" dirty="0" smtClean="0">
                <a:ln>
                  <a:noFill/>
                </a:ln>
                <a:solidFill>
                  <a:srgbClr val="000000"/>
                </a:solidFill>
                <a:effectLst>
                  <a:outerShdw blurRad="38100" dist="38100" dir="2700000" algn="tl">
                    <a:srgbClr val="C0C0C0"/>
                  </a:outerShdw>
                </a:effectLst>
                <a:latin typeface="Garamond" pitchFamily="18" charset="0"/>
                <a:ea typeface="+mj-ea"/>
                <a:cs typeface="Nazanin" pitchFamily="2" charset="-78"/>
              </a:rPr>
              <a:t>ِاللَّهِ يُوَفَّ إِلَيكُم و أَنتُم لاتُظلَمُونَ</a:t>
            </a:r>
            <a:r>
              <a:rPr kumimoji="0" lang="en-US" sz="2800" b="0" i="0" u="none" strike="noStrike" cap="none" normalizeH="0" baseline="0" dirty="0" smtClean="0">
                <a:ln>
                  <a:noFill/>
                </a:ln>
                <a:solidFill>
                  <a:srgbClr val="000000"/>
                </a:solidFill>
                <a:effectLst>
                  <a:outerShdw blurRad="38100" dist="38100" dir="2700000" algn="tl">
                    <a:srgbClr val="C0C0C0"/>
                  </a:outerShdw>
                </a:effectLst>
                <a:latin typeface="Arial" pitchFamily="34" charset="0"/>
                <a:ea typeface="+mj-ea"/>
                <a:cs typeface="Arial" pitchFamily="34"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643998" cy="5860180"/>
          </a:xfrm>
        </p:spPr>
        <p:txBody>
          <a:bodyPr>
            <a:normAutofit/>
          </a:bodyPr>
          <a:lstStyle/>
          <a:p>
            <a:r>
              <a:rPr lang="fa-IR" sz="1800" b="1" dirty="0" smtClean="0">
                <a:cs typeface="B Nazanin" pitchFamily="2" charset="-78"/>
              </a:rPr>
              <a:t>همیشه بعد از انجام یک تحلیل نیازمند تنظیم یک گزارش هستید. نمودارها، بهترین بیانگر تغییرات متغیر هستند. در تحلیل های صریح دینامیکی ، معمولاً خواسته ها بر بدست آوردن تغییرات پارامترها در دامنه زمان استوار هستند. در نرم افزار </a:t>
            </a:r>
            <a:r>
              <a:rPr lang="en-US" sz="1800" b="1" dirty="0" smtClean="0">
                <a:cs typeface="B Nazanin" pitchFamily="2" charset="-78"/>
              </a:rPr>
              <a:t>Autodyn</a:t>
            </a:r>
            <a:r>
              <a:rPr lang="fa-IR" sz="1800" b="1" dirty="0" smtClean="0">
                <a:cs typeface="B Nazanin" pitchFamily="2" charset="-78"/>
              </a:rPr>
              <a:t> این قابلیت در نمایه                گنجانده شده است. با اشاره به این نمایه پنجره ای باز می شود که به کاربر امکان انتخاب متغیر های مورد نظر در محل نصب سنجه های مختلف در مدل های یک مسئله را می دهد. همچنین تغییرات بعضی از متغیر های کل دامنه حل، مانند انرژی و تکانه کل نیز بر حسب زمان در آن گنجانده شده است. </a:t>
            </a:r>
          </a:p>
          <a:p>
            <a:pPr algn="just"/>
            <a:r>
              <a:rPr lang="fa-IR" sz="1800" b="1" dirty="0" smtClean="0">
                <a:cs typeface="B Nazanin" pitchFamily="2" charset="-78"/>
              </a:rPr>
              <a:t>در این بخش امکان نمایش چند منحنی به صورت همزمان در یک نمودار ، وجود دارد. این قابلیت در مقایسه میان تغییرات یک پارامتر در تحلیل های مختلف و یا در نقاط مختلف یک مدل بسیار سودمند است. البته در نرم افزار امکان این که در تحلیل ، محوری غیر از زمان نیز به عنوان متغیر مستقل در نظر گرفته شود نیز وجو دارد. به عنوان مثال سرعت یکی از این متغیرهاست که ممکن است در تحلیل هایی که نیاز به تعیین میزان میراییی سازه ای باشد مورد استفاده قرار گیرد . در شکل زیر یک نمودار از فشار برحسب زمان یک کیلوگرم تی ان تی را مشاهده می نمایید. </a:t>
            </a:r>
          </a:p>
          <a:p>
            <a:pPr algn="just">
              <a:buNone/>
            </a:pPr>
            <a:r>
              <a:rPr lang="fa-IR" sz="1800" b="1" dirty="0" smtClean="0">
                <a:cs typeface="B Nazanin" pitchFamily="2" charset="-78"/>
              </a:rPr>
              <a:t> </a:t>
            </a:r>
            <a:endParaRPr lang="en-US" sz="1800" b="1" dirty="0">
              <a:cs typeface="B Nazanin" pitchFamily="2" charset="-78"/>
            </a:endParaRPr>
          </a:p>
        </p:txBody>
      </p:sp>
      <p:pic>
        <p:nvPicPr>
          <p:cNvPr id="37890" name="Picture 2"/>
          <p:cNvPicPr>
            <a:picLocks noChangeAspect="1" noChangeArrowheads="1"/>
          </p:cNvPicPr>
          <p:nvPr/>
        </p:nvPicPr>
        <p:blipFill>
          <a:blip r:embed="rId2" cstate="print"/>
          <a:srcRect/>
          <a:stretch>
            <a:fillRect/>
          </a:stretch>
        </p:blipFill>
        <p:spPr bwMode="auto">
          <a:xfrm>
            <a:off x="2643174" y="1285860"/>
            <a:ext cx="723900" cy="285750"/>
          </a:xfrm>
          <a:prstGeom prst="rect">
            <a:avLst/>
          </a:prstGeom>
          <a:noFill/>
          <a:ln w="9525">
            <a:noFill/>
            <a:miter lim="800000"/>
            <a:headEnd/>
            <a:tailEnd/>
          </a:ln>
          <a:effectLst/>
        </p:spPr>
      </p:pic>
      <p:pic>
        <p:nvPicPr>
          <p:cNvPr id="37892" name="Picture 4"/>
          <p:cNvPicPr>
            <a:picLocks noChangeAspect="1" noChangeArrowheads="1"/>
          </p:cNvPicPr>
          <p:nvPr/>
        </p:nvPicPr>
        <p:blipFill>
          <a:blip r:embed="rId3" cstate="print"/>
          <a:srcRect/>
          <a:stretch>
            <a:fillRect/>
          </a:stretch>
        </p:blipFill>
        <p:spPr bwMode="auto">
          <a:xfrm>
            <a:off x="214282" y="3929066"/>
            <a:ext cx="1611088" cy="3075714"/>
          </a:xfrm>
          <a:prstGeom prst="rect">
            <a:avLst/>
          </a:prstGeom>
          <a:noFill/>
          <a:ln w="9525">
            <a:noFill/>
            <a:miter lim="800000"/>
            <a:headEnd/>
            <a:tailEnd/>
          </a:ln>
          <a:effectLst/>
        </p:spPr>
      </p:pic>
      <p:pic>
        <p:nvPicPr>
          <p:cNvPr id="37893" name="Picture 814"/>
          <p:cNvPicPr>
            <a:picLocks noChangeAspect="1" noChangeArrowheads="1"/>
          </p:cNvPicPr>
          <p:nvPr/>
        </p:nvPicPr>
        <p:blipFill>
          <a:blip r:embed="rId4" cstate="print"/>
          <a:srcRect/>
          <a:stretch>
            <a:fillRect/>
          </a:stretch>
        </p:blipFill>
        <p:spPr bwMode="auto">
          <a:xfrm>
            <a:off x="2714612" y="4242704"/>
            <a:ext cx="4000528" cy="255648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91264" cy="2664296"/>
          </a:xfrm>
        </p:spPr>
        <p:txBody>
          <a:bodyPr>
            <a:normAutofit/>
          </a:bodyPr>
          <a:lstStyle/>
          <a:p>
            <a:r>
              <a:rPr lang="fa-IR" sz="2000" b="1" dirty="0">
                <a:cs typeface="Nazanin" pitchFamily="2" charset="-78"/>
              </a:rPr>
              <a:t>شبیه سازی </a:t>
            </a:r>
            <a:r>
              <a:rPr lang="fa-IR" sz="2000" b="1" dirty="0" smtClean="0">
                <a:cs typeface="Nazanin" pitchFamily="2" charset="-78"/>
              </a:rPr>
              <a:t>دو بعدی انفجار درخاک توسط  </a:t>
            </a:r>
            <a:r>
              <a:rPr lang="fa-IR" sz="2000" b="1" dirty="0">
                <a:cs typeface="Nazanin" pitchFamily="2" charset="-78"/>
              </a:rPr>
              <a:t>نرم افزار </a:t>
            </a:r>
            <a:r>
              <a:rPr lang="en-US" sz="1600" b="1" i="1" dirty="0">
                <a:cs typeface="Nazanin" pitchFamily="2" charset="-78"/>
              </a:rPr>
              <a:t>Autodyn</a:t>
            </a:r>
            <a:endParaRPr lang="en-US" sz="1600" b="1" dirty="0">
              <a:cs typeface="Nazanin" pitchFamily="2" charset="-78"/>
            </a:endParaRPr>
          </a:p>
          <a:p>
            <a:pPr algn="just"/>
            <a:r>
              <a:rPr lang="fa-IR" sz="2000" b="1" dirty="0">
                <a:cs typeface="Nazanin" pitchFamily="2" charset="-78"/>
              </a:rPr>
              <a:t>نرم افزار </a:t>
            </a:r>
            <a:r>
              <a:rPr lang="en-US" sz="1600" b="1" dirty="0">
                <a:cs typeface="Nazanin" pitchFamily="2" charset="-78"/>
              </a:rPr>
              <a:t>Autodyn</a:t>
            </a:r>
            <a:r>
              <a:rPr lang="fa-IR" sz="2000" b="1" dirty="0">
                <a:cs typeface="Nazanin" pitchFamily="2" charset="-78"/>
              </a:rPr>
              <a:t>یکی از نرم افزار های رایج در شبیه سازی عددی انفجار بوده .به منظور شبیه سازی </a:t>
            </a:r>
            <a:r>
              <a:rPr lang="fa-IR" sz="2000" b="1" dirty="0" smtClean="0">
                <a:cs typeface="Nazanin" pitchFamily="2" charset="-78"/>
              </a:rPr>
              <a:t>دو بعدی انفجار در زیر خاک باید </a:t>
            </a:r>
            <a:r>
              <a:rPr lang="fa-IR" sz="2000" b="1" dirty="0">
                <a:cs typeface="Nazanin" pitchFamily="2" charset="-78"/>
              </a:rPr>
              <a:t>مدل </a:t>
            </a:r>
            <a:r>
              <a:rPr lang="fa-IR" sz="2000" b="1" dirty="0" smtClean="0">
                <a:cs typeface="Nazanin" pitchFamily="2" charset="-78"/>
              </a:rPr>
              <a:t>با </a:t>
            </a:r>
            <a:r>
              <a:rPr lang="fa-IR" sz="2000" b="1" dirty="0">
                <a:cs typeface="Nazanin" pitchFamily="2" charset="-78"/>
              </a:rPr>
              <a:t>محیط </a:t>
            </a:r>
            <a:r>
              <a:rPr lang="en-US" sz="1600" b="1" dirty="0">
                <a:cs typeface="Nazanin" pitchFamily="2" charset="-78"/>
              </a:rPr>
              <a:t>Euler -2DMulti-material</a:t>
            </a:r>
            <a:r>
              <a:rPr lang="fa-IR" sz="1600" b="1" dirty="0">
                <a:cs typeface="Nazanin" pitchFamily="2" charset="-78"/>
              </a:rPr>
              <a:t>  </a:t>
            </a:r>
            <a:r>
              <a:rPr lang="fa-IR" sz="2000" b="1" dirty="0">
                <a:cs typeface="Nazanin" pitchFamily="2" charset="-78"/>
              </a:rPr>
              <a:t>مدل سازی کرده  و خصوصیات مکانیکی هوا </a:t>
            </a:r>
            <a:r>
              <a:rPr lang="fa-IR" sz="2000" b="1" dirty="0" smtClean="0">
                <a:cs typeface="Nazanin" pitchFamily="2" charset="-78"/>
              </a:rPr>
              <a:t>، خاک و </a:t>
            </a:r>
            <a:r>
              <a:rPr lang="en-US" sz="1600" b="1" dirty="0" smtClean="0">
                <a:cs typeface="Nazanin" pitchFamily="2" charset="-78"/>
              </a:rPr>
              <a:t>C4</a:t>
            </a:r>
            <a:r>
              <a:rPr lang="fa-IR" sz="1600" b="1" dirty="0" smtClean="0">
                <a:cs typeface="Nazanin" pitchFamily="2" charset="-78"/>
              </a:rPr>
              <a:t> </a:t>
            </a:r>
            <a:r>
              <a:rPr lang="fa-IR" sz="2000" b="1" dirty="0" smtClean="0">
                <a:cs typeface="Nazanin" pitchFamily="2" charset="-78"/>
              </a:rPr>
              <a:t>در </a:t>
            </a:r>
            <a:r>
              <a:rPr lang="fa-IR" sz="2000" b="1" dirty="0">
                <a:cs typeface="Nazanin" pitchFamily="2" charset="-78"/>
              </a:rPr>
              <a:t>جدول </a:t>
            </a:r>
            <a:r>
              <a:rPr lang="fa-IR" sz="2000" b="1" dirty="0" smtClean="0">
                <a:cs typeface="Nazanin" pitchFamily="2" charset="-78"/>
              </a:rPr>
              <a:t>آورده </a:t>
            </a:r>
            <a:r>
              <a:rPr lang="fa-IR" sz="2000" b="1" dirty="0">
                <a:cs typeface="Nazanin" pitchFamily="2" charset="-78"/>
              </a:rPr>
              <a:t>شده است . استفاده از روشهای عددی در طراحی سازه­های مقاوم در برابر بارهای انفجاری، امروزه از کاراترین روشهای موجود است. نرم افزار </a:t>
            </a:r>
            <a:r>
              <a:rPr lang="en-US" sz="1600" b="1" dirty="0">
                <a:cs typeface="Nazanin" pitchFamily="2" charset="-78"/>
              </a:rPr>
              <a:t>Autodyn</a:t>
            </a:r>
            <a:r>
              <a:rPr lang="fa-IR" sz="2000" b="1" dirty="0">
                <a:cs typeface="Nazanin" pitchFamily="2" charset="-78"/>
              </a:rPr>
              <a:t> یکی از کدهای قوی در تحلیل مسائل انفجار بوده و توانمندی­های زیادی در این زمینه دارد. </a:t>
            </a:r>
            <a:endParaRPr lang="en-US" sz="2000" b="1" dirty="0">
              <a:cs typeface="Nazanin"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1056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91264" cy="5953848"/>
          </a:xfrm>
        </p:spPr>
        <p:txBody>
          <a:bodyPr>
            <a:normAutofit/>
          </a:bodyPr>
          <a:lstStyle/>
          <a:p>
            <a:pPr algn="just"/>
            <a:r>
              <a:rPr lang="fa-IR" sz="2000" b="1" dirty="0" smtClean="0">
                <a:cs typeface="Nazanin" pitchFamily="2" charset="-78"/>
              </a:rPr>
              <a:t>در این شبیه­سازی از معادله حالت گاز ایده آل برای هوا و معادله حالت </a:t>
            </a:r>
            <a:r>
              <a:rPr lang="en-US" sz="2000" b="1" dirty="0" smtClean="0">
                <a:cs typeface="Nazanin" pitchFamily="2" charset="-78"/>
              </a:rPr>
              <a:t>JWL</a:t>
            </a:r>
            <a:r>
              <a:rPr lang="fa-IR" sz="2000" b="1" dirty="0" smtClean="0">
                <a:cs typeface="Nazanin" pitchFamily="2" charset="-78"/>
              </a:rPr>
              <a:t> برای مواد منفجره استفاده شده است. </a:t>
            </a:r>
            <a:endParaRPr lang="en-US" sz="2000" b="1" dirty="0" smtClean="0">
              <a:cs typeface="Nazanin" pitchFamily="2" charset="-78"/>
            </a:endParaRPr>
          </a:p>
          <a:p>
            <a:pPr algn="just"/>
            <a:r>
              <a:rPr lang="fa-IR" sz="2000" b="1" dirty="0" smtClean="0">
                <a:cs typeface="Nazanin" pitchFamily="2" charset="-78"/>
              </a:rPr>
              <a:t>معادله </a:t>
            </a:r>
            <a:r>
              <a:rPr lang="fa-IR" sz="2000" b="1" dirty="0">
                <a:cs typeface="Nazanin" pitchFamily="2" charset="-78"/>
              </a:rPr>
              <a:t>حالت گاز ایده­آل (محیط انفجار)</a:t>
            </a:r>
            <a:endParaRPr lang="en-US" sz="2000" b="1" dirty="0">
              <a:cs typeface="Nazanin" pitchFamily="2" charset="-78"/>
            </a:endParaRPr>
          </a:p>
          <a:p>
            <a:pPr>
              <a:buNone/>
            </a:pPr>
            <a:r>
              <a:rPr lang="fa-IR" sz="2000" b="1" dirty="0">
                <a:cs typeface="Nazanin" pitchFamily="2" charset="-78"/>
              </a:rPr>
              <a:t>این معادله حالت از قوانین گازهای ایده­آل  بویل  و گی- لوساک بصورت زیر استفاده می­کند: </a:t>
            </a:r>
            <a:endParaRPr lang="en-US" sz="2000" b="1" dirty="0">
              <a:cs typeface="Nazanin" pitchFamily="2" charset="-78"/>
            </a:endParaRPr>
          </a:p>
          <a:p>
            <a:pPr>
              <a:buNone/>
            </a:pPr>
            <a:r>
              <a:rPr lang="fa-IR" sz="2000" b="1" dirty="0" smtClean="0">
                <a:cs typeface="Nazanin" pitchFamily="2" charset="-78"/>
              </a:rPr>
              <a:t>                                                                                                                                                                                                        </a:t>
            </a:r>
            <a:r>
              <a:rPr lang="fa-IR" sz="2000" b="1" dirty="0">
                <a:cs typeface="Nazanin" pitchFamily="2" charset="-78"/>
              </a:rPr>
              <a:t/>
            </a:r>
            <a:br>
              <a:rPr lang="fa-IR" sz="2000" b="1" dirty="0">
                <a:cs typeface="Nazanin" pitchFamily="2" charset="-78"/>
              </a:rPr>
            </a:br>
            <a:r>
              <a:rPr lang="fa-IR" sz="2000" b="1" dirty="0">
                <a:cs typeface="Nazanin" pitchFamily="2" charset="-78"/>
              </a:rPr>
              <a:t>که </a:t>
            </a:r>
            <a:r>
              <a:rPr lang="en-US" sz="2000" b="1" i="1" dirty="0">
                <a:cs typeface="Nazanin" pitchFamily="2" charset="-78"/>
              </a:rPr>
              <a:t>p</a:t>
            </a:r>
            <a:r>
              <a:rPr lang="fa-IR" sz="2000" b="1" dirty="0">
                <a:cs typeface="Nazanin" pitchFamily="2" charset="-78"/>
              </a:rPr>
              <a:t>  فشار،</a:t>
            </a:r>
            <a:r>
              <a:rPr lang="en-US" sz="2000" b="1" i="1" dirty="0">
                <a:cs typeface="Nazanin" pitchFamily="2" charset="-78"/>
              </a:rPr>
              <a:t>T</a:t>
            </a:r>
            <a:r>
              <a:rPr lang="en-US" sz="2000" b="1" dirty="0">
                <a:cs typeface="Nazanin" pitchFamily="2" charset="-78"/>
              </a:rPr>
              <a:t> </a:t>
            </a:r>
            <a:r>
              <a:rPr lang="fa-IR" sz="2000" b="1" dirty="0">
                <a:cs typeface="Nazanin" pitchFamily="2" charset="-78"/>
              </a:rPr>
              <a:t> درجه حرارت، </a:t>
            </a:r>
            <a:r>
              <a:rPr lang="en-US" sz="2000" b="1" i="1" dirty="0">
                <a:cs typeface="Nazanin" pitchFamily="2" charset="-78"/>
              </a:rPr>
              <a:t>v</a:t>
            </a:r>
            <a:r>
              <a:rPr lang="en-US" sz="2000" b="1" dirty="0">
                <a:cs typeface="Nazanin" pitchFamily="2" charset="-78"/>
              </a:rPr>
              <a:t> </a:t>
            </a:r>
            <a:r>
              <a:rPr lang="fa-IR" sz="2000" b="1" dirty="0">
                <a:cs typeface="Nazanin" pitchFamily="2" charset="-78"/>
              </a:rPr>
              <a:t> حجم مخصوص و </a:t>
            </a:r>
            <a:r>
              <a:rPr lang="en-US" sz="2000" b="1" i="1" dirty="0">
                <a:cs typeface="Nazanin" pitchFamily="2" charset="-78"/>
              </a:rPr>
              <a:t>R</a:t>
            </a:r>
            <a:r>
              <a:rPr lang="fa-IR" sz="2000" b="1" dirty="0">
                <a:cs typeface="Nazanin" pitchFamily="2" charset="-78"/>
              </a:rPr>
              <a:t> از ثابت گازه­ها (</a:t>
            </a:r>
            <a:r>
              <a:rPr lang="en-US" sz="2000" b="1" dirty="0">
                <a:cs typeface="Nazanin" pitchFamily="2" charset="-78"/>
              </a:rPr>
              <a:t> </a:t>
            </a:r>
            <a:r>
              <a:rPr lang="fa-IR" sz="2000" b="1" dirty="0">
                <a:cs typeface="Nazanin" pitchFamily="2" charset="-78"/>
              </a:rPr>
              <a:t>) بدست آمده که وابسته به وزن مولکولی ویژه گاز است. معادله کلی برای حالت گاز ایده­آل بصورت رابطه زیر است :</a:t>
            </a:r>
            <a:endParaRPr lang="en-US" sz="2000" b="1" dirty="0">
              <a:cs typeface="Nazanin" pitchFamily="2" charset="-78"/>
            </a:endParaRPr>
          </a:p>
          <a:p>
            <a:pPr>
              <a:buNone/>
            </a:pPr>
            <a:r>
              <a:rPr lang="fa-IR" sz="2000" b="1" dirty="0">
                <a:cs typeface="Nazanin" pitchFamily="2" charset="-78"/>
              </a:rPr>
              <a:t> </a:t>
            </a:r>
            <a:r>
              <a:rPr lang="fa-IR" sz="2000" b="1" dirty="0" smtClean="0">
                <a:cs typeface="Nazanin" pitchFamily="2" charset="-78"/>
              </a:rPr>
              <a:t>                                                                              </a:t>
            </a:r>
            <a:r>
              <a:rPr lang="en-US" sz="2000" b="1" dirty="0" smtClean="0">
                <a:cs typeface="Nazanin" pitchFamily="2" charset="-78"/>
              </a:rPr>
              <a:t> </a:t>
            </a:r>
            <a:endParaRPr lang="en-US" sz="2000" b="1" dirty="0">
              <a:cs typeface="Nazanin" pitchFamily="2" charset="-78"/>
            </a:endParaRPr>
          </a:p>
          <a:p>
            <a:pPr>
              <a:buNone/>
            </a:pPr>
            <a:r>
              <a:rPr lang="fa-IR" sz="2000" b="1" dirty="0">
                <a:cs typeface="Nazanin" pitchFamily="2" charset="-78"/>
              </a:rPr>
              <a:t>در معادله بالا  </a:t>
            </a:r>
            <a:r>
              <a:rPr lang="fa-IR" sz="2000" b="1" dirty="0" smtClean="0">
                <a:cs typeface="Nazanin" pitchFamily="2" charset="-78"/>
              </a:rPr>
              <a:t>   چگالی </a:t>
            </a:r>
            <a:r>
              <a:rPr lang="fa-IR" sz="2000" b="1" dirty="0">
                <a:cs typeface="Nazanin" pitchFamily="2" charset="-78"/>
              </a:rPr>
              <a:t>هوا و</a:t>
            </a:r>
            <a:r>
              <a:rPr lang="en-US" sz="2000" b="1" dirty="0">
                <a:cs typeface="Nazanin" pitchFamily="2" charset="-78"/>
              </a:rPr>
              <a:t> </a:t>
            </a:r>
            <a:r>
              <a:rPr lang="fa-IR" sz="2000" b="1" dirty="0" smtClean="0">
                <a:cs typeface="Nazanin" pitchFamily="2" charset="-78"/>
              </a:rPr>
              <a:t>     برابر      </a:t>
            </a:r>
            <a:r>
              <a:rPr lang="en-US" sz="2000" b="1" dirty="0" smtClean="0">
                <a:cs typeface="Nazanin" pitchFamily="2" charset="-78"/>
              </a:rPr>
              <a:t>    </a:t>
            </a:r>
            <a:r>
              <a:rPr lang="fa-IR" sz="2000" b="1" dirty="0" smtClean="0">
                <a:cs typeface="Nazanin" pitchFamily="2" charset="-78"/>
              </a:rPr>
              <a:t> 273/15-  </a:t>
            </a:r>
            <a:r>
              <a:rPr lang="fa-IR" sz="2000" b="1" dirty="0">
                <a:cs typeface="Nazanin" pitchFamily="2" charset="-78"/>
              </a:rPr>
              <a:t>است. ضرایب معادله حالت گاز ایده­آل هوا در جدول (1) داده شده است</a:t>
            </a:r>
            <a:r>
              <a:rPr lang="fa-IR" sz="2000" b="1" dirty="0" smtClean="0">
                <a:cs typeface="Nazanin" pitchFamily="2" charset="-78"/>
              </a:rPr>
              <a:t>.</a:t>
            </a:r>
            <a:endParaRPr lang="en-US" sz="2000" b="1" dirty="0">
              <a:cs typeface="Nazanin"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494182208"/>
              </p:ext>
            </p:extLst>
          </p:nvPr>
        </p:nvGraphicFramePr>
        <p:xfrm>
          <a:off x="1619672" y="1916832"/>
          <a:ext cx="1155548" cy="385848"/>
        </p:xfrm>
        <a:graphic>
          <a:graphicData uri="http://schemas.openxmlformats.org/presentationml/2006/ole">
            <mc:AlternateContent xmlns:mc="http://schemas.openxmlformats.org/markup-compatibility/2006">
              <mc:Choice xmlns:v="urn:schemas-microsoft-com:vml" Requires="v">
                <p:oleObj spid="_x0000_s74794" r:id="rId3" imgW="622030" imgH="203112" progId="">
                  <p:embed/>
                </p:oleObj>
              </mc:Choice>
              <mc:Fallback>
                <p:oleObj r:id="rId3" imgW="622030" imgH="20311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916832"/>
                        <a:ext cx="1155548" cy="385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7"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9" name="Rectangle 8"/>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val="2491640401"/>
              </p:ext>
            </p:extLst>
          </p:nvPr>
        </p:nvGraphicFramePr>
        <p:xfrm>
          <a:off x="899592" y="2924944"/>
          <a:ext cx="2143140" cy="378970"/>
        </p:xfrm>
        <a:graphic>
          <a:graphicData uri="http://schemas.openxmlformats.org/presentationml/2006/ole">
            <mc:AlternateContent xmlns:mc="http://schemas.openxmlformats.org/markup-compatibility/2006">
              <mc:Choice xmlns:v="urn:schemas-microsoft-com:vml" Requires="v">
                <p:oleObj spid="_x0000_s74795" r:id="rId5" imgW="1371600" imgH="241300" progId="">
                  <p:embed/>
                </p:oleObj>
              </mc:Choice>
              <mc:Fallback>
                <p:oleObj r:id="rId5" imgW="1371600" imgH="2413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924944"/>
                        <a:ext cx="2143140" cy="378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val="3069788380"/>
              </p:ext>
            </p:extLst>
          </p:nvPr>
        </p:nvGraphicFramePr>
        <p:xfrm>
          <a:off x="7236296" y="3212976"/>
          <a:ext cx="242888" cy="357190"/>
        </p:xfrm>
        <a:graphic>
          <a:graphicData uri="http://schemas.openxmlformats.org/presentationml/2006/ole">
            <mc:AlternateContent xmlns:mc="http://schemas.openxmlformats.org/markup-compatibility/2006">
              <mc:Choice xmlns:v="urn:schemas-microsoft-com:vml" Requires="v">
                <p:oleObj spid="_x0000_s74796" r:id="rId7" imgW="152268" imgH="164957" progId="">
                  <p:embed/>
                </p:oleObj>
              </mc:Choice>
              <mc:Fallback>
                <p:oleObj r:id="rId7" imgW="152268" imgH="164957"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3212976"/>
                        <a:ext cx="242888"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4" name="Object 13"/>
          <p:cNvGraphicFramePr>
            <a:graphicFrameLocks noChangeAspect="1"/>
          </p:cNvGraphicFramePr>
          <p:nvPr>
            <p:extLst>
              <p:ext uri="{D42A27DB-BD31-4B8C-83A1-F6EECF244321}">
                <p14:modId xmlns:p14="http://schemas.microsoft.com/office/powerpoint/2010/main" val="1721642186"/>
              </p:ext>
            </p:extLst>
          </p:nvPr>
        </p:nvGraphicFramePr>
        <p:xfrm>
          <a:off x="5940152" y="3284984"/>
          <a:ext cx="392909" cy="357190"/>
        </p:xfrm>
        <a:graphic>
          <a:graphicData uri="http://schemas.openxmlformats.org/presentationml/2006/ole">
            <mc:AlternateContent xmlns:mc="http://schemas.openxmlformats.org/markup-compatibility/2006">
              <mc:Choice xmlns:v="urn:schemas-microsoft-com:vml" Requires="v">
                <p:oleObj spid="_x0000_s74797" r:id="rId9" imgW="215713" imgH="190335" progId="">
                  <p:embed/>
                </p:oleObj>
              </mc:Choice>
              <mc:Fallback>
                <p:oleObj r:id="rId9" imgW="215713" imgH="190335"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3284984"/>
                        <a:ext cx="392909"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6" name="Object 15"/>
          <p:cNvGraphicFramePr>
            <a:graphicFrameLocks noChangeAspect="1"/>
          </p:cNvGraphicFramePr>
          <p:nvPr>
            <p:extLst>
              <p:ext uri="{D42A27DB-BD31-4B8C-83A1-F6EECF244321}">
                <p14:modId xmlns:p14="http://schemas.microsoft.com/office/powerpoint/2010/main" val="4143764552"/>
              </p:ext>
            </p:extLst>
          </p:nvPr>
        </p:nvGraphicFramePr>
        <p:xfrm flipH="1">
          <a:off x="5004048" y="3281360"/>
          <a:ext cx="432048" cy="432048"/>
        </p:xfrm>
        <a:graphic>
          <a:graphicData uri="http://schemas.openxmlformats.org/presentationml/2006/ole">
            <mc:AlternateContent xmlns:mc="http://schemas.openxmlformats.org/markup-compatibility/2006">
              <mc:Choice xmlns:v="urn:schemas-microsoft-com:vml" Requires="v">
                <p:oleObj spid="_x0000_s74798" r:id="rId11" imgW="228501" imgH="203112" progId="">
                  <p:embed/>
                </p:oleObj>
              </mc:Choice>
              <mc:Fallback>
                <p:oleObj r:id="rId11" imgW="228501" imgH="203112"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5004048" y="3281360"/>
                        <a:ext cx="432048" cy="432048"/>
                      </a:xfrm>
                      <a:prstGeom prst="rect">
                        <a:avLst/>
                      </a:prstGeom>
                      <a:noFill/>
                      <a:extLst/>
                    </p:spPr>
                  </p:pic>
                </p:oleObj>
              </mc:Fallback>
            </mc:AlternateContent>
          </a:graphicData>
        </a:graphic>
      </p:graphicFrame>
    </p:spTree>
    <p:extLst>
      <p:ext uri="{BB962C8B-B14F-4D97-AF65-F5344CB8AC3E}">
        <p14:creationId xmlns:p14="http://schemas.microsoft.com/office/powerpoint/2010/main" val="306324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865092"/>
            <a:ext cx="8516515" cy="342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824" y="764704"/>
            <a:ext cx="4517479" cy="590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04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6"/>
            <a:ext cx="8802216" cy="923330"/>
          </a:xfrm>
          <a:prstGeom prst="rect">
            <a:avLst/>
          </a:prstGeom>
        </p:spPr>
        <p:txBody>
          <a:bodyPr wrap="square">
            <a:spAutoFit/>
          </a:bodyPr>
          <a:lstStyle/>
          <a:p>
            <a:r>
              <a:rPr lang="ar-SA" b="1" dirty="0">
                <a:cs typeface="B Nazanin" pitchFamily="2" charset="-78"/>
              </a:rPr>
              <a:t>مدل سازی شن و خاک : </a:t>
            </a:r>
            <a:endParaRPr lang="en-US" dirty="0">
              <a:cs typeface="B Nazanin" pitchFamily="2" charset="-78"/>
            </a:endParaRPr>
          </a:p>
          <a:p>
            <a:r>
              <a:rPr lang="ar-SA" dirty="0">
                <a:cs typeface="B Nazanin" pitchFamily="2" charset="-78"/>
              </a:rPr>
              <a:t>برای شبیه سازی </a:t>
            </a:r>
            <a:r>
              <a:rPr lang="fa-IR" dirty="0">
                <a:cs typeface="B Nazanin" pitchFamily="2" charset="-78"/>
              </a:rPr>
              <a:t>خاک</a:t>
            </a:r>
            <a:r>
              <a:rPr lang="ar-SA" dirty="0">
                <a:cs typeface="B Nazanin" pitchFamily="2" charset="-78"/>
              </a:rPr>
              <a:t> از معادله حالت تراکم </a:t>
            </a:r>
            <a:r>
              <a:rPr lang="fa-IR" dirty="0" smtClean="0">
                <a:cs typeface="B Nazanin" pitchFamily="2" charset="-78"/>
              </a:rPr>
              <a:t>(</a:t>
            </a:r>
            <a:r>
              <a:rPr lang="en-US" dirty="0">
                <a:cs typeface="B Nazanin" pitchFamily="2" charset="-78"/>
              </a:rPr>
              <a:t>compaction</a:t>
            </a:r>
            <a:r>
              <a:rPr lang="fa-IR" dirty="0" smtClean="0">
                <a:cs typeface="B Nazanin" pitchFamily="2" charset="-78"/>
              </a:rPr>
              <a:t>) </a:t>
            </a:r>
            <a:r>
              <a:rPr lang="ar-SA" dirty="0" smtClean="0">
                <a:cs typeface="B Nazanin" pitchFamily="2" charset="-78"/>
              </a:rPr>
              <a:t>و </a:t>
            </a:r>
            <a:r>
              <a:rPr lang="ar-SA" dirty="0">
                <a:cs typeface="B Nazanin" pitchFamily="2" charset="-78"/>
              </a:rPr>
              <a:t>مدل ماده دانه دانه (</a:t>
            </a:r>
            <a:r>
              <a:rPr lang="ar-SA" dirty="0" smtClean="0">
                <a:cs typeface="B Nazanin" pitchFamily="2" charset="-78"/>
              </a:rPr>
              <a:t>موگرنولار</a:t>
            </a:r>
            <a:r>
              <a:rPr lang="fa-IR" dirty="0" smtClean="0">
                <a:cs typeface="B Nazanin" pitchFamily="2" charset="-78"/>
              </a:rPr>
              <a:t>-</a:t>
            </a:r>
            <a:r>
              <a:rPr lang="en-US" dirty="0" smtClean="0">
                <a:cs typeface="B Nazanin" pitchFamily="2" charset="-78"/>
              </a:rPr>
              <a:t>MO-Granular</a:t>
            </a:r>
            <a:r>
              <a:rPr lang="ar-SA" dirty="0" smtClean="0">
                <a:cs typeface="B Nazanin" pitchFamily="2" charset="-78"/>
              </a:rPr>
              <a:t>) </a:t>
            </a:r>
            <a:r>
              <a:rPr lang="fa-IR" dirty="0" smtClean="0">
                <a:cs typeface="B Nazanin" pitchFamily="2" charset="-78"/>
              </a:rPr>
              <a:t>  </a:t>
            </a:r>
            <a:r>
              <a:rPr lang="ar-SA" dirty="0" smtClean="0">
                <a:cs typeface="B Nazanin" pitchFamily="2" charset="-78"/>
              </a:rPr>
              <a:t>استفاده </a:t>
            </a:r>
            <a:r>
              <a:rPr lang="ar-SA" dirty="0">
                <a:cs typeface="B Nazanin" pitchFamily="2" charset="-78"/>
              </a:rPr>
              <a:t>شده است که در زیر توضیح اجمالی داده شده است</a:t>
            </a:r>
            <a:r>
              <a:rPr lang="en-US" dirty="0">
                <a:cs typeface="B Nazanin" pitchFamily="2" charset="-78"/>
              </a:rPr>
              <a:t> </a:t>
            </a:r>
            <a:r>
              <a:rPr lang="fa-IR" dirty="0" smtClean="0">
                <a:cs typeface="B Nazanin" pitchFamily="2" charset="-78"/>
              </a:rPr>
              <a:t>. </a:t>
            </a:r>
            <a:endParaRPr lang="en-US" dirty="0">
              <a:cs typeface="B Nazanin" pitchFamily="2" charset="-78"/>
            </a:endParaRPr>
          </a:p>
        </p:txBody>
      </p:sp>
      <p:sp>
        <p:nvSpPr>
          <p:cNvPr id="17" name="Rectangle 16"/>
          <p:cNvSpPr/>
          <p:nvPr/>
        </p:nvSpPr>
        <p:spPr>
          <a:xfrm>
            <a:off x="322509" y="1616026"/>
            <a:ext cx="8479707" cy="3693319"/>
          </a:xfrm>
          <a:prstGeom prst="rect">
            <a:avLst/>
          </a:prstGeom>
        </p:spPr>
        <p:txBody>
          <a:bodyPr wrap="square">
            <a:spAutoFit/>
          </a:bodyPr>
          <a:lstStyle/>
          <a:p>
            <a:pPr lvl="0"/>
            <a:r>
              <a:rPr lang="ar-SA" b="1" dirty="0">
                <a:cs typeface="B Nazanin" pitchFamily="2" charset="-78"/>
              </a:rPr>
              <a:t>معادله حالت تراکم </a:t>
            </a:r>
            <a:r>
              <a:rPr lang="ar-SA" b="1" dirty="0" smtClean="0">
                <a:cs typeface="B Nazanin" pitchFamily="2" charset="-78"/>
              </a:rPr>
              <a:t>:</a:t>
            </a:r>
            <a:endParaRPr lang="fa-IR" b="1" dirty="0">
              <a:cs typeface="B Nazanin" pitchFamily="2" charset="-78"/>
            </a:endParaRPr>
          </a:p>
          <a:p>
            <a:r>
              <a:rPr lang="ar-SA" dirty="0">
                <a:cs typeface="B Nazanin" pitchFamily="2" charset="-78"/>
              </a:rPr>
              <a:t>معادله حالت تراکم به وسیله منحنی تراکم تغییر شکل پذیر توصیف می شود و برای تعریف این معادله حالت منحنی تغییرات فشار برحسب چگالی </a:t>
            </a:r>
            <a:r>
              <a:rPr lang="ar-SA" dirty="0" smtClean="0">
                <a:cs typeface="B Nazanin" pitchFamily="2" charset="-78"/>
              </a:rPr>
              <a:t>(</a:t>
            </a:r>
            <a:r>
              <a:rPr lang="fa-IR" dirty="0" smtClean="0">
                <a:cs typeface="B Nazanin" pitchFamily="2" charset="-78"/>
              </a:rPr>
              <a:t>        </a:t>
            </a:r>
            <a:r>
              <a:rPr lang="en-US" dirty="0" smtClean="0">
                <a:cs typeface="B Nazanin" pitchFamily="2" charset="-78"/>
              </a:rPr>
              <a:t> </a:t>
            </a:r>
            <a:r>
              <a:rPr lang="fa-IR" dirty="0" smtClean="0">
                <a:cs typeface="B Nazanin" pitchFamily="2" charset="-78"/>
              </a:rPr>
              <a:t> </a:t>
            </a:r>
            <a:r>
              <a:rPr lang="ar-SA" dirty="0" smtClean="0">
                <a:cs typeface="B Nazanin" pitchFamily="2" charset="-78"/>
              </a:rPr>
              <a:t>) </a:t>
            </a:r>
            <a:r>
              <a:rPr lang="ar-SA" dirty="0">
                <a:cs typeface="B Nazanin" pitchFamily="2" charset="-78"/>
              </a:rPr>
              <a:t>نیاز است. </a:t>
            </a:r>
            <a:endParaRPr lang="en-US" dirty="0">
              <a:cs typeface="B Nazanin" pitchFamily="2" charset="-78"/>
            </a:endParaRPr>
          </a:p>
          <a:p>
            <a:endParaRPr lang="fa-IR" dirty="0" smtClean="0">
              <a:cs typeface="B Nazanin" pitchFamily="2" charset="-78"/>
            </a:endParaRPr>
          </a:p>
          <a:p>
            <a:endParaRPr lang="fa-IR" dirty="0">
              <a:cs typeface="B Nazanin" pitchFamily="2" charset="-78"/>
            </a:endParaRPr>
          </a:p>
          <a:p>
            <a:r>
              <a:rPr lang="ar-SA" dirty="0">
                <a:cs typeface="B Nazanin" pitchFamily="2" charset="-78"/>
              </a:rPr>
              <a:t/>
            </a:r>
            <a:br>
              <a:rPr lang="ar-SA" dirty="0">
                <a:cs typeface="B Nazanin" pitchFamily="2" charset="-78"/>
              </a:rPr>
            </a:br>
            <a:r>
              <a:rPr lang="ar-SA" dirty="0">
                <a:cs typeface="B Nazanin" pitchFamily="2" charset="-78"/>
              </a:rPr>
              <a:t>در معادله بالا </a:t>
            </a:r>
            <a:r>
              <a:rPr lang="fa-IR" dirty="0" smtClean="0">
                <a:cs typeface="B Nazanin" pitchFamily="2" charset="-78"/>
              </a:rPr>
              <a:t>        </a:t>
            </a:r>
            <a:r>
              <a:rPr lang="ar-SA" dirty="0" smtClean="0">
                <a:cs typeface="B Nazanin" pitchFamily="2" charset="-78"/>
              </a:rPr>
              <a:t> </a:t>
            </a:r>
            <a:r>
              <a:rPr lang="ar-SA" dirty="0">
                <a:cs typeface="B Nazanin" pitchFamily="2" charset="-78"/>
              </a:rPr>
              <a:t>بیشترین چگالی تئوری و  </a:t>
            </a:r>
            <a:r>
              <a:rPr lang="fa-IR" dirty="0" smtClean="0">
                <a:cs typeface="B Nazanin" pitchFamily="2" charset="-78"/>
              </a:rPr>
              <a:t>     </a:t>
            </a:r>
            <a:r>
              <a:rPr lang="ar-SA" dirty="0" smtClean="0">
                <a:cs typeface="B Nazanin" pitchFamily="2" charset="-78"/>
              </a:rPr>
              <a:t> </a:t>
            </a:r>
            <a:r>
              <a:rPr lang="ar-SA" dirty="0">
                <a:cs typeface="B Nazanin" pitchFamily="2" charset="-78"/>
              </a:rPr>
              <a:t>سرعت صوت در یک حجم از مواد کاملاً فشرده شده ، می باشد. </a:t>
            </a:r>
            <a:endParaRPr lang="en-US" dirty="0">
              <a:cs typeface="B Nazanin" pitchFamily="2" charset="-78"/>
            </a:endParaRPr>
          </a:p>
          <a:p>
            <a:r>
              <a:rPr lang="ar-SA" dirty="0">
                <a:cs typeface="B Nazanin" pitchFamily="2" charset="-78"/>
              </a:rPr>
              <a:t>سرعت صوت در بارگذاری و باربرداری وابسته به چگالی  مواد می باشد که در این صورت داریم :</a:t>
            </a:r>
            <a:endParaRPr lang="en-US" dirty="0">
              <a:cs typeface="B Nazanin" pitchFamily="2" charset="-78"/>
            </a:endParaRPr>
          </a:p>
          <a:p>
            <a:endParaRPr lang="fa-IR" dirty="0" smtClean="0">
              <a:cs typeface="B Nazanin" pitchFamily="2" charset="-78"/>
            </a:endParaRPr>
          </a:p>
          <a:p>
            <a:r>
              <a:rPr lang="ar-SA" dirty="0">
                <a:cs typeface="B Nazanin" pitchFamily="2" charset="-78"/>
              </a:rPr>
              <a:t/>
            </a:r>
            <a:br>
              <a:rPr lang="ar-SA" dirty="0">
                <a:cs typeface="B Nazanin" pitchFamily="2" charset="-78"/>
              </a:rPr>
            </a:br>
            <a:r>
              <a:rPr lang="ar-SA" dirty="0">
                <a:cs typeface="B Nazanin" pitchFamily="2" charset="-78"/>
              </a:rPr>
              <a:t>با توجه به معادلات بالا برای توصیف معادله حالت تراکم نیاز به دو منحنی تغییر فشار برحسب چگالی و تغییر سرعت صوت در ماده برحسب چگالی نیاز می باشد (شکل </a:t>
            </a:r>
            <a:r>
              <a:rPr lang="fa-IR" dirty="0" smtClean="0">
                <a:cs typeface="B Nazanin" pitchFamily="2" charset="-78"/>
              </a:rPr>
              <a:t>های زیر</a:t>
            </a:r>
            <a:r>
              <a:rPr lang="ar-SA" dirty="0" smtClean="0">
                <a:cs typeface="B Nazanin" pitchFamily="2" charset="-78"/>
              </a:rPr>
              <a:t>). </a:t>
            </a:r>
            <a:endParaRPr lang="en-US" dirty="0">
              <a:cs typeface="B Nazanin" pitchFamily="2" charset="-78"/>
            </a:endParaRPr>
          </a:p>
          <a:p>
            <a:pPr lvl="0"/>
            <a:endParaRPr lang="en-US" dirty="0">
              <a:cs typeface="B Nazanin" pitchFamily="2" charset="-78"/>
            </a:endParaRPr>
          </a:p>
        </p:txBody>
      </p:sp>
      <p:pic>
        <p:nvPicPr>
          <p:cNvPr id="1628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04864"/>
            <a:ext cx="5429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2103898304"/>
              </p:ext>
            </p:extLst>
          </p:nvPr>
        </p:nvGraphicFramePr>
        <p:xfrm>
          <a:off x="755576" y="2636912"/>
          <a:ext cx="2246313" cy="541338"/>
        </p:xfrm>
        <a:graphic>
          <a:graphicData uri="http://schemas.openxmlformats.org/presentationml/2006/ole">
            <mc:AlternateContent xmlns:mc="http://schemas.openxmlformats.org/markup-compatibility/2006">
              <mc:Choice xmlns:v="urn:schemas-microsoft-com:vml" Requires="v">
                <p:oleObj spid="_x0000_s162857" r:id="rId4" imgW="1651000" imgH="393700" progId="">
                  <p:embed/>
                </p:oleObj>
              </mc:Choice>
              <mc:Fallback>
                <p:oleObj r:id="rId4" imgW="1651000" imgH="39370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636912"/>
                        <a:ext cx="224631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nvGraphicFramePr>
        <p:xfrm>
          <a:off x="0" y="0"/>
          <a:ext cx="400050" cy="257175"/>
        </p:xfrm>
        <a:graphic>
          <a:graphicData uri="http://schemas.openxmlformats.org/presentationml/2006/ole">
            <mc:AlternateContent xmlns:mc="http://schemas.openxmlformats.org/markup-compatibility/2006">
              <mc:Choice xmlns:v="urn:schemas-microsoft-com:vml" Requires="v">
                <p:oleObj spid="_x0000_s162858" r:id="rId6" imgW="291973" imgH="190417" progId="Equation.DSMT4">
                  <p:embed/>
                </p:oleObj>
              </mc:Choice>
              <mc:Fallback>
                <p:oleObj r:id="rId6" imgW="291973" imgH="190417"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0005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nvGraphicFramePr>
        <p:xfrm>
          <a:off x="152400" y="152400"/>
          <a:ext cx="400050" cy="257175"/>
        </p:xfrm>
        <a:graphic>
          <a:graphicData uri="http://schemas.openxmlformats.org/presentationml/2006/ole">
            <mc:AlternateContent xmlns:mc="http://schemas.openxmlformats.org/markup-compatibility/2006">
              <mc:Choice xmlns:v="urn:schemas-microsoft-com:vml" Requires="v">
                <p:oleObj spid="_x0000_s162859" r:id="rId8" imgW="291973" imgH="190417" progId="Equation.DSMT4">
                  <p:embed/>
                </p:oleObj>
              </mc:Choice>
              <mc:Fallback>
                <p:oleObj r:id="rId8" imgW="291973" imgH="190417"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40005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9"/>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021628216"/>
              </p:ext>
            </p:extLst>
          </p:nvPr>
        </p:nvGraphicFramePr>
        <p:xfrm>
          <a:off x="7380312" y="3320972"/>
          <a:ext cx="400050" cy="257175"/>
        </p:xfrm>
        <a:graphic>
          <a:graphicData uri="http://schemas.openxmlformats.org/presentationml/2006/ole">
            <mc:AlternateContent xmlns:mc="http://schemas.openxmlformats.org/markup-compatibility/2006">
              <mc:Choice xmlns:v="urn:schemas-microsoft-com:vml" Requires="v">
                <p:oleObj spid="_x0000_s162860" r:id="rId9" imgW="291973" imgH="190417" progId="Equation.DSMT4">
                  <p:embed/>
                </p:oleObj>
              </mc:Choice>
              <mc:Fallback>
                <p:oleObj r:id="rId9" imgW="291973" imgH="190417"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312" y="3320972"/>
                        <a:ext cx="40005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45338647"/>
              </p:ext>
            </p:extLst>
          </p:nvPr>
        </p:nvGraphicFramePr>
        <p:xfrm>
          <a:off x="5220072" y="3311238"/>
          <a:ext cx="228600" cy="304800"/>
        </p:xfrm>
        <a:graphic>
          <a:graphicData uri="http://schemas.openxmlformats.org/presentationml/2006/ole">
            <mc:AlternateContent xmlns:mc="http://schemas.openxmlformats.org/markup-compatibility/2006">
              <mc:Choice xmlns:v="urn:schemas-microsoft-com:vml" Requires="v">
                <p:oleObj spid="_x0000_s162861" r:id="rId10" imgW="152268" imgH="203024" progId="Equation.DSMT4">
                  <p:embed/>
                </p:oleObj>
              </mc:Choice>
              <mc:Fallback>
                <p:oleObj r:id="rId10" imgW="152268" imgH="203024" progId="Equation.DSMT4">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0072" y="3311238"/>
                        <a:ext cx="228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01219478"/>
              </p:ext>
            </p:extLst>
          </p:nvPr>
        </p:nvGraphicFramePr>
        <p:xfrm>
          <a:off x="1043608" y="3933056"/>
          <a:ext cx="865188" cy="265112"/>
        </p:xfrm>
        <a:graphic>
          <a:graphicData uri="http://schemas.openxmlformats.org/presentationml/2006/ole">
            <mc:AlternateContent xmlns:mc="http://schemas.openxmlformats.org/markup-compatibility/2006">
              <mc:Choice xmlns:v="urn:schemas-microsoft-com:vml" Requires="v">
                <p:oleObj spid="_x0000_s162862" r:id="rId12" imgW="672808" imgH="203112" progId="">
                  <p:embed/>
                </p:oleObj>
              </mc:Choice>
              <mc:Fallback>
                <p:oleObj r:id="rId12" imgW="672808" imgH="203112" progId="">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3608" y="3933056"/>
                        <a:ext cx="865188"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732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496" y="457200"/>
            <a:ext cx="4176464" cy="3103255"/>
          </a:xfrm>
          <a:prstGeom prst="rect">
            <a:avLst/>
          </a:prstGeom>
          <a:noFill/>
          <a:extLst>
            <a:ext uri="{909E8E84-426E-40DD-AFC4-6F175D3DCCD1}">
              <a14:hiddenFill xmlns:a14="http://schemas.microsoft.com/office/drawing/2010/main">
                <a:solidFill>
                  <a:srgbClr val="FFFFFF"/>
                </a:solidFill>
              </a14:hiddenFill>
            </a:ext>
          </a:extLst>
        </p:spPr>
      </p:pic>
      <p:pic>
        <p:nvPicPr>
          <p:cNvPr id="175105"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42" y="2708920"/>
            <a:ext cx="4812314" cy="32181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rot="10800000" flipV="1">
            <a:off x="2917528" y="3560455"/>
            <a:ext cx="817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شکل </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منحنی فشار برحسب چگالی</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rot="10800000" flipV="1">
            <a:off x="-1476672" y="5911673"/>
            <a:ext cx="8316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شکل </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منحنی سرعت صوت در ماده برحسب چگالی</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7115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020" y="679996"/>
            <a:ext cx="8136904" cy="3170099"/>
          </a:xfrm>
          <a:prstGeom prst="rect">
            <a:avLst/>
          </a:prstGeom>
          <a:noFill/>
        </p:spPr>
        <p:txBody>
          <a:bodyPr wrap="square" rtlCol="0">
            <a:spAutoFit/>
          </a:bodyPr>
          <a:lstStyle/>
          <a:p>
            <a:r>
              <a:rPr lang="ar-SA" sz="2000" b="1" dirty="0">
                <a:cs typeface="B Nazanin" pitchFamily="2" charset="-78"/>
              </a:rPr>
              <a:t>مدل ماده دانه دانه </a:t>
            </a:r>
            <a:r>
              <a:rPr lang="fa-IR" sz="2000" b="1" dirty="0" smtClean="0">
                <a:cs typeface="B Nazanin" pitchFamily="2" charset="-78"/>
              </a:rPr>
              <a:t>: </a:t>
            </a:r>
          </a:p>
          <a:p>
            <a:r>
              <a:rPr lang="ar-SA" sz="2000" dirty="0">
                <a:cs typeface="B Nazanin" pitchFamily="2" charset="-78"/>
              </a:rPr>
              <a:t>مدل ماده دانه دانه  مقاومت و استحکام ماده را وابسته به فشار وارده و چگالی می داند و به همین منظور این مدل ماده  را به وسیله رابطه </a:t>
            </a:r>
            <a:r>
              <a:rPr lang="fa-IR" sz="2000" dirty="0" smtClean="0">
                <a:cs typeface="B Nazanin" pitchFamily="2" charset="-78"/>
              </a:rPr>
              <a:t>زیر </a:t>
            </a:r>
            <a:r>
              <a:rPr lang="ar-SA" sz="2000" dirty="0" smtClean="0">
                <a:cs typeface="B Nazanin" pitchFamily="2" charset="-78"/>
              </a:rPr>
              <a:t>توصیف </a:t>
            </a:r>
            <a:r>
              <a:rPr lang="ar-SA" sz="2000" dirty="0">
                <a:cs typeface="B Nazanin" pitchFamily="2" charset="-78"/>
              </a:rPr>
              <a:t>می کند. </a:t>
            </a:r>
            <a:endParaRPr lang="en-US" sz="2000" dirty="0">
              <a:cs typeface="B Nazanin" pitchFamily="2" charset="-78"/>
            </a:endParaRPr>
          </a:p>
          <a:p>
            <a:r>
              <a:rPr lang="ar-SA" sz="2000" dirty="0">
                <a:cs typeface="B Nazanin" pitchFamily="2" charset="-78"/>
              </a:rPr>
              <a:t/>
            </a:r>
            <a:br>
              <a:rPr lang="ar-SA" sz="2000" dirty="0">
                <a:cs typeface="B Nazanin" pitchFamily="2" charset="-78"/>
              </a:rPr>
            </a:br>
            <a:r>
              <a:rPr lang="ar-SA" sz="2000" dirty="0">
                <a:cs typeface="B Nazanin" pitchFamily="2" charset="-78"/>
              </a:rPr>
              <a:t>تسلیم این مدل ماده از نوع پرانتل – روس بوده و در این صورت مدول برشی وابسته به چگالی می باشد . مدول برشی وابسته به متغییر سرعت موج برشی و چگالی می باشد. </a:t>
            </a:r>
            <a:endParaRPr lang="en-US" sz="2000" dirty="0">
              <a:cs typeface="B Nazanin" pitchFamily="2" charset="-78"/>
            </a:endParaRPr>
          </a:p>
          <a:p>
            <a:r>
              <a:rPr lang="ar-SA" sz="2000" dirty="0">
                <a:cs typeface="B Nazanin" pitchFamily="2" charset="-78"/>
              </a:rPr>
              <a:t>	 </a:t>
            </a:r>
            <a:endParaRPr lang="en-US" sz="2000" dirty="0">
              <a:cs typeface="B Nazanin" pitchFamily="2" charset="-78"/>
            </a:endParaRPr>
          </a:p>
          <a:p>
            <a:r>
              <a:rPr lang="ar-SA" sz="2000" dirty="0">
                <a:cs typeface="B Nazanin" pitchFamily="2" charset="-78"/>
              </a:rPr>
              <a:t>بدین منظور برای توصیف این مدل ماده نیاز  به منحنی تنش تسلیم و مدول برشی بر چگالی می باشد</a:t>
            </a:r>
            <a:r>
              <a:rPr lang="ar-SA" sz="2000" dirty="0" smtClean="0">
                <a:cs typeface="B Nazanin" pitchFamily="2" charset="-78"/>
              </a:rPr>
              <a:t>.</a:t>
            </a:r>
            <a:endParaRPr lang="fa-IR" sz="2000" b="1" dirty="0">
              <a:cs typeface="B Nazanin" pitchFamily="2" charset="-78"/>
            </a:endParaRPr>
          </a:p>
          <a:p>
            <a:endParaRPr lang="fa-IR" sz="2000" b="1" dirty="0" smtClean="0">
              <a:cs typeface="B Nazanin" pitchFamily="2" charset="-78"/>
            </a:endParaRPr>
          </a:p>
          <a:p>
            <a:endParaRPr lang="en-US" sz="2000" dirty="0">
              <a:cs typeface="B Nazanin" pitchFamily="2" charset="-78"/>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703984302"/>
              </p:ext>
            </p:extLst>
          </p:nvPr>
        </p:nvGraphicFramePr>
        <p:xfrm>
          <a:off x="424012" y="1628800"/>
          <a:ext cx="3495675" cy="280987"/>
        </p:xfrm>
        <a:graphic>
          <a:graphicData uri="http://schemas.openxmlformats.org/presentationml/2006/ole">
            <mc:AlternateContent xmlns:mc="http://schemas.openxmlformats.org/markup-compatibility/2006">
              <mc:Choice xmlns:v="urn:schemas-microsoft-com:vml" Requires="v">
                <p:oleObj spid="_x0000_s176145" r:id="rId3" imgW="2679700" imgH="215900" progId="">
                  <p:embed/>
                </p:oleObj>
              </mc:Choice>
              <mc:Fallback>
                <p:oleObj r:id="rId3" imgW="2679700" imgH="21590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12" y="1628800"/>
                        <a:ext cx="3495675"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309064026"/>
              </p:ext>
            </p:extLst>
          </p:nvPr>
        </p:nvGraphicFramePr>
        <p:xfrm>
          <a:off x="899592" y="2564904"/>
          <a:ext cx="1152128" cy="266700"/>
        </p:xfrm>
        <a:graphic>
          <a:graphicData uri="http://schemas.openxmlformats.org/presentationml/2006/ole">
            <mc:AlternateContent xmlns:mc="http://schemas.openxmlformats.org/markup-compatibility/2006">
              <mc:Choice xmlns:v="urn:schemas-microsoft-com:vml" Requires="v">
                <p:oleObj spid="_x0000_s176146" r:id="rId5" imgW="698197" imgH="203112" progId="Equation.DSMT4">
                  <p:embed/>
                </p:oleObj>
              </mc:Choice>
              <mc:Fallback>
                <p:oleObj r:id="rId5" imgW="698197" imgH="203112"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564904"/>
                        <a:ext cx="1152128" cy="266700"/>
                      </a:xfrm>
                      <a:prstGeom prst="rect">
                        <a:avLst/>
                      </a:prstGeom>
                      <a:noFill/>
                    </p:spPr>
                  </p:pic>
                </p:oleObj>
              </mc:Fallback>
            </mc:AlternateContent>
          </a:graphicData>
        </a:graphic>
      </p:graphicFrame>
      <p:pic>
        <p:nvPicPr>
          <p:cNvPr id="13"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3212976"/>
            <a:ext cx="4320480" cy="33440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252536" y="6405672"/>
            <a:ext cx="78843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شکل</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منحنی تنش تسلیم برحسب فشار</a:t>
            </a:r>
            <a:endParaRPr kumimoji="0" lang="en-US" sz="3200"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369865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20688"/>
            <a:ext cx="4569543" cy="3079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2627784" y="3789040"/>
            <a:ext cx="34868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شکل</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r>
              <a:rPr kumimoji="0" lang="fa-IR" sz="2000" b="0" i="0" u="none" strike="noStrike" cap="none" normalizeH="0" dirty="0" smtClean="0">
                <a:ln>
                  <a:noFill/>
                </a:ln>
                <a:solidFill>
                  <a:schemeClr val="tx1"/>
                </a:solidFill>
                <a:effectLst/>
                <a:latin typeface="Arial" pitchFamily="34" charset="0"/>
                <a:ea typeface="Times New Roman" pitchFamily="18" charset="0"/>
                <a:cs typeface="Nazanin" pitchFamily="2" charset="-78"/>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منحنی مدول برشی برحسب چگالی</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492696" y="4593902"/>
            <a:ext cx="8352928" cy="923330"/>
          </a:xfrm>
          <a:prstGeom prst="rect">
            <a:avLst/>
          </a:prstGeom>
        </p:spPr>
        <p:txBody>
          <a:bodyPr wrap="square">
            <a:spAutoFit/>
          </a:bodyPr>
          <a:lstStyle/>
          <a:p>
            <a:pPr lvl="0" algn="justLow" eaLnBrk="0" fontAlgn="base" hangingPunct="0">
              <a:spcBef>
                <a:spcPct val="0"/>
              </a:spcBef>
              <a:spcAft>
                <a:spcPct val="0"/>
              </a:spcAft>
            </a:pPr>
            <a:r>
              <a:rPr lang="ar-SA" dirty="0">
                <a:latin typeface="Arial" pitchFamily="34" charset="0"/>
                <a:ea typeface="Times New Roman" pitchFamily="18" charset="0"/>
                <a:cs typeface="Nazanin" pitchFamily="2" charset="-78"/>
              </a:rPr>
              <a:t>برای شبیه سازی </a:t>
            </a:r>
            <a:r>
              <a:rPr lang="fa-IR" dirty="0">
                <a:latin typeface="Arial" pitchFamily="34" charset="0"/>
                <a:ea typeface="Times New Roman" pitchFamily="18" charset="0"/>
                <a:cs typeface="Nazanin" pitchFamily="2" charset="-78"/>
              </a:rPr>
              <a:t>خاک</a:t>
            </a:r>
            <a:r>
              <a:rPr lang="ar-SA" dirty="0">
                <a:latin typeface="Arial" pitchFamily="34" charset="0"/>
                <a:ea typeface="Times New Roman" pitchFamily="18" charset="0"/>
                <a:cs typeface="Nazanin" pitchFamily="2" charset="-78"/>
              </a:rPr>
              <a:t> مناسب است از مدل حالت تراکم و مدل ماده دانه دانه استفاده شده به دلیل اینکه تاثیر سرعت موج در مواد و حالت دانه دانه بودن، تاثیر  تغییرات چگالی  مواد در سرعت موج و تنش تسلیم  توسط این دو مدل ماده بهتر مدل سازی می شود </a:t>
            </a:r>
            <a:r>
              <a:rPr lang="ar-SA" dirty="0" smtClean="0">
                <a:latin typeface="Arial" pitchFamily="34" charset="0"/>
                <a:ea typeface="Times New Roman" pitchFamily="18" charset="0"/>
                <a:cs typeface="Nazanin" pitchFamily="2" charset="-78"/>
              </a:rPr>
              <a:t>.</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817149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480" y="571480"/>
            <a:ext cx="6929486" cy="461665"/>
          </a:xfrm>
          <a:prstGeom prst="rect">
            <a:avLst/>
          </a:prstGeom>
          <a:noFill/>
        </p:spPr>
        <p:txBody>
          <a:bodyPr wrap="square" rtlCol="0">
            <a:spAutoFit/>
          </a:bodyPr>
          <a:lstStyle/>
          <a:p>
            <a:r>
              <a:rPr lang="fa-IR" sz="2400" dirty="0" smtClean="0">
                <a:solidFill>
                  <a:srgbClr val="FF0000"/>
                </a:solidFill>
                <a:cs typeface="Nazanin" pitchFamily="2" charset="-78"/>
              </a:rPr>
              <a:t>مراحل گام به گام شبیه سازی: </a:t>
            </a:r>
            <a:endParaRPr lang="en-US" sz="2400" dirty="0">
              <a:solidFill>
                <a:srgbClr val="FF0000"/>
              </a:solidFill>
              <a:cs typeface="Nazanin" pitchFamily="2" charset="-78"/>
            </a:endParaRPr>
          </a:p>
        </p:txBody>
      </p:sp>
      <p:sp>
        <p:nvSpPr>
          <p:cNvPr id="5" name="TextBox 4"/>
          <p:cNvSpPr txBox="1"/>
          <p:nvPr/>
        </p:nvSpPr>
        <p:spPr>
          <a:xfrm>
            <a:off x="214282" y="1071546"/>
            <a:ext cx="8358246" cy="923330"/>
          </a:xfrm>
          <a:prstGeom prst="rect">
            <a:avLst/>
          </a:prstGeom>
          <a:noFill/>
        </p:spPr>
        <p:txBody>
          <a:bodyPr wrap="square" rtlCol="0">
            <a:spAutoFit/>
          </a:bodyPr>
          <a:lstStyle/>
          <a:p>
            <a:r>
              <a:rPr lang="fa-IR" dirty="0" smtClean="0">
                <a:cs typeface="Nazanin" pitchFamily="2" charset="-78"/>
              </a:rPr>
              <a:t>برای مدل سازی انفجار در حالت دو بعدی نرم افزار </a:t>
            </a:r>
            <a:r>
              <a:rPr lang="en-US" sz="1600" dirty="0" smtClean="0">
                <a:cs typeface="Nazanin" pitchFamily="2" charset="-78"/>
              </a:rPr>
              <a:t>AUTODYN</a:t>
            </a:r>
            <a:r>
              <a:rPr lang="fa-IR" sz="1600" dirty="0" smtClean="0">
                <a:cs typeface="Nazanin" pitchFamily="2" charset="-78"/>
              </a:rPr>
              <a:t> </a:t>
            </a:r>
            <a:r>
              <a:rPr lang="fa-IR" dirty="0" smtClean="0">
                <a:cs typeface="Nazanin" pitchFamily="2" charset="-78"/>
              </a:rPr>
              <a:t>را بازگشایی کرده و با کلیک برروی آیکن </a:t>
            </a:r>
            <a:r>
              <a:rPr lang="en-US" sz="1600" dirty="0" smtClean="0">
                <a:cs typeface="Nazanin" pitchFamily="2" charset="-78"/>
              </a:rPr>
              <a:t>create</a:t>
            </a:r>
            <a:r>
              <a:rPr lang="en-US" dirty="0" smtClean="0">
                <a:cs typeface="Nazanin" pitchFamily="2" charset="-78"/>
              </a:rPr>
              <a:t> </a:t>
            </a:r>
            <a:r>
              <a:rPr lang="en-US" sz="1600" dirty="0" smtClean="0">
                <a:cs typeface="Nazanin" pitchFamily="2" charset="-78"/>
              </a:rPr>
              <a:t>New Model</a:t>
            </a:r>
            <a:r>
              <a:rPr lang="fa-IR" dirty="0" smtClean="0">
                <a:cs typeface="Nazanin" pitchFamily="2" charset="-78"/>
              </a:rPr>
              <a:t> پنجره زیر بازگشایی شده است. و در پنجره نمونه اسم محیط شبیه سازی را </a:t>
            </a:r>
            <a:r>
              <a:rPr lang="en-US" sz="1600" dirty="0" smtClean="0">
                <a:cs typeface="Nazanin" pitchFamily="2" charset="-78"/>
              </a:rPr>
              <a:t>blast 2d</a:t>
            </a:r>
            <a:r>
              <a:rPr lang="fa-IR" dirty="0" smtClean="0">
                <a:cs typeface="Nazanin" pitchFamily="2" charset="-78"/>
              </a:rPr>
              <a:t> تایپ نموده و از </a:t>
            </a:r>
            <a:r>
              <a:rPr lang="en-US" sz="1600" dirty="0" smtClean="0">
                <a:cs typeface="Nazanin" pitchFamily="2" charset="-78"/>
              </a:rPr>
              <a:t>Symmetry</a:t>
            </a:r>
            <a:r>
              <a:rPr lang="fa-IR" dirty="0" smtClean="0">
                <a:cs typeface="Nazanin" pitchFamily="2" charset="-78"/>
              </a:rPr>
              <a:t> ماژول </a:t>
            </a:r>
            <a:r>
              <a:rPr lang="en-US" sz="1600" dirty="0" smtClean="0">
                <a:cs typeface="Nazanin" pitchFamily="2" charset="-78"/>
              </a:rPr>
              <a:t>2d</a:t>
            </a:r>
            <a:r>
              <a:rPr lang="fa-IR" dirty="0" smtClean="0">
                <a:cs typeface="Nazanin" pitchFamily="2" charset="-78"/>
              </a:rPr>
              <a:t> را فعال نموده و واحدهای </a:t>
            </a:r>
            <a:r>
              <a:rPr lang="en-US" sz="1600" dirty="0" smtClean="0">
                <a:cs typeface="Nazanin" pitchFamily="2" charset="-78"/>
              </a:rPr>
              <a:t>mm</a:t>
            </a:r>
            <a:r>
              <a:rPr lang="fa-IR" dirty="0" smtClean="0">
                <a:cs typeface="Nazanin" pitchFamily="2" charset="-78"/>
              </a:rPr>
              <a:t>و </a:t>
            </a:r>
            <a:r>
              <a:rPr lang="en-US" sz="1600" dirty="0" smtClean="0">
                <a:cs typeface="Nazanin" pitchFamily="2" charset="-78"/>
              </a:rPr>
              <a:t>mg</a:t>
            </a:r>
            <a:r>
              <a:rPr lang="fa-IR" dirty="0" smtClean="0">
                <a:cs typeface="Nazanin" pitchFamily="2" charset="-78"/>
              </a:rPr>
              <a:t>و </a:t>
            </a:r>
            <a:r>
              <a:rPr lang="en-US" sz="1600" dirty="0" smtClean="0">
                <a:cs typeface="Nazanin" pitchFamily="2" charset="-78"/>
              </a:rPr>
              <a:t>ms</a:t>
            </a:r>
            <a:r>
              <a:rPr lang="fa-IR" dirty="0" smtClean="0">
                <a:cs typeface="Nazanin" pitchFamily="2" charset="-78"/>
              </a:rPr>
              <a:t> را انتخاب می نماییم. </a:t>
            </a:r>
            <a:endParaRPr lang="en-US" dirty="0">
              <a:cs typeface="Nazanin" pitchFamily="2" charset="-7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36912"/>
            <a:ext cx="25050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1066800"/>
          </a:xfrm>
        </p:spPr>
        <p:txBody>
          <a:bodyPr>
            <a:normAutofit/>
          </a:bodyPr>
          <a:lstStyle/>
          <a:p>
            <a:pPr algn="r"/>
            <a:r>
              <a:rPr lang="fa-IR" sz="2400" b="1" dirty="0" smtClean="0">
                <a:cs typeface="B Nazanin" pitchFamily="2" charset="-78"/>
              </a:rPr>
              <a:t>1- معرفی نرم افزار  </a:t>
            </a:r>
            <a:r>
              <a:rPr lang="en-US" sz="2400" b="1" dirty="0" smtClean="0">
                <a:cs typeface="B Nazanin" pitchFamily="2" charset="-78"/>
              </a:rPr>
              <a:t>Autodyn</a:t>
            </a:r>
            <a:endParaRPr lang="fa-IR" sz="2400" b="1" dirty="0">
              <a:cs typeface="B Nazanin" pitchFamily="2" charset="-78"/>
            </a:endParaRPr>
          </a:p>
        </p:txBody>
      </p:sp>
      <p:sp>
        <p:nvSpPr>
          <p:cNvPr id="3" name="Content Placeholder 2"/>
          <p:cNvSpPr>
            <a:spLocks noGrp="1"/>
          </p:cNvSpPr>
          <p:nvPr>
            <p:ph idx="1"/>
          </p:nvPr>
        </p:nvSpPr>
        <p:spPr>
          <a:xfrm>
            <a:off x="457200" y="1340768"/>
            <a:ext cx="8363272" cy="5233768"/>
          </a:xfrm>
        </p:spPr>
        <p:txBody>
          <a:bodyPr>
            <a:noAutofit/>
          </a:bodyPr>
          <a:lstStyle/>
          <a:p>
            <a:pPr algn="just"/>
            <a:r>
              <a:rPr lang="fa-IR" sz="2000" b="1" dirty="0" smtClean="0">
                <a:cs typeface="Nazanin" pitchFamily="2" charset="-78"/>
              </a:rPr>
              <a:t>نرم افزار  </a:t>
            </a:r>
            <a:r>
              <a:rPr lang="en-US" sz="2000" b="1" dirty="0" smtClean="0">
                <a:cs typeface="Nazanin" pitchFamily="2" charset="-78"/>
              </a:rPr>
              <a:t>Autodyn</a:t>
            </a:r>
            <a:r>
              <a:rPr lang="fa-IR" sz="2000" b="1" dirty="0" smtClean="0">
                <a:cs typeface="Nazanin" pitchFamily="2" charset="-78"/>
              </a:rPr>
              <a:t> محصول شرکت </a:t>
            </a:r>
            <a:r>
              <a:rPr lang="en-US" sz="2000" b="1" dirty="0" smtClean="0">
                <a:cs typeface="Nazanin" pitchFamily="2" charset="-78"/>
              </a:rPr>
              <a:t>Dynamic Century</a:t>
            </a:r>
            <a:r>
              <a:rPr lang="fa-IR" sz="2000" b="1" dirty="0" smtClean="0">
                <a:cs typeface="Nazanin" pitchFamily="2" charset="-78"/>
              </a:rPr>
              <a:t> است و سابقه ارائه آن به جوامع مهندسی به سال 1986 باز می گردد. در سال های ابتدایی این محصول صرفا به صورت دو بعدی به تحلیل مسائل می پرداخت تا اینکه در سال 1991 نسخه سه بعدی نیز به بازار ارائه شد. برنامه های موجود در نرم افزار ترتیبی طرح ریزی شده اند که بصورت چند منظوره مسائل مهندسی نرخ بالا را تحلیل می کند. این تحلیل ها به کمک روش های تفاضل محدود و اجزا محدود، در محدوده وسیعی از مسائل غیر خطی در جامدات ، سیالات و دینامیک گازها انجام می شوند. مسائلی که معمولاً چنین مشخصاتی را دارند، به شدت تابع زمان بوده و دارای عوامل غیر خطی هندسی مانند تغییر شکل های بزرگ نیز می باشند. همچنین نباید غیر خطی شدن مواد در چنین شرایطی را از نظر دور داشت. این مشخصه ها شامل پلاستیسیتهف مودهای خرابی، کرنش سختی و یا نرمی، معادلات حالت چند فازه و .... می شود. </a:t>
            </a:r>
          </a:p>
          <a:p>
            <a:pPr algn="just"/>
            <a:r>
              <a:rPr lang="en-US" sz="2000" b="1" dirty="0" smtClean="0">
                <a:cs typeface="Nazanin" pitchFamily="2" charset="-78"/>
              </a:rPr>
              <a:t>Autodyn</a:t>
            </a:r>
            <a:r>
              <a:rPr lang="fa-IR" sz="2000" b="1" dirty="0" smtClean="0">
                <a:cs typeface="Nazanin" pitchFamily="2" charset="-78"/>
              </a:rPr>
              <a:t> از یک متد کوپل برای رسیدن به تحلیل بهینه بهره می برد. از اینرو می توان با استفاده از این دیدگاه، محیطهای مختلف درگیر در مسئله مانند سازه ها، سیالات، گازها و غیره را با استفاده از روش های مختلف عددی متناسب با هر دامنه مسئله مدل کرد. نرم افزار این دامنه حل را با هم کوپل کرده و سپس همه را در یک  دامنه زمانی حل می کند. این عامل باعث کارآمدی ویژه </a:t>
            </a:r>
            <a:r>
              <a:rPr lang="en-US" sz="2000" b="1" dirty="0" smtClean="0">
                <a:cs typeface="Nazanin" pitchFamily="2" charset="-78"/>
              </a:rPr>
              <a:t>Autodyn</a:t>
            </a:r>
            <a:r>
              <a:rPr lang="fa-IR" sz="2000" b="1" dirty="0" smtClean="0">
                <a:cs typeface="Nazanin" pitchFamily="2" charset="-78"/>
              </a:rPr>
              <a:t> در تحلیل مسائل برهم کنش و تماس می شود. کاربردهای مختلف این نرم افزار در ذیل معرفی می شود:</a:t>
            </a:r>
          </a:p>
        </p:txBody>
      </p:sp>
    </p:spTree>
    <p:extLst>
      <p:ext uri="{BB962C8B-B14F-4D97-AF65-F5344CB8AC3E}">
        <p14:creationId xmlns:p14="http://schemas.microsoft.com/office/powerpoint/2010/main" val="371797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28596" y="2143116"/>
            <a:ext cx="2933700" cy="4419600"/>
          </a:xfrm>
          <a:prstGeom prst="rect">
            <a:avLst/>
          </a:prstGeom>
          <a:noFill/>
          <a:ln w="9525">
            <a:noFill/>
            <a:miter lim="800000"/>
            <a:headEnd/>
            <a:tailEnd/>
          </a:ln>
          <a:effectLst/>
        </p:spPr>
      </p:pic>
      <p:sp>
        <p:nvSpPr>
          <p:cNvPr id="3" name="TextBox 2"/>
          <p:cNvSpPr txBox="1"/>
          <p:nvPr/>
        </p:nvSpPr>
        <p:spPr>
          <a:xfrm>
            <a:off x="500034" y="714356"/>
            <a:ext cx="8358246" cy="1015663"/>
          </a:xfrm>
          <a:prstGeom prst="rect">
            <a:avLst/>
          </a:prstGeom>
          <a:noFill/>
        </p:spPr>
        <p:txBody>
          <a:bodyPr wrap="square" rtlCol="0">
            <a:spAutoFit/>
          </a:bodyPr>
          <a:lstStyle/>
          <a:p>
            <a:pPr algn="just"/>
            <a:r>
              <a:rPr lang="fa-IR" sz="2000" b="1" dirty="0" smtClean="0">
                <a:cs typeface="Nazanin" pitchFamily="2" charset="-78"/>
              </a:rPr>
              <a:t>با کلیک بر روی ماژول </a:t>
            </a:r>
            <a:r>
              <a:rPr lang="en-US" sz="2000" b="1" dirty="0" smtClean="0">
                <a:cs typeface="Nazanin" pitchFamily="2" charset="-78"/>
              </a:rPr>
              <a:t>part</a:t>
            </a:r>
            <a:r>
              <a:rPr lang="fa-IR" sz="2000" b="1" dirty="0" smtClean="0">
                <a:cs typeface="Nazanin" pitchFamily="2" charset="-78"/>
              </a:rPr>
              <a:t> و ساخت مدل یا </a:t>
            </a:r>
            <a:r>
              <a:rPr lang="en-US" sz="2000" b="1" dirty="0" smtClean="0">
                <a:cs typeface="Nazanin" pitchFamily="2" charset="-78"/>
              </a:rPr>
              <a:t>create New part</a:t>
            </a:r>
            <a:r>
              <a:rPr lang="fa-IR" sz="2000" b="1" dirty="0" smtClean="0">
                <a:cs typeface="Nazanin" pitchFamily="2" charset="-78"/>
              </a:rPr>
              <a:t> پنجره زیر بازگشایی شده و آیکن </a:t>
            </a:r>
            <a:r>
              <a:rPr lang="en-US" sz="2000" b="1" dirty="0" smtClean="0">
                <a:cs typeface="Nazanin" pitchFamily="2" charset="-78"/>
              </a:rPr>
              <a:t>Euler,2d Multi- material</a:t>
            </a:r>
            <a:r>
              <a:rPr lang="fa-IR" sz="2000" b="1" dirty="0" smtClean="0">
                <a:cs typeface="Nazanin" pitchFamily="2" charset="-78"/>
              </a:rPr>
              <a:t> را فعال نموده و دکمه </a:t>
            </a:r>
            <a:r>
              <a:rPr lang="en-US" sz="2000" b="1" dirty="0" smtClean="0">
                <a:cs typeface="Nazanin" pitchFamily="2" charset="-78"/>
              </a:rPr>
              <a:t>Next </a:t>
            </a:r>
            <a:r>
              <a:rPr lang="fa-IR" sz="2000" b="1" dirty="0" smtClean="0">
                <a:cs typeface="Nazanin" pitchFamily="2" charset="-78"/>
              </a:rPr>
              <a:t> را کلیک می نماییم. </a:t>
            </a:r>
            <a:endParaRPr lang="en-US" sz="2000" b="1" dirty="0">
              <a:cs typeface="Nazanin"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772816"/>
            <a:ext cx="86201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7" y="836712"/>
            <a:ext cx="8424937" cy="707886"/>
          </a:xfrm>
          <a:prstGeom prst="rect">
            <a:avLst/>
          </a:prstGeom>
          <a:noFill/>
        </p:spPr>
        <p:txBody>
          <a:bodyPr wrap="square" rtlCol="0">
            <a:spAutoFit/>
          </a:bodyPr>
          <a:lstStyle/>
          <a:p>
            <a:r>
              <a:rPr lang="fa-IR" sz="2000" dirty="0" smtClean="0">
                <a:cs typeface="B Nazanin" pitchFamily="2" charset="-78"/>
              </a:rPr>
              <a:t>از ماژول </a:t>
            </a:r>
            <a:r>
              <a:rPr lang="en-US" dirty="0" smtClean="0">
                <a:cs typeface="B Nazanin" pitchFamily="2" charset="-78"/>
              </a:rPr>
              <a:t>Material </a:t>
            </a:r>
            <a:r>
              <a:rPr lang="fa-IR" sz="2000" dirty="0" smtClean="0">
                <a:cs typeface="B Nazanin" pitchFamily="2" charset="-78"/>
              </a:rPr>
              <a:t> برروی پنجره </a:t>
            </a:r>
            <a:r>
              <a:rPr lang="en-US" dirty="0" smtClean="0">
                <a:cs typeface="B Nazanin" pitchFamily="2" charset="-78"/>
              </a:rPr>
              <a:t>Load</a:t>
            </a:r>
            <a:r>
              <a:rPr lang="fa-IR" sz="2000" dirty="0" smtClean="0">
                <a:cs typeface="B Nazanin" pitchFamily="2" charset="-78"/>
              </a:rPr>
              <a:t> کلیک نموده و پنجره </a:t>
            </a:r>
            <a:r>
              <a:rPr lang="en-US" dirty="0" smtClean="0">
                <a:cs typeface="B Nazanin" pitchFamily="2" charset="-78"/>
              </a:rPr>
              <a:t>Load material Model </a:t>
            </a:r>
            <a:r>
              <a:rPr lang="fa-IR" dirty="0" smtClean="0">
                <a:cs typeface="B Nazanin" pitchFamily="2" charset="-78"/>
              </a:rPr>
              <a:t> </a:t>
            </a:r>
            <a:r>
              <a:rPr lang="fa-IR" sz="2000" dirty="0" smtClean="0">
                <a:cs typeface="B Nazanin" pitchFamily="2" charset="-78"/>
              </a:rPr>
              <a:t>مواد </a:t>
            </a:r>
            <a:r>
              <a:rPr lang="en-US" dirty="0" smtClean="0">
                <a:cs typeface="B Nazanin" pitchFamily="2" charset="-78"/>
              </a:rPr>
              <a:t>Air</a:t>
            </a:r>
            <a:r>
              <a:rPr lang="fa-IR" sz="2000" dirty="0" smtClean="0">
                <a:cs typeface="B Nazanin" pitchFamily="2" charset="-78"/>
              </a:rPr>
              <a:t>، </a:t>
            </a:r>
            <a:r>
              <a:rPr lang="en-US" dirty="0" smtClean="0">
                <a:cs typeface="B Nazanin" pitchFamily="2" charset="-78"/>
              </a:rPr>
              <a:t>C4</a:t>
            </a:r>
            <a:r>
              <a:rPr lang="fa-IR" sz="2000" dirty="0" smtClean="0">
                <a:cs typeface="B Nazanin" pitchFamily="2" charset="-78"/>
              </a:rPr>
              <a:t> و </a:t>
            </a:r>
            <a:r>
              <a:rPr lang="en-US" dirty="0" smtClean="0">
                <a:cs typeface="B Nazanin" pitchFamily="2" charset="-78"/>
              </a:rPr>
              <a:t>Sand</a:t>
            </a:r>
            <a:r>
              <a:rPr lang="fa-IR" sz="2000" dirty="0" smtClean="0">
                <a:cs typeface="B Nazanin" pitchFamily="2" charset="-78"/>
              </a:rPr>
              <a:t> را انتخاب می کنیم </a:t>
            </a:r>
            <a:endParaRPr lang="en-US" sz="2000" dirty="0">
              <a:cs typeface="B Nazanin" pitchFamily="2" charset="-78"/>
            </a:endParaRPr>
          </a:p>
        </p:txBody>
      </p:sp>
    </p:spTree>
    <p:extLst>
      <p:ext uri="{BB962C8B-B14F-4D97-AF65-F5344CB8AC3E}">
        <p14:creationId xmlns:p14="http://schemas.microsoft.com/office/powerpoint/2010/main" val="3648819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174026" cy="440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0690" y="753606"/>
            <a:ext cx="7848872" cy="646331"/>
          </a:xfrm>
          <a:prstGeom prst="rect">
            <a:avLst/>
          </a:prstGeom>
          <a:noFill/>
        </p:spPr>
        <p:txBody>
          <a:bodyPr wrap="square" rtlCol="0">
            <a:spAutoFit/>
          </a:bodyPr>
          <a:lstStyle/>
          <a:p>
            <a:r>
              <a:rPr lang="fa-IR" dirty="0" smtClean="0">
                <a:cs typeface="B Nazanin" pitchFamily="2" charset="-78"/>
              </a:rPr>
              <a:t>برروی آیکن  </a:t>
            </a:r>
            <a:r>
              <a:rPr lang="en-US" dirty="0" err="1" smtClean="0">
                <a:cs typeface="B Nazanin" pitchFamily="2" charset="-78"/>
              </a:rPr>
              <a:t>Bounderies</a:t>
            </a:r>
            <a:r>
              <a:rPr lang="fa-IR" dirty="0" smtClean="0">
                <a:cs typeface="B Nazanin" pitchFamily="2" charset="-78"/>
              </a:rPr>
              <a:t> کلیک نموده  و پنجره </a:t>
            </a:r>
            <a:r>
              <a:rPr lang="en-US" dirty="0" err="1" smtClean="0">
                <a:cs typeface="B Nazanin" pitchFamily="2" charset="-78"/>
              </a:rPr>
              <a:t>bondary</a:t>
            </a:r>
            <a:r>
              <a:rPr lang="en-US" dirty="0" smtClean="0">
                <a:cs typeface="B Nazanin" pitchFamily="2" charset="-78"/>
              </a:rPr>
              <a:t> Definition</a:t>
            </a:r>
            <a:r>
              <a:rPr lang="fa-IR" dirty="0" smtClean="0">
                <a:cs typeface="B Nazanin" pitchFamily="2" charset="-78"/>
              </a:rPr>
              <a:t> باز شده و در جلوی </a:t>
            </a:r>
            <a:r>
              <a:rPr lang="en-US" dirty="0" smtClean="0">
                <a:cs typeface="B Nazanin" pitchFamily="2" charset="-78"/>
              </a:rPr>
              <a:t>Name</a:t>
            </a:r>
            <a:r>
              <a:rPr lang="fa-IR" dirty="0" smtClean="0">
                <a:cs typeface="B Nazanin" pitchFamily="2" charset="-78"/>
              </a:rPr>
              <a:t> نام دلخواه خود را تایپ نموده و آیکن های زیر را طبق تصویر انتخاب می نماییم </a:t>
            </a:r>
            <a:endParaRPr lang="en-US" dirty="0">
              <a:cs typeface="B Nazanin" pitchFamily="2" charset="-78"/>
            </a:endParaRPr>
          </a:p>
        </p:txBody>
      </p:sp>
    </p:spTree>
    <p:extLst>
      <p:ext uri="{BB962C8B-B14F-4D97-AF65-F5344CB8AC3E}">
        <p14:creationId xmlns:p14="http://schemas.microsoft.com/office/powerpoint/2010/main" val="3221547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2276872"/>
            <a:ext cx="7452320" cy="375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2272" y="836712"/>
            <a:ext cx="7956376" cy="923330"/>
          </a:xfrm>
          <a:prstGeom prst="rect">
            <a:avLst/>
          </a:prstGeom>
          <a:noFill/>
        </p:spPr>
        <p:txBody>
          <a:bodyPr wrap="square" rtlCol="0">
            <a:spAutoFit/>
          </a:bodyPr>
          <a:lstStyle/>
          <a:p>
            <a:pPr algn="just"/>
            <a:r>
              <a:rPr lang="fa-IR" dirty="0" smtClean="0">
                <a:cs typeface="B Nazanin" pitchFamily="2" charset="-78"/>
              </a:rPr>
              <a:t>برروی آیکن </a:t>
            </a:r>
            <a:r>
              <a:rPr lang="en-US" sz="1600" dirty="0" smtClean="0">
                <a:cs typeface="B Nazanin" pitchFamily="2" charset="-78"/>
              </a:rPr>
              <a:t>parts</a:t>
            </a:r>
            <a:r>
              <a:rPr lang="fa-IR" dirty="0" smtClean="0">
                <a:cs typeface="B Nazanin" pitchFamily="2" charset="-78"/>
              </a:rPr>
              <a:t> کلیک نموده و پنجره </a:t>
            </a:r>
            <a:r>
              <a:rPr lang="en-US" sz="1600" dirty="0" smtClean="0">
                <a:cs typeface="B Nazanin" pitchFamily="2" charset="-78"/>
              </a:rPr>
              <a:t>create New part </a:t>
            </a:r>
            <a:r>
              <a:rPr lang="fa-IR" sz="1600" dirty="0" smtClean="0">
                <a:cs typeface="B Nazanin" pitchFamily="2" charset="-78"/>
              </a:rPr>
              <a:t> </a:t>
            </a:r>
            <a:r>
              <a:rPr lang="fa-IR" dirty="0" smtClean="0">
                <a:cs typeface="B Nazanin" pitchFamily="2" charset="-78"/>
              </a:rPr>
              <a:t>با شده است و طبق تصویر نام </a:t>
            </a:r>
            <a:r>
              <a:rPr lang="en-US" sz="1600" dirty="0" smtClean="0">
                <a:cs typeface="B Nazanin" pitchFamily="2" charset="-78"/>
              </a:rPr>
              <a:t>part </a:t>
            </a:r>
            <a:r>
              <a:rPr lang="fa-IR" dirty="0" smtClean="0">
                <a:cs typeface="B Nazanin" pitchFamily="2" charset="-78"/>
              </a:rPr>
              <a:t> و همچنین محیط حل مسئله که </a:t>
            </a:r>
            <a:r>
              <a:rPr lang="en-US" sz="1600" dirty="0" smtClean="0">
                <a:cs typeface="B Nazanin" pitchFamily="2" charset="-78"/>
              </a:rPr>
              <a:t>Euler, 2dMulti-material  </a:t>
            </a:r>
            <a:r>
              <a:rPr lang="fa-IR" sz="1600" dirty="0" smtClean="0">
                <a:cs typeface="B Nazanin" pitchFamily="2" charset="-78"/>
              </a:rPr>
              <a:t> </a:t>
            </a:r>
            <a:r>
              <a:rPr lang="fa-IR" dirty="0" smtClean="0">
                <a:cs typeface="B Nazanin" pitchFamily="2" charset="-78"/>
              </a:rPr>
              <a:t>را انتخاب می نماییم و برروی </a:t>
            </a:r>
            <a:r>
              <a:rPr lang="en-US" sz="1600" dirty="0" smtClean="0">
                <a:cs typeface="B Nazanin" pitchFamily="2" charset="-78"/>
              </a:rPr>
              <a:t>Next</a:t>
            </a:r>
            <a:r>
              <a:rPr lang="fa-IR" dirty="0" smtClean="0">
                <a:cs typeface="B Nazanin" pitchFamily="2" charset="-78"/>
              </a:rPr>
              <a:t> کلیک نموده و به مرحله بعد وارد می شویم.  </a:t>
            </a:r>
            <a:endParaRPr lang="en-US" dirty="0">
              <a:cs typeface="B Nazanin" pitchFamily="2" charset="-78"/>
            </a:endParaRPr>
          </a:p>
        </p:txBody>
      </p:sp>
    </p:spTree>
    <p:extLst>
      <p:ext uri="{BB962C8B-B14F-4D97-AF65-F5344CB8AC3E}">
        <p14:creationId xmlns:p14="http://schemas.microsoft.com/office/powerpoint/2010/main" val="1408921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56197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6070" y="585554"/>
            <a:ext cx="7776864" cy="646331"/>
          </a:xfrm>
          <a:prstGeom prst="rect">
            <a:avLst/>
          </a:prstGeom>
          <a:noFill/>
        </p:spPr>
        <p:txBody>
          <a:bodyPr wrap="square" rtlCol="0">
            <a:spAutoFit/>
          </a:bodyPr>
          <a:lstStyle/>
          <a:p>
            <a:r>
              <a:rPr lang="fa-IR" dirty="0" smtClean="0">
                <a:cs typeface="B Nazanin" pitchFamily="2" charset="-78"/>
              </a:rPr>
              <a:t>بعد از کلیک برروی </a:t>
            </a:r>
            <a:r>
              <a:rPr lang="en-US" sz="1600" dirty="0" smtClean="0">
                <a:cs typeface="B Nazanin" pitchFamily="2" charset="-78"/>
              </a:rPr>
              <a:t>Next</a:t>
            </a:r>
            <a:r>
              <a:rPr lang="fa-IR" dirty="0" smtClean="0">
                <a:cs typeface="B Nazanin" pitchFamily="2" charset="-78"/>
              </a:rPr>
              <a:t> پنجره </a:t>
            </a:r>
            <a:r>
              <a:rPr lang="en-US" sz="1600" dirty="0" smtClean="0">
                <a:cs typeface="B Nazanin" pitchFamily="2" charset="-78"/>
              </a:rPr>
              <a:t>Part Wizar-1</a:t>
            </a:r>
            <a:r>
              <a:rPr lang="fa-IR" sz="1600" dirty="0" smtClean="0">
                <a:cs typeface="B Nazanin" pitchFamily="2" charset="-78"/>
              </a:rPr>
              <a:t> </a:t>
            </a:r>
            <a:r>
              <a:rPr lang="fa-IR" dirty="0" smtClean="0">
                <a:cs typeface="B Nazanin" pitchFamily="2" charset="-78"/>
              </a:rPr>
              <a:t>بازگشایی و محیطی به ابعاد 500 میلیمتر در 1000 میلیمتر را رسم می نماییم. </a:t>
            </a:r>
            <a:endParaRPr lang="en-US" dirty="0">
              <a:cs typeface="B Nazanin" pitchFamily="2" charset="-78"/>
            </a:endParaRPr>
          </a:p>
        </p:txBody>
      </p:sp>
    </p:spTree>
    <p:extLst>
      <p:ext uri="{BB962C8B-B14F-4D97-AF65-F5344CB8AC3E}">
        <p14:creationId xmlns:p14="http://schemas.microsoft.com/office/powerpoint/2010/main" val="1595118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56483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764704"/>
            <a:ext cx="7776864" cy="646331"/>
          </a:xfrm>
          <a:prstGeom prst="rect">
            <a:avLst/>
          </a:prstGeom>
          <a:noFill/>
        </p:spPr>
        <p:txBody>
          <a:bodyPr wrap="square" rtlCol="0">
            <a:spAutoFit/>
          </a:bodyPr>
          <a:lstStyle/>
          <a:p>
            <a:r>
              <a:rPr lang="fa-IR" dirty="0" smtClean="0">
                <a:cs typeface="B Nazanin" pitchFamily="2" charset="-78"/>
              </a:rPr>
              <a:t>بعد از کلیک در مرحله قبلی پنجره </a:t>
            </a:r>
            <a:r>
              <a:rPr lang="en-US" sz="1600" dirty="0" smtClean="0">
                <a:cs typeface="B Nazanin" pitchFamily="2" charset="-78"/>
              </a:rPr>
              <a:t>Part Wizard-1</a:t>
            </a:r>
            <a:r>
              <a:rPr lang="fa-IR" sz="1600" dirty="0" smtClean="0">
                <a:cs typeface="B Nazanin" pitchFamily="2" charset="-78"/>
              </a:rPr>
              <a:t> </a:t>
            </a:r>
            <a:r>
              <a:rPr lang="fa-IR" dirty="0" smtClean="0">
                <a:cs typeface="B Nazanin" pitchFamily="2" charset="-78"/>
              </a:rPr>
              <a:t>بازگشایی شده و در راستای </a:t>
            </a:r>
            <a:r>
              <a:rPr lang="en-US" dirty="0" smtClean="0">
                <a:cs typeface="B Nazanin" pitchFamily="2" charset="-78"/>
              </a:rPr>
              <a:t>x</a:t>
            </a:r>
            <a:r>
              <a:rPr lang="fa-IR" dirty="0" smtClean="0">
                <a:cs typeface="B Nazanin" pitchFamily="2" charset="-78"/>
              </a:rPr>
              <a:t>،  500 مش و در راستای </a:t>
            </a:r>
            <a:r>
              <a:rPr lang="en-US" dirty="0" smtClean="0">
                <a:cs typeface="B Nazanin" pitchFamily="2" charset="-78"/>
              </a:rPr>
              <a:t>y</a:t>
            </a:r>
            <a:r>
              <a:rPr lang="fa-IR" dirty="0" smtClean="0">
                <a:cs typeface="B Nazanin" pitchFamily="2" charset="-78"/>
              </a:rPr>
              <a:t>،  1000 مش را می زنیم . </a:t>
            </a:r>
            <a:endParaRPr lang="en-US" dirty="0">
              <a:cs typeface="B Nazanin" pitchFamily="2" charset="-78"/>
            </a:endParaRPr>
          </a:p>
        </p:txBody>
      </p:sp>
    </p:spTree>
    <p:extLst>
      <p:ext uri="{BB962C8B-B14F-4D97-AF65-F5344CB8AC3E}">
        <p14:creationId xmlns:p14="http://schemas.microsoft.com/office/powerpoint/2010/main" val="1029506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56566"/>
            <a:ext cx="4768378" cy="525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548680"/>
            <a:ext cx="7776864" cy="369332"/>
          </a:xfrm>
          <a:prstGeom prst="rect">
            <a:avLst/>
          </a:prstGeom>
          <a:noFill/>
        </p:spPr>
        <p:txBody>
          <a:bodyPr wrap="square" rtlCol="0">
            <a:spAutoFit/>
          </a:bodyPr>
          <a:lstStyle/>
          <a:p>
            <a:r>
              <a:rPr lang="fa-IR" dirty="0" smtClean="0">
                <a:cs typeface="B Nazanin" pitchFamily="2" charset="-78"/>
              </a:rPr>
              <a:t>در مرحله بعدی </a:t>
            </a:r>
            <a:r>
              <a:rPr lang="en-US" dirty="0" smtClean="0">
                <a:cs typeface="B Nazanin" pitchFamily="2" charset="-78"/>
              </a:rPr>
              <a:t> </a:t>
            </a:r>
            <a:r>
              <a:rPr lang="fa-IR" dirty="0" smtClean="0">
                <a:cs typeface="B Nazanin" pitchFamily="2" charset="-78"/>
              </a:rPr>
              <a:t>در پنجره </a:t>
            </a:r>
            <a:r>
              <a:rPr lang="en-US" sz="1600" dirty="0" smtClean="0">
                <a:cs typeface="B Nazanin" pitchFamily="2" charset="-78"/>
              </a:rPr>
              <a:t>material </a:t>
            </a:r>
            <a:r>
              <a:rPr lang="fa-IR" dirty="0" smtClean="0">
                <a:cs typeface="B Nazanin" pitchFamily="2" charset="-78"/>
              </a:rPr>
              <a:t> ،</a:t>
            </a:r>
            <a:r>
              <a:rPr lang="en-US" dirty="0" smtClean="0">
                <a:cs typeface="B Nazanin" pitchFamily="2" charset="-78"/>
              </a:rPr>
              <a:t>   </a:t>
            </a:r>
            <a:r>
              <a:rPr lang="fa-IR" dirty="0" smtClean="0">
                <a:cs typeface="B Nazanin" pitchFamily="2" charset="-78"/>
              </a:rPr>
              <a:t>هوا را انتخاب نموده و برروی آیکن (√) کلیک می نماییم. </a:t>
            </a:r>
            <a:endParaRPr lang="en-US" dirty="0">
              <a:cs typeface="B Nazanin" pitchFamily="2" charset="-78"/>
            </a:endParaRPr>
          </a:p>
        </p:txBody>
      </p:sp>
    </p:spTree>
    <p:extLst>
      <p:ext uri="{BB962C8B-B14F-4D97-AF65-F5344CB8AC3E}">
        <p14:creationId xmlns:p14="http://schemas.microsoft.com/office/powerpoint/2010/main" val="2389512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7865"/>
            <a:ext cx="8405718" cy="485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1720" y="652046"/>
            <a:ext cx="6624736" cy="369332"/>
          </a:xfrm>
          <a:prstGeom prst="rect">
            <a:avLst/>
          </a:prstGeom>
          <a:noFill/>
        </p:spPr>
        <p:txBody>
          <a:bodyPr wrap="square" rtlCol="0">
            <a:spAutoFit/>
          </a:bodyPr>
          <a:lstStyle/>
          <a:p>
            <a:r>
              <a:rPr lang="fa-IR" dirty="0" smtClean="0">
                <a:cs typeface="B Nazanin" pitchFamily="2" charset="-78"/>
              </a:rPr>
              <a:t>برای پر نمودن ناحیه ای هوا توسط خاک مراحل زیر را به ترتیب انجام می دهیم :</a:t>
            </a:r>
            <a:endParaRPr lang="en-US" dirty="0">
              <a:cs typeface="B Nazanin" pitchFamily="2" charset="-78"/>
            </a:endParaRPr>
          </a:p>
        </p:txBody>
      </p:sp>
      <p:sp>
        <p:nvSpPr>
          <p:cNvPr id="4" name="TextBox 3"/>
          <p:cNvSpPr txBox="1"/>
          <p:nvPr/>
        </p:nvSpPr>
        <p:spPr>
          <a:xfrm>
            <a:off x="4399632" y="1001356"/>
            <a:ext cx="4248472" cy="1200329"/>
          </a:xfrm>
          <a:prstGeom prst="rect">
            <a:avLst/>
          </a:prstGeom>
          <a:noFill/>
        </p:spPr>
        <p:txBody>
          <a:bodyPr wrap="square" rtlCol="0">
            <a:spAutoFit/>
          </a:bodyPr>
          <a:lstStyle/>
          <a:p>
            <a:r>
              <a:rPr lang="fa-IR" dirty="0" smtClean="0">
                <a:cs typeface="B Nazanin" pitchFamily="2" charset="-78"/>
              </a:rPr>
              <a:t>1- کلیک برروی </a:t>
            </a:r>
            <a:r>
              <a:rPr lang="en-US" dirty="0" smtClean="0">
                <a:cs typeface="B Nazanin" pitchFamily="2" charset="-78"/>
              </a:rPr>
              <a:t>Fill</a:t>
            </a:r>
          </a:p>
          <a:p>
            <a:r>
              <a:rPr lang="fa-IR" dirty="0" smtClean="0">
                <a:cs typeface="B Nazanin" pitchFamily="2" charset="-78"/>
              </a:rPr>
              <a:t>2- انتخاب دو نقطه برای پر کردن مساحت مشخص </a:t>
            </a:r>
          </a:p>
          <a:p>
            <a:r>
              <a:rPr lang="fa-IR" dirty="0" smtClean="0">
                <a:cs typeface="B Nazanin" pitchFamily="2" charset="-78"/>
              </a:rPr>
              <a:t>3- انتخاب ماده برای جا به جایی و پر کردن هوا</a:t>
            </a:r>
          </a:p>
          <a:p>
            <a:r>
              <a:rPr lang="fa-IR" dirty="0" smtClean="0">
                <a:cs typeface="B Nazanin" pitchFamily="2" charset="-78"/>
              </a:rPr>
              <a:t>4- کلیک برروی دکمه </a:t>
            </a:r>
            <a:endParaRPr lang="en-US" dirty="0">
              <a:cs typeface="B Nazanin" pitchFamily="2" charset="-78"/>
            </a:endParaRPr>
          </a:p>
        </p:txBody>
      </p:sp>
    </p:spTree>
    <p:extLst>
      <p:ext uri="{BB962C8B-B14F-4D97-AF65-F5344CB8AC3E}">
        <p14:creationId xmlns:p14="http://schemas.microsoft.com/office/powerpoint/2010/main" val="249372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7998172" cy="484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620688"/>
            <a:ext cx="8640960" cy="369332"/>
          </a:xfrm>
          <a:prstGeom prst="rect">
            <a:avLst/>
          </a:prstGeom>
          <a:noFill/>
        </p:spPr>
        <p:txBody>
          <a:bodyPr wrap="square" rtlCol="0">
            <a:spAutoFit/>
          </a:bodyPr>
          <a:lstStyle/>
          <a:p>
            <a:r>
              <a:rPr lang="fa-IR" dirty="0" smtClean="0">
                <a:cs typeface="B Nazanin" pitchFamily="2" charset="-78"/>
              </a:rPr>
              <a:t>برای مدل سازی خرج </a:t>
            </a:r>
            <a:r>
              <a:rPr lang="en-US" dirty="0" smtClean="0">
                <a:cs typeface="B Nazanin" pitchFamily="2" charset="-78"/>
              </a:rPr>
              <a:t>C4</a:t>
            </a:r>
            <a:r>
              <a:rPr lang="fa-IR" dirty="0" smtClean="0">
                <a:cs typeface="B Nazanin" pitchFamily="2" charset="-78"/>
              </a:rPr>
              <a:t> مانند مراحل زیر عمل نموده ولیکن به جای انتخاب </a:t>
            </a:r>
            <a:r>
              <a:rPr lang="en-US" dirty="0" smtClean="0">
                <a:cs typeface="B Nazanin" pitchFamily="2" charset="-78"/>
              </a:rPr>
              <a:t>Sand</a:t>
            </a:r>
            <a:r>
              <a:rPr lang="fa-IR" dirty="0" smtClean="0">
                <a:cs typeface="B Nazanin" pitchFamily="2" charset="-78"/>
              </a:rPr>
              <a:t> ، </a:t>
            </a:r>
            <a:r>
              <a:rPr lang="en-US" dirty="0" smtClean="0">
                <a:cs typeface="B Nazanin" pitchFamily="2" charset="-78"/>
              </a:rPr>
              <a:t>C4</a:t>
            </a:r>
            <a:r>
              <a:rPr lang="fa-IR" dirty="0" smtClean="0">
                <a:cs typeface="B Nazanin" pitchFamily="2" charset="-78"/>
              </a:rPr>
              <a:t> را انتخاب می نماییم. </a:t>
            </a:r>
            <a:endParaRPr lang="en-US" dirty="0">
              <a:cs typeface="B Nazanin" pitchFamily="2" charset="-78"/>
            </a:endParaRPr>
          </a:p>
        </p:txBody>
      </p:sp>
    </p:spTree>
    <p:extLst>
      <p:ext uri="{BB962C8B-B14F-4D97-AF65-F5344CB8AC3E}">
        <p14:creationId xmlns:p14="http://schemas.microsoft.com/office/powerpoint/2010/main" val="3564741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172401" cy="436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68960" y="548680"/>
            <a:ext cx="5544616" cy="1200329"/>
          </a:xfrm>
          <a:prstGeom prst="rect">
            <a:avLst/>
          </a:prstGeom>
          <a:noFill/>
        </p:spPr>
        <p:txBody>
          <a:bodyPr wrap="square" rtlCol="0">
            <a:spAutoFit/>
          </a:bodyPr>
          <a:lstStyle/>
          <a:p>
            <a:r>
              <a:rPr lang="fa-IR" dirty="0" smtClean="0">
                <a:cs typeface="B Nazanin" pitchFamily="2" charset="-78"/>
              </a:rPr>
              <a:t>برای انتخاب نقطه آغازش انفجار بصورت زیر عمل می نماییم:</a:t>
            </a:r>
          </a:p>
          <a:p>
            <a:r>
              <a:rPr lang="fa-IR" dirty="0" smtClean="0">
                <a:cs typeface="B Nazanin" pitchFamily="2" charset="-78"/>
              </a:rPr>
              <a:t>1- کلیک برروی آیکن </a:t>
            </a:r>
            <a:r>
              <a:rPr lang="en-US" dirty="0" smtClean="0">
                <a:cs typeface="B Nazanin" pitchFamily="2" charset="-78"/>
              </a:rPr>
              <a:t>Detonation</a:t>
            </a:r>
            <a:endParaRPr lang="fa-IR" dirty="0" smtClean="0">
              <a:cs typeface="B Nazanin" pitchFamily="2" charset="-78"/>
            </a:endParaRPr>
          </a:p>
          <a:p>
            <a:r>
              <a:rPr lang="fa-IR" dirty="0" smtClean="0">
                <a:cs typeface="B Nazanin" pitchFamily="2" charset="-78"/>
              </a:rPr>
              <a:t>2- انتخاب آیکن </a:t>
            </a:r>
            <a:r>
              <a:rPr lang="en-US" dirty="0" smtClean="0">
                <a:cs typeface="B Nazanin" pitchFamily="2" charset="-78"/>
              </a:rPr>
              <a:t>Point</a:t>
            </a:r>
            <a:endParaRPr lang="fa-IR" dirty="0" smtClean="0">
              <a:cs typeface="B Nazanin" pitchFamily="2" charset="-78"/>
            </a:endParaRPr>
          </a:p>
          <a:p>
            <a:r>
              <a:rPr lang="fa-IR" dirty="0" smtClean="0">
                <a:cs typeface="B Nazanin" pitchFamily="2" charset="-78"/>
              </a:rPr>
              <a:t>3- وارد نمودن مختصات مورد نظر نقطه آغازش انفجار </a:t>
            </a:r>
            <a:endParaRPr lang="en-US" dirty="0">
              <a:cs typeface="B Nazanin" pitchFamily="2" charset="-78"/>
            </a:endParaRPr>
          </a:p>
        </p:txBody>
      </p:sp>
    </p:spTree>
    <p:extLst>
      <p:ext uri="{BB962C8B-B14F-4D97-AF65-F5344CB8AC3E}">
        <p14:creationId xmlns:p14="http://schemas.microsoft.com/office/powerpoint/2010/main" val="18842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91264" cy="5809832"/>
          </a:xfrm>
        </p:spPr>
        <p:txBody>
          <a:bodyPr>
            <a:noAutofit/>
          </a:bodyPr>
          <a:lstStyle/>
          <a:p>
            <a:r>
              <a:rPr lang="fa-IR" sz="2000" b="1" u="sng" dirty="0" smtClean="0">
                <a:cs typeface="B Nazanin" pitchFamily="2" charset="-78"/>
              </a:rPr>
              <a:t>صنايع دفاعي و نظامي:</a:t>
            </a:r>
            <a:endParaRPr lang="en-US" sz="2000" b="1" dirty="0" smtClean="0">
              <a:cs typeface="B Nazanin" pitchFamily="2" charset="-78"/>
            </a:endParaRPr>
          </a:p>
          <a:p>
            <a:r>
              <a:rPr lang="fa-IR" sz="2000" b="1" dirty="0" smtClean="0">
                <a:cs typeface="B Nazanin" pitchFamily="2" charset="-78"/>
              </a:rPr>
              <a:t>برخورد/نفوذ، سيستم هاي تسليحاتي و ضد تسليحاتي، سيتم هاي با انرژي جنبشي و شيميايي، انفجارها زير و روي آب (</a:t>
            </a:r>
            <a:r>
              <a:rPr lang="en-US" sz="2000" b="1" dirty="0" smtClean="0">
                <a:cs typeface="B Nazanin" pitchFamily="2" charset="-78"/>
              </a:rPr>
              <a:t>UNDEX &amp; INEX</a:t>
            </a:r>
            <a:r>
              <a:rPr lang="fa-IR" sz="2000" b="1" dirty="0" smtClean="0">
                <a:cs typeface="B Nazanin" pitchFamily="2" charset="-78"/>
              </a:rPr>
              <a:t>)</a:t>
            </a:r>
            <a:endParaRPr lang="en-US" sz="2000" b="1" dirty="0" smtClean="0">
              <a:cs typeface="B Nazanin" pitchFamily="2" charset="-78"/>
            </a:endParaRPr>
          </a:p>
          <a:p>
            <a:r>
              <a:rPr lang="fa-IR" sz="2000" b="1" u="sng" dirty="0" smtClean="0">
                <a:cs typeface="B Nazanin" pitchFamily="2" charset="-78"/>
              </a:rPr>
              <a:t>صنايع </a:t>
            </a:r>
            <a:r>
              <a:rPr lang="fa-IR" sz="2000" b="1" u="sng" dirty="0">
                <a:cs typeface="B Nazanin" pitchFamily="2" charset="-78"/>
              </a:rPr>
              <a:t>هوا و فضا:</a:t>
            </a:r>
            <a:endParaRPr lang="en-US" sz="2000" b="1" dirty="0">
              <a:cs typeface="B Nazanin" pitchFamily="2" charset="-78"/>
            </a:endParaRPr>
          </a:p>
          <a:p>
            <a:r>
              <a:rPr lang="fa-IR" sz="2000" b="1" dirty="0">
                <a:cs typeface="B Nazanin" pitchFamily="2" charset="-78"/>
              </a:rPr>
              <a:t>برخورد وسيله پروازي(پرنده)، شکل دهي مواد، برخورد، انفجار و بارگذاري شوک</a:t>
            </a:r>
            <a:endParaRPr lang="en-US" sz="2000" b="1" dirty="0">
              <a:cs typeface="B Nazanin" pitchFamily="2" charset="-78"/>
            </a:endParaRPr>
          </a:p>
          <a:p>
            <a:r>
              <a:rPr lang="fa-IR" sz="2000" b="1" u="sng" dirty="0">
                <a:cs typeface="B Nazanin" pitchFamily="2" charset="-78"/>
              </a:rPr>
              <a:t>پتروشيمي و نفت:</a:t>
            </a:r>
            <a:endParaRPr lang="en-US" sz="2000" b="1" dirty="0">
              <a:cs typeface="B Nazanin" pitchFamily="2" charset="-78"/>
            </a:endParaRPr>
          </a:p>
          <a:p>
            <a:r>
              <a:rPr lang="fa-IR" sz="2000" b="1" dirty="0">
                <a:cs typeface="B Nazanin" pitchFamily="2" charset="-78"/>
              </a:rPr>
              <a:t>انفجار ذرات و گازها، شبيه سازي تصادفات، تلاطم سيالات، سوراخ شدن چاه</a:t>
            </a:r>
            <a:endParaRPr lang="en-US" sz="2000" b="1" dirty="0">
              <a:cs typeface="B Nazanin" pitchFamily="2" charset="-78"/>
            </a:endParaRPr>
          </a:p>
          <a:p>
            <a:r>
              <a:rPr lang="fa-IR" sz="2000" b="1" u="sng" dirty="0">
                <a:cs typeface="B Nazanin" pitchFamily="2" charset="-78"/>
              </a:rPr>
              <a:t>فناوري هسته اي:</a:t>
            </a:r>
            <a:endParaRPr lang="en-US" sz="2000" b="1" dirty="0">
              <a:cs typeface="B Nazanin" pitchFamily="2" charset="-78"/>
            </a:endParaRPr>
          </a:p>
          <a:p>
            <a:r>
              <a:rPr lang="fa-IR" sz="2000" b="1" dirty="0">
                <a:cs typeface="B Nazanin" pitchFamily="2" charset="-78"/>
              </a:rPr>
              <a:t>عمليات جداسازي، شکست و لرزش لوله، نفوذ جت سيال و فواره، برهم کنش سيال و سازه</a:t>
            </a:r>
            <a:endParaRPr lang="en-US" sz="2000" b="1" dirty="0">
              <a:cs typeface="B Nazanin" pitchFamily="2" charset="-78"/>
            </a:endParaRPr>
          </a:p>
          <a:p>
            <a:r>
              <a:rPr lang="fa-IR" sz="2000" b="1" u="sng" dirty="0">
                <a:cs typeface="B Nazanin" pitchFamily="2" charset="-78"/>
              </a:rPr>
              <a:t>حمل و نقل:</a:t>
            </a:r>
            <a:endParaRPr lang="en-US" sz="2000" b="1" dirty="0">
              <a:cs typeface="B Nazanin" pitchFamily="2" charset="-78"/>
            </a:endParaRPr>
          </a:p>
          <a:p>
            <a:r>
              <a:rPr lang="fa-IR" sz="2000" b="1" dirty="0">
                <a:cs typeface="B Nazanin" pitchFamily="2" charset="-78"/>
              </a:rPr>
              <a:t>انفجار در وسائل نقليه و تونل ها ، بررسي مسائل برخورد، ديناميک محفظه ها، ايمني </a:t>
            </a:r>
            <a:endParaRPr lang="en-US" sz="2000" b="1" dirty="0">
              <a:cs typeface="B Nazanin" pitchFamily="2" charset="-78"/>
            </a:endParaRPr>
          </a:p>
          <a:p>
            <a:r>
              <a:rPr lang="fa-IR" sz="2000" b="1" u="sng" dirty="0">
                <a:cs typeface="B Nazanin" pitchFamily="2" charset="-78"/>
              </a:rPr>
              <a:t>آموزش:</a:t>
            </a:r>
            <a:endParaRPr lang="en-US" sz="2000" b="1" dirty="0">
              <a:cs typeface="B Nazanin" pitchFamily="2" charset="-78"/>
            </a:endParaRPr>
          </a:p>
          <a:p>
            <a:r>
              <a:rPr lang="fa-IR" sz="2000" b="1" dirty="0">
                <a:cs typeface="B Nazanin" pitchFamily="2" charset="-78"/>
              </a:rPr>
              <a:t>ديناميک جامدات، سيالات و گازها، مطالعه تنش و امواج شوک، توسعه مدل هاي بنيادين(روابط تنش و کرنش)، پاسخ </a:t>
            </a:r>
            <a:r>
              <a:rPr lang="fa-IR" sz="2000" b="1" dirty="0" smtClean="0">
                <a:cs typeface="B Nazanin" pitchFamily="2" charset="-78"/>
              </a:rPr>
              <a:t>مواد</a:t>
            </a:r>
            <a:endParaRPr lang="en-US" sz="2000" b="1" dirty="0">
              <a:cs typeface="B Nazanin" pitchFamily="2" charset="-78"/>
            </a:endParaRPr>
          </a:p>
        </p:txBody>
      </p:sp>
    </p:spTree>
    <p:extLst>
      <p:ext uri="{BB962C8B-B14F-4D97-AF65-F5344CB8AC3E}">
        <p14:creationId xmlns:p14="http://schemas.microsoft.com/office/powerpoint/2010/main" val="1184695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9" y="1183532"/>
            <a:ext cx="7993136" cy="470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17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cstate="print"/>
          <a:srcRect/>
          <a:stretch>
            <a:fillRect/>
          </a:stretch>
        </p:blipFill>
        <p:spPr bwMode="auto">
          <a:xfrm>
            <a:off x="357158" y="1285860"/>
            <a:ext cx="2343462" cy="432435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4071934" y="2357430"/>
            <a:ext cx="2476500" cy="4914900"/>
          </a:xfrm>
          <a:prstGeom prst="rect">
            <a:avLst/>
          </a:prstGeom>
          <a:noFill/>
          <a:ln w="9525">
            <a:noFill/>
            <a:miter lim="800000"/>
            <a:headEnd/>
            <a:tailEnd/>
          </a:ln>
          <a:effectLst/>
        </p:spPr>
      </p:pic>
      <p:sp>
        <p:nvSpPr>
          <p:cNvPr id="4" name="TextBox 3"/>
          <p:cNvSpPr txBox="1"/>
          <p:nvPr/>
        </p:nvSpPr>
        <p:spPr>
          <a:xfrm>
            <a:off x="1714480" y="785794"/>
            <a:ext cx="7072362" cy="369332"/>
          </a:xfrm>
          <a:prstGeom prst="rect">
            <a:avLst/>
          </a:prstGeom>
          <a:noFill/>
        </p:spPr>
        <p:txBody>
          <a:bodyPr wrap="square" rtlCol="0">
            <a:spAutoFit/>
          </a:bodyPr>
          <a:lstStyle/>
          <a:p>
            <a:r>
              <a:rPr lang="fa-IR" b="1" dirty="0" smtClean="0">
                <a:cs typeface="B Nazanin" pitchFamily="2" charset="-78"/>
              </a:rPr>
              <a:t>برروی ایکن </a:t>
            </a:r>
            <a:r>
              <a:rPr lang="en-US" b="1" dirty="0" smtClean="0">
                <a:cs typeface="B Nazanin" pitchFamily="2" charset="-78"/>
              </a:rPr>
              <a:t>Controls </a:t>
            </a:r>
            <a:r>
              <a:rPr lang="fa-IR" b="1" dirty="0" smtClean="0">
                <a:cs typeface="B Nazanin" pitchFamily="2" charset="-78"/>
              </a:rPr>
              <a:t> کلیک نوده و پارامترهای زیر را مطابق شکل وارد می نماییم. </a:t>
            </a:r>
            <a:endParaRPr lang="en-US" b="1" dirty="0">
              <a:cs typeface="B Nazanin" pitchFamily="2" charset="-78"/>
            </a:endParaRPr>
          </a:p>
        </p:txBody>
      </p:sp>
      <p:sp>
        <p:nvSpPr>
          <p:cNvPr id="5" name="TextBox 4"/>
          <p:cNvSpPr txBox="1"/>
          <p:nvPr/>
        </p:nvSpPr>
        <p:spPr>
          <a:xfrm>
            <a:off x="2571736" y="1785926"/>
            <a:ext cx="6357982" cy="646331"/>
          </a:xfrm>
          <a:prstGeom prst="rect">
            <a:avLst/>
          </a:prstGeom>
          <a:noFill/>
        </p:spPr>
        <p:txBody>
          <a:bodyPr wrap="square" rtlCol="0">
            <a:spAutoFit/>
          </a:bodyPr>
          <a:lstStyle/>
          <a:p>
            <a:r>
              <a:rPr lang="fa-IR" b="1" dirty="0" smtClean="0">
                <a:cs typeface="Nazanin" pitchFamily="2" charset="-78"/>
              </a:rPr>
              <a:t>برروی ایکن </a:t>
            </a:r>
            <a:r>
              <a:rPr lang="en-US" b="1" dirty="0" smtClean="0">
                <a:cs typeface="Nazanin" pitchFamily="2" charset="-78"/>
              </a:rPr>
              <a:t>output </a:t>
            </a:r>
            <a:r>
              <a:rPr lang="fa-IR" b="1" dirty="0" smtClean="0">
                <a:cs typeface="Nazanin" pitchFamily="2" charset="-78"/>
              </a:rPr>
              <a:t> کلیک نوده و پارامترهای زیر را مطابق شکل وارد می نماییم. </a:t>
            </a:r>
            <a:endParaRPr lang="en-US" b="1" dirty="0">
              <a:cs typeface="Nazanin"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56" y="1196752"/>
            <a:ext cx="49244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660" y="733346"/>
            <a:ext cx="8208912" cy="707886"/>
          </a:xfrm>
          <a:prstGeom prst="rect">
            <a:avLst/>
          </a:prstGeom>
          <a:noFill/>
        </p:spPr>
        <p:txBody>
          <a:bodyPr wrap="square" rtlCol="0">
            <a:spAutoFit/>
          </a:bodyPr>
          <a:lstStyle/>
          <a:p>
            <a:r>
              <a:rPr lang="fa-IR" sz="2000" dirty="0" smtClean="0">
                <a:cs typeface="B Nazanin" pitchFamily="2" charset="-78"/>
              </a:rPr>
              <a:t>مدل سازی به اتمام رسیده و برای مشاهده سرعت  انفجار و موج انفجار مراحل زیر را به ترتیب انجام می دهیم. </a:t>
            </a:r>
            <a:endParaRPr lang="en-US" sz="2000" dirty="0">
              <a:cs typeface="B Nazanin" pitchFamily="2" charset="-78"/>
            </a:endParaRPr>
          </a:p>
        </p:txBody>
      </p:sp>
      <p:sp>
        <p:nvSpPr>
          <p:cNvPr id="5" name="TextBox 4"/>
          <p:cNvSpPr txBox="1"/>
          <p:nvPr/>
        </p:nvSpPr>
        <p:spPr>
          <a:xfrm>
            <a:off x="6012160" y="5157192"/>
            <a:ext cx="3024336" cy="646331"/>
          </a:xfrm>
          <a:prstGeom prst="rect">
            <a:avLst/>
          </a:prstGeom>
          <a:noFill/>
        </p:spPr>
        <p:txBody>
          <a:bodyPr wrap="square" rtlCol="0">
            <a:spAutoFit/>
          </a:bodyPr>
          <a:lstStyle/>
          <a:p>
            <a:r>
              <a:rPr lang="fa-IR" dirty="0" smtClean="0"/>
              <a:t>در انتها برروی آیکن </a:t>
            </a:r>
            <a:r>
              <a:rPr lang="en-US" dirty="0" smtClean="0"/>
              <a:t>Run</a:t>
            </a:r>
            <a:r>
              <a:rPr lang="fa-IR" dirty="0" smtClean="0"/>
              <a:t> کلیک نموده . </a:t>
            </a:r>
            <a:endParaRPr lang="en-US" dirty="0"/>
          </a:p>
        </p:txBody>
      </p:sp>
      <p:pic>
        <p:nvPicPr>
          <p:cNvPr id="178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505757"/>
            <a:ext cx="8286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38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474345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692696"/>
            <a:ext cx="8568952" cy="646331"/>
          </a:xfrm>
          <a:prstGeom prst="rect">
            <a:avLst/>
          </a:prstGeom>
          <a:noFill/>
        </p:spPr>
        <p:txBody>
          <a:bodyPr wrap="square" rtlCol="0">
            <a:spAutoFit/>
          </a:bodyPr>
          <a:lstStyle/>
          <a:p>
            <a:r>
              <a:rPr lang="fa-IR" dirty="0" smtClean="0">
                <a:cs typeface="B Nazanin" pitchFamily="2" charset="-78"/>
              </a:rPr>
              <a:t>بعد از ران مودن مسئله می توان جا به جایی موج انفجار را در پنجره نمایش مشاهده نمود که در شکل زیر موج انفجار را در </a:t>
            </a:r>
            <a:r>
              <a:rPr lang="en-US" dirty="0" smtClean="0">
                <a:cs typeface="B Nazanin" pitchFamily="2" charset="-78"/>
              </a:rPr>
              <a:t>Cycle</a:t>
            </a:r>
            <a:r>
              <a:rPr lang="fa-IR" dirty="0" smtClean="0">
                <a:cs typeface="B Nazanin" pitchFamily="2" charset="-78"/>
              </a:rPr>
              <a:t> 1763 مشاهده می نمایید. </a:t>
            </a:r>
            <a:endParaRPr lang="en-US" dirty="0">
              <a:cs typeface="B Nazanin" pitchFamily="2" charset="-78"/>
            </a:endParaRPr>
          </a:p>
        </p:txBody>
      </p:sp>
    </p:spTree>
    <p:extLst>
      <p:ext uri="{BB962C8B-B14F-4D97-AF65-F5344CB8AC3E}">
        <p14:creationId xmlns:p14="http://schemas.microsoft.com/office/powerpoint/2010/main" val="1902248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705674"/>
            <a:ext cx="7272808" cy="461665"/>
          </a:xfrm>
          <a:prstGeom prst="rect">
            <a:avLst/>
          </a:prstGeom>
          <a:noFill/>
        </p:spPr>
        <p:txBody>
          <a:bodyPr wrap="square" rtlCol="0">
            <a:spAutoFit/>
          </a:bodyPr>
          <a:lstStyle/>
          <a:p>
            <a:r>
              <a:rPr lang="fa-IR" sz="2400" dirty="0" smtClean="0">
                <a:cs typeface="B Nazanin" pitchFamily="2" charset="-78"/>
              </a:rPr>
              <a:t>مقایسه شبیه سازی با تست های تجربی :</a:t>
            </a:r>
            <a:endParaRPr lang="en-US" sz="2400" dirty="0">
              <a:cs typeface="B Nazanin" pitchFamily="2" charset="-78"/>
            </a:endParaRPr>
          </a:p>
        </p:txBody>
      </p:sp>
      <p:sp>
        <p:nvSpPr>
          <p:cNvPr id="5" name="Rectangle 4"/>
          <p:cNvSpPr/>
          <p:nvPr/>
        </p:nvSpPr>
        <p:spPr>
          <a:xfrm>
            <a:off x="539552" y="1213674"/>
            <a:ext cx="8100392" cy="646331"/>
          </a:xfrm>
          <a:prstGeom prst="rect">
            <a:avLst/>
          </a:prstGeom>
        </p:spPr>
        <p:txBody>
          <a:bodyPr wrap="square">
            <a:spAutoFit/>
          </a:bodyPr>
          <a:lstStyle/>
          <a:p>
            <a:r>
              <a:rPr lang="ar-SA" dirty="0">
                <a:cs typeface="B Nazanin" pitchFamily="2" charset="-78"/>
              </a:rPr>
              <a:t>برای تعیین مدل شن و ماسه از دستاوردهای لین و همکارانش و برای اعتبار سنجی شبیه سازی عددی از نتایج تجربی آزمایشات </a:t>
            </a:r>
            <a:r>
              <a:rPr lang="fa-IR" dirty="0" smtClean="0">
                <a:cs typeface="B Nazanin" pitchFamily="2" charset="-78"/>
              </a:rPr>
              <a:t> </a:t>
            </a:r>
            <a:r>
              <a:rPr lang="en-US" dirty="0" smtClean="0">
                <a:cs typeface="B Nazanin" pitchFamily="2" charset="-78"/>
              </a:rPr>
              <a:t>Bergeron </a:t>
            </a:r>
            <a:r>
              <a:rPr lang="fa-IR" dirty="0" smtClean="0">
                <a:cs typeface="B Nazanin" pitchFamily="2" charset="-78"/>
              </a:rPr>
              <a:t> استفاده </a:t>
            </a:r>
            <a:r>
              <a:rPr lang="fa-IR" dirty="0">
                <a:cs typeface="B Nazanin" pitchFamily="2" charset="-78"/>
              </a:rPr>
              <a:t>می شود. </a:t>
            </a:r>
            <a:endParaRPr lang="en-US" dirty="0">
              <a:cs typeface="B Nazanin" pitchFamily="2" charset="-78"/>
            </a:endParaRPr>
          </a:p>
        </p:txBody>
      </p:sp>
      <p:sp>
        <p:nvSpPr>
          <p:cNvPr id="6" name="Rectangle 5"/>
          <p:cNvSpPr/>
          <p:nvPr/>
        </p:nvSpPr>
        <p:spPr>
          <a:xfrm>
            <a:off x="539552" y="1834943"/>
            <a:ext cx="7128792" cy="646331"/>
          </a:xfrm>
          <a:prstGeom prst="rect">
            <a:avLst/>
          </a:prstGeom>
        </p:spPr>
        <p:txBody>
          <a:bodyPr wrap="square">
            <a:spAutoFit/>
          </a:bodyPr>
          <a:lstStyle/>
          <a:p>
            <a:pPr algn="l" rtl="0"/>
            <a:r>
              <a:rPr lang="fa-IR" sz="1200" dirty="0" smtClean="0"/>
              <a:t>- مرجع- </a:t>
            </a:r>
            <a:r>
              <a:rPr lang="en-US" sz="1200" dirty="0" smtClean="0"/>
              <a:t>DARINA </a:t>
            </a:r>
            <a:r>
              <a:rPr lang="en-US" sz="1200" dirty="0"/>
              <a:t>FIŠEROVÁ “ NUMERICAL </a:t>
            </a:r>
            <a:r>
              <a:rPr lang="fa-IR" sz="1200" dirty="0" smtClean="0"/>
              <a:t>  </a:t>
            </a:r>
            <a:r>
              <a:rPr lang="en-US" sz="1200" dirty="0" smtClean="0"/>
              <a:t>ANALYSES </a:t>
            </a:r>
            <a:r>
              <a:rPr lang="fa-IR" sz="1200" dirty="0" smtClean="0"/>
              <a:t> </a:t>
            </a:r>
            <a:r>
              <a:rPr lang="en-US" sz="1200" dirty="0" smtClean="0"/>
              <a:t>OF </a:t>
            </a:r>
            <a:r>
              <a:rPr lang="fa-IR" sz="1200" dirty="0" smtClean="0"/>
              <a:t> </a:t>
            </a:r>
            <a:r>
              <a:rPr lang="en-US" sz="1200" dirty="0" smtClean="0"/>
              <a:t>BURIED MINE</a:t>
            </a:r>
            <a:r>
              <a:rPr lang="fa-IR" sz="1200" dirty="0" smtClean="0"/>
              <a:t> </a:t>
            </a:r>
            <a:r>
              <a:rPr lang="en-US" sz="1200" dirty="0" smtClean="0"/>
              <a:t>EXPLOSIONS </a:t>
            </a:r>
            <a:r>
              <a:rPr lang="fa-IR" sz="1200" dirty="0" smtClean="0"/>
              <a:t> </a:t>
            </a:r>
            <a:r>
              <a:rPr lang="en-US" sz="1200" dirty="0" smtClean="0"/>
              <a:t>WITH </a:t>
            </a:r>
            <a:r>
              <a:rPr lang="en-US" sz="1200" dirty="0"/>
              <a:t>EMPHASIS </a:t>
            </a:r>
            <a:r>
              <a:rPr lang="fa-IR" sz="1200" dirty="0" smtClean="0"/>
              <a:t> </a:t>
            </a:r>
            <a:r>
              <a:rPr lang="en-US" sz="1200" dirty="0" smtClean="0"/>
              <a:t>ON </a:t>
            </a:r>
            <a:r>
              <a:rPr lang="fa-IR" sz="1200" dirty="0" smtClean="0"/>
              <a:t> </a:t>
            </a:r>
            <a:r>
              <a:rPr lang="en-US" sz="1200" dirty="0" smtClean="0"/>
              <a:t>EFFECT </a:t>
            </a:r>
            <a:r>
              <a:rPr lang="fa-IR" sz="1200" dirty="0" smtClean="0"/>
              <a:t> </a:t>
            </a:r>
            <a:r>
              <a:rPr lang="en-US" sz="1200" dirty="0" smtClean="0"/>
              <a:t>OF </a:t>
            </a:r>
            <a:r>
              <a:rPr lang="en-US" sz="1200" dirty="0"/>
              <a:t>SOIL PROPERTIES ON </a:t>
            </a:r>
            <a:r>
              <a:rPr lang="fa-IR" sz="1200" dirty="0" smtClean="0"/>
              <a:t> </a:t>
            </a:r>
            <a:r>
              <a:rPr lang="en-US" sz="1200" dirty="0" smtClean="0"/>
              <a:t>LOADING </a:t>
            </a:r>
            <a:r>
              <a:rPr lang="en-US" sz="1200" dirty="0"/>
              <a:t>“ SUPERVISOR: DR. AMER HAMEED ,JANUARY 2006, PHD THESIS</a:t>
            </a:r>
            <a:r>
              <a:rPr lang="fa-IR" sz="1200" dirty="0"/>
              <a:t>  </a:t>
            </a:r>
            <a:r>
              <a:rPr lang="en-US" sz="1200" dirty="0"/>
              <a:t>ACADEMIC YEAR 2005-2006</a:t>
            </a:r>
            <a:r>
              <a:rPr lang="fa-IR" sz="1200" dirty="0"/>
              <a:t> </a:t>
            </a:r>
            <a:endParaRPr lang="en-US" sz="1200" dirty="0"/>
          </a:p>
        </p:txBody>
      </p:sp>
      <p:sp>
        <p:nvSpPr>
          <p:cNvPr id="7" name="Rectangle 6"/>
          <p:cNvSpPr/>
          <p:nvPr/>
        </p:nvSpPr>
        <p:spPr>
          <a:xfrm>
            <a:off x="0" y="2636912"/>
            <a:ext cx="8820472" cy="2585323"/>
          </a:xfrm>
          <a:prstGeom prst="rect">
            <a:avLst/>
          </a:prstGeom>
        </p:spPr>
        <p:txBody>
          <a:bodyPr wrap="square">
            <a:spAutoFit/>
          </a:bodyPr>
          <a:lstStyle/>
          <a:p>
            <a:r>
              <a:rPr lang="ar-SA" dirty="0">
                <a:cs typeface="B Nazanin" pitchFamily="2" charset="-78"/>
              </a:rPr>
              <a:t>در این بخش دو دسته شبیه سازی انجام شده و موارد زیر مورد بررسی قرار گرفته است: </a:t>
            </a:r>
            <a:endParaRPr lang="en-US" dirty="0">
              <a:cs typeface="B Nazanin" pitchFamily="2" charset="-78"/>
            </a:endParaRPr>
          </a:p>
          <a:p>
            <a:pPr lvl="0"/>
            <a:r>
              <a:rPr lang="ar-SA" dirty="0">
                <a:cs typeface="B Nazanin" pitchFamily="2" charset="-78"/>
              </a:rPr>
              <a:t>مین به عمق </a:t>
            </a:r>
            <a:r>
              <a:rPr lang="en-US" sz="1400" dirty="0">
                <a:cs typeface="B Nazanin" pitchFamily="2" charset="-78"/>
              </a:rPr>
              <a:t>mm</a:t>
            </a:r>
            <a:r>
              <a:rPr lang="fa-IR" dirty="0">
                <a:cs typeface="B Nazanin" pitchFamily="2" charset="-78"/>
              </a:rPr>
              <a:t>30 که در آن   </a:t>
            </a:r>
            <a:r>
              <a:rPr lang="en-US" sz="1400" dirty="0">
                <a:cs typeface="B Nazanin" pitchFamily="2" charset="-78"/>
              </a:rPr>
              <a:t>mm</a:t>
            </a:r>
            <a:r>
              <a:rPr lang="fa-IR" sz="1400" dirty="0">
                <a:cs typeface="B Nazanin" pitchFamily="2" charset="-78"/>
              </a:rPr>
              <a:t>30 </a:t>
            </a:r>
            <a:r>
              <a:rPr lang="en-US" sz="1400" dirty="0">
                <a:cs typeface="B Nazanin" pitchFamily="2" charset="-78"/>
              </a:rPr>
              <a:t>DOB=</a:t>
            </a:r>
          </a:p>
          <a:p>
            <a:pPr lvl="0"/>
            <a:r>
              <a:rPr lang="ar-SA" dirty="0">
                <a:cs typeface="B Nazanin" pitchFamily="2" charset="-78"/>
              </a:rPr>
              <a:t>مین همتراز با سطح زمین بوده </a:t>
            </a:r>
            <a:r>
              <a:rPr lang="fa-IR" dirty="0">
                <a:cs typeface="B Nazanin" pitchFamily="2" charset="-78"/>
              </a:rPr>
              <a:t> که در آن   </a:t>
            </a:r>
            <a:r>
              <a:rPr lang="en-US" sz="1400" dirty="0">
                <a:cs typeface="B Nazanin" pitchFamily="2" charset="-78"/>
              </a:rPr>
              <a:t>mm</a:t>
            </a:r>
            <a:r>
              <a:rPr lang="fa-IR" sz="1400" dirty="0">
                <a:cs typeface="B Nazanin" pitchFamily="2" charset="-78"/>
              </a:rPr>
              <a:t>0 </a:t>
            </a:r>
            <a:r>
              <a:rPr lang="en-US" sz="1400" dirty="0">
                <a:cs typeface="B Nazanin" pitchFamily="2" charset="-78"/>
              </a:rPr>
              <a:t>DOB=</a:t>
            </a:r>
          </a:p>
          <a:p>
            <a:r>
              <a:rPr lang="fa-IR" dirty="0">
                <a:cs typeface="B Nazanin" pitchFamily="2" charset="-78"/>
              </a:rPr>
              <a:t>این مین شامل 100 گرم </a:t>
            </a:r>
            <a:r>
              <a:rPr lang="en-US" sz="1400" dirty="0">
                <a:cs typeface="B Nazanin" pitchFamily="2" charset="-78"/>
              </a:rPr>
              <a:t>C4</a:t>
            </a:r>
            <a:r>
              <a:rPr lang="fa-IR" sz="1400" dirty="0">
                <a:cs typeface="B Nazanin" pitchFamily="2" charset="-78"/>
              </a:rPr>
              <a:t> </a:t>
            </a:r>
            <a:r>
              <a:rPr lang="fa-IR" dirty="0">
                <a:cs typeface="B Nazanin" pitchFamily="2" charset="-78"/>
              </a:rPr>
              <a:t>که به وسیله معادلات </a:t>
            </a:r>
            <a:r>
              <a:rPr lang="en-US" sz="1400" dirty="0">
                <a:cs typeface="B Nazanin" pitchFamily="2" charset="-78"/>
              </a:rPr>
              <a:t>JWL</a:t>
            </a:r>
            <a:r>
              <a:rPr lang="fa-IR" sz="1400" dirty="0">
                <a:cs typeface="B Nazanin" pitchFamily="2" charset="-78"/>
              </a:rPr>
              <a:t> </a:t>
            </a:r>
            <a:r>
              <a:rPr lang="fa-IR" dirty="0">
                <a:cs typeface="B Nazanin" pitchFamily="2" charset="-78"/>
              </a:rPr>
              <a:t>توصیف شده است. نقاط اندازه گیری فشار در راستای خط مرکز و به فاصله 300 و 700 میلیمتر  از سطح زمین می باشد. </a:t>
            </a:r>
            <a:endParaRPr lang="en-US" dirty="0">
              <a:cs typeface="B Nazanin" pitchFamily="2" charset="-78"/>
            </a:endParaRPr>
          </a:p>
          <a:p>
            <a:r>
              <a:rPr lang="ar-SA" dirty="0">
                <a:cs typeface="B Nazanin" pitchFamily="2" charset="-78"/>
              </a:rPr>
              <a:t>ابعاد و ویژگی های این مدل سازی در شکل و جدول زیر نشان داده شده است. </a:t>
            </a:r>
            <a:endParaRPr lang="en-US" dirty="0">
              <a:cs typeface="B Nazanin" pitchFamily="2" charset="-78"/>
            </a:endParaRPr>
          </a:p>
          <a:p>
            <a:r>
              <a:rPr lang="ar-SA" dirty="0">
                <a:cs typeface="B Nazanin" pitchFamily="2" charset="-78"/>
              </a:rPr>
              <a:t>بعد از بررسی اندازه حساسیت مش به ابعاد </a:t>
            </a:r>
            <a:r>
              <a:rPr lang="ar-SA" dirty="0" smtClean="0">
                <a:cs typeface="B Nazanin" pitchFamily="2" charset="-78"/>
              </a:rPr>
              <a:t>4،2،1و</a:t>
            </a:r>
            <a:r>
              <a:rPr lang="fa-IR" dirty="0" smtClean="0">
                <a:cs typeface="B Nazanin" pitchFamily="2" charset="-78"/>
              </a:rPr>
              <a:t> 0/5 </a:t>
            </a:r>
            <a:r>
              <a:rPr lang="ar-SA" dirty="0" smtClean="0">
                <a:cs typeface="B Nazanin" pitchFamily="2" charset="-78"/>
              </a:rPr>
              <a:t> </a:t>
            </a:r>
            <a:r>
              <a:rPr lang="ar-SA" dirty="0">
                <a:cs typeface="B Nazanin" pitchFamily="2" charset="-78"/>
              </a:rPr>
              <a:t>میلیمتر مشخص شد که اختلاف اندکی بین ابعاد 1 </a:t>
            </a:r>
            <a:r>
              <a:rPr lang="ar-SA" dirty="0" smtClean="0">
                <a:cs typeface="B Nazanin" pitchFamily="2" charset="-78"/>
              </a:rPr>
              <a:t>و</a:t>
            </a:r>
            <a:r>
              <a:rPr lang="fa-IR" dirty="0" smtClean="0">
                <a:cs typeface="B Nazanin" pitchFamily="2" charset="-78"/>
              </a:rPr>
              <a:t>0/5 موجود    می </a:t>
            </a:r>
            <a:r>
              <a:rPr lang="fa-IR" dirty="0">
                <a:cs typeface="B Nazanin" pitchFamily="2" charset="-78"/>
              </a:rPr>
              <a:t>باشد که در اینصورت مقدار </a:t>
            </a:r>
            <a:r>
              <a:rPr lang="en-US" sz="1400" dirty="0">
                <a:cs typeface="B Nazanin" pitchFamily="2" charset="-78"/>
              </a:rPr>
              <a:t>mm</a:t>
            </a:r>
            <a:r>
              <a:rPr lang="fa-IR" dirty="0">
                <a:cs typeface="B Nazanin" pitchFamily="2" charset="-78"/>
              </a:rPr>
              <a:t>1 را مبنا قرار داده ایم. و مقدار حداکثر فشار در اندازه سلول های 1 و </a:t>
            </a:r>
            <a:r>
              <a:rPr lang="fa-IR" dirty="0" smtClean="0">
                <a:cs typeface="B Nazanin" pitchFamily="2" charset="-78"/>
              </a:rPr>
              <a:t>0/5میلیمتر </a:t>
            </a:r>
            <a:r>
              <a:rPr lang="fa-IR" dirty="0">
                <a:cs typeface="B Nazanin" pitchFamily="2" charset="-78"/>
              </a:rPr>
              <a:t>با یکدیگر همگرا می باشد. </a:t>
            </a:r>
            <a:endParaRPr lang="en-US" dirty="0">
              <a:cs typeface="B Nazanin" pitchFamily="2" charset="-78"/>
            </a:endParaRPr>
          </a:p>
        </p:txBody>
      </p:sp>
    </p:spTree>
    <p:extLst>
      <p:ext uri="{BB962C8B-B14F-4D97-AF65-F5344CB8AC3E}">
        <p14:creationId xmlns:p14="http://schemas.microsoft.com/office/powerpoint/2010/main" val="717467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92696"/>
            <a:ext cx="8424936" cy="2585323"/>
          </a:xfrm>
          <a:prstGeom prst="rect">
            <a:avLst/>
          </a:prstGeom>
        </p:spPr>
        <p:txBody>
          <a:bodyPr wrap="square">
            <a:spAutoFit/>
          </a:bodyPr>
          <a:lstStyle/>
          <a:p>
            <a:r>
              <a:rPr lang="fa-IR" b="1" dirty="0">
                <a:cs typeface="B Nazanin" pitchFamily="2" charset="-78"/>
              </a:rPr>
              <a:t>اعتبار سنجي انفجار مين (تقارن محوری):</a:t>
            </a:r>
            <a:endParaRPr lang="en-US" dirty="0">
              <a:cs typeface="B Nazanin" pitchFamily="2" charset="-78"/>
            </a:endParaRPr>
          </a:p>
          <a:p>
            <a:r>
              <a:rPr lang="fa-IR" dirty="0">
                <a:cs typeface="B Nazanin" pitchFamily="2" charset="-78"/>
              </a:rPr>
              <a:t>در اين بخش سعي شده است پديده انفجار مين بوسيله نرم افزار </a:t>
            </a:r>
            <a:r>
              <a:rPr lang="en-US" sz="1400" dirty="0">
                <a:cs typeface="B Nazanin" pitchFamily="2" charset="-78"/>
              </a:rPr>
              <a:t>AUTODYN</a:t>
            </a:r>
            <a:r>
              <a:rPr lang="fa-IR" dirty="0">
                <a:cs typeface="B Nazanin" pitchFamily="2" charset="-78"/>
              </a:rPr>
              <a:t> اعتبار سنجي شود. براي اين کار يک مدل دو بعدي با تقارن محوري در نرم افزار در نظر گرفته شده است. ميني با وزن 100 گرم منظور شده است. در اين مرحله دو آرايش مختلف براي قرارگيري مين بر روي سطح خاک در نظر گرفته شده است در حالت اول مين موردنظر در فاصله 30 ميلي متري در عمق خاک قرار داده شده است و در حالت دوم مين موردنظر همسطح با خاک قرار داده شده است. دو گيج مجزا در فاصله هاي 300 ميلي متري  و 700 ميلي متري از سطح زمين براي ثبت تغييرات فشار در طول شبيه سازي قرار داده شده است. مقدار حساسيت و سايز مش استفاده شده برابر مقادير 4، 2،1 و0.5 در نظر گرفته شده است.  مقادير فشار و ضربه ويژه تست با توجه به اندازه مش ها در مقادير 1 و 0.5 همگرا شد در نتيجه براي جلوگيري از اتلاف وقت و هزينه سايز 1 ميلي متر مورد استفاده قرار گرفت.</a:t>
            </a:r>
            <a:endParaRPr lang="en-US" dirty="0">
              <a:cs typeface="B Nazanin" pitchFamily="2" charset="-78"/>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02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3352800"/>
            <a:ext cx="2943225"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34640" y="6389258"/>
            <a:ext cx="81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Nazanin" pitchFamily="2" charset="-78"/>
              </a:rPr>
              <a:t>شکل:</a:t>
            </a:r>
            <a:r>
              <a:rPr kumimoji="0" lang="fa-IR" b="0" i="0" u="none" strike="noStrike" cap="none" normalizeH="0" dirty="0" smtClean="0">
                <a:ln>
                  <a:noFill/>
                </a:ln>
                <a:solidFill>
                  <a:schemeClr val="tx1"/>
                </a:solidFill>
                <a:effectLst/>
                <a:latin typeface="Times New Roman" pitchFamily="18" charset="0"/>
                <a:ea typeface="Times New Roman" pitchFamily="18" charset="0"/>
                <a:cs typeface="Nazanin" pitchFamily="2" charset="-78"/>
              </a:rPr>
              <a:t> </a:t>
            </a: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Nazanin" pitchFamily="2" charset="-78"/>
              </a:rPr>
              <a:t>شماتیکی از شبیه سازی عددی</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Nazanin" pitchFamily="2" charset="-78"/>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02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1249" name="Picture 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512" y="485428"/>
            <a:ext cx="5133975"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601" y="3381028"/>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شکل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r>
              <a:rPr kumimoji="0" lang="fa-IR" b="0" i="0" u="none" strike="noStrike" cap="none" normalizeH="0" dirty="0" smtClean="0">
                <a:ln>
                  <a:noFill/>
                </a:ln>
                <a:solidFill>
                  <a:schemeClr val="tx1"/>
                </a:solidFill>
                <a:effectLst/>
                <a:latin typeface="Arial" pitchFamily="34" charset="0"/>
                <a:ea typeface="Times New Roman" pitchFamily="18" charset="0"/>
                <a:cs typeface="Nazanin"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ابعاد و اندازه های ناحیه شبیه سازی شده</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1252" name="Picture 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38528"/>
            <a:ext cx="2876550" cy="2533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2601" y="6241401"/>
            <a:ext cx="9036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شکل</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نمایش ماده منفجره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330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692696"/>
            <a:ext cx="9036496" cy="2031325"/>
          </a:xfrm>
          <a:prstGeom prst="rect">
            <a:avLst/>
          </a:prstGeom>
        </p:spPr>
        <p:txBody>
          <a:bodyPr wrap="square">
            <a:spAutoFit/>
          </a:bodyPr>
          <a:lstStyle/>
          <a:p>
            <a:r>
              <a:rPr lang="fa-IR" b="1" dirty="0">
                <a:cs typeface="B Nazanin" pitchFamily="2" charset="-78"/>
              </a:rPr>
              <a:t>بحث در مورد نتايج:</a:t>
            </a:r>
            <a:endParaRPr lang="en-US" dirty="0">
              <a:cs typeface="B Nazanin" pitchFamily="2" charset="-78"/>
            </a:endParaRPr>
          </a:p>
          <a:p>
            <a:r>
              <a:rPr lang="fa-IR" dirty="0">
                <a:cs typeface="B Nazanin" pitchFamily="2" charset="-78"/>
              </a:rPr>
              <a:t>نتايج عددي حاصل از نرم افزار </a:t>
            </a:r>
            <a:r>
              <a:rPr lang="en-US" dirty="0">
                <a:cs typeface="B Nazanin" pitchFamily="2" charset="-78"/>
              </a:rPr>
              <a:t>AUTODYN</a:t>
            </a:r>
            <a:r>
              <a:rPr lang="fa-IR" dirty="0">
                <a:cs typeface="B Nazanin" pitchFamily="2" charset="-78"/>
              </a:rPr>
              <a:t> براي گيج واقع در فاصله 700 ميلي متري نسبت به گيجي که در فاصله 300 ميلي متري واقع است با نتايج حاصل از تست هاي تجربي مقایسه شده است. </a:t>
            </a:r>
            <a:r>
              <a:rPr lang="fa-IR" dirty="0" smtClean="0">
                <a:cs typeface="B Nazanin" pitchFamily="2" charset="-78"/>
              </a:rPr>
              <a:t>براي </a:t>
            </a:r>
            <a:r>
              <a:rPr lang="fa-IR" dirty="0">
                <a:cs typeface="B Nazanin" pitchFamily="2" charset="-78"/>
              </a:rPr>
              <a:t>مشخص نمودن بدترين حالت و سخت ترين سناريو بايد از تخمين هاي محافظه کارانه استفاده نمود.</a:t>
            </a:r>
            <a:endParaRPr lang="en-US" dirty="0">
              <a:cs typeface="B Nazanin" pitchFamily="2" charset="-78"/>
            </a:endParaRPr>
          </a:p>
          <a:p>
            <a:r>
              <a:rPr lang="fa-IR" dirty="0">
                <a:cs typeface="B Nazanin" pitchFamily="2" charset="-78"/>
              </a:rPr>
              <a:t>صدمات کلي به هدف مي تواند ناشي از مودهاي زير باشد که عبارتند از:</a:t>
            </a:r>
            <a:endParaRPr lang="en-US" dirty="0">
              <a:cs typeface="B Nazanin" pitchFamily="2" charset="-78"/>
            </a:endParaRPr>
          </a:p>
          <a:p>
            <a:r>
              <a:rPr lang="fa-IR" dirty="0">
                <a:cs typeface="B Nazanin" pitchFamily="2" charset="-78"/>
              </a:rPr>
              <a:t> </a:t>
            </a:r>
            <a:r>
              <a:rPr lang="fa-IR" u="sng" dirty="0">
                <a:cs typeface="B Nazanin" pitchFamily="2" charset="-78"/>
              </a:rPr>
              <a:t>در صورتي فشار ماکزيمم مي تواند به عنوان عامل ايجاد خسارت در سازه باشد که زمان ارتعاش هدف از مدت زمان فاز مثبت کوچکتر باشد.</a:t>
            </a:r>
            <a:endParaRPr lang="en-US" dirty="0">
              <a:cs typeface="B Nazanin" pitchFamily="2" charset="-78"/>
            </a:endParaRPr>
          </a:p>
        </p:txBody>
      </p:sp>
      <p:sp>
        <p:nvSpPr>
          <p:cNvPr id="5" name="Rectangle 4"/>
          <p:cNvSpPr/>
          <p:nvPr/>
        </p:nvSpPr>
        <p:spPr>
          <a:xfrm>
            <a:off x="381000" y="3001020"/>
            <a:ext cx="8532440" cy="2585323"/>
          </a:xfrm>
          <a:prstGeom prst="rect">
            <a:avLst/>
          </a:prstGeom>
        </p:spPr>
        <p:txBody>
          <a:bodyPr wrap="square">
            <a:spAutoFit/>
          </a:bodyPr>
          <a:lstStyle/>
          <a:p>
            <a:r>
              <a:rPr lang="fa-IR" dirty="0">
                <a:cs typeface="B Nazanin" pitchFamily="2" charset="-78"/>
              </a:rPr>
              <a:t>نتايج حاصل از نرم افزار </a:t>
            </a:r>
            <a:r>
              <a:rPr lang="en-US" dirty="0">
                <a:cs typeface="B Nazanin" pitchFamily="2" charset="-78"/>
              </a:rPr>
              <a:t>AUTODYN</a:t>
            </a:r>
            <a:r>
              <a:rPr lang="fa-IR" dirty="0">
                <a:cs typeface="B Nazanin" pitchFamily="2" charset="-78"/>
              </a:rPr>
              <a:t> داراي اختلافي در حدود 1 تا 14 درصد با نتايج اندازه گيري شده دارد، تخمين هاي زده شده در اين نرم افزار معمولا دست بالا مي باشند، در اين مورد بخصوص تخمين هاي دست بالا بسيار مناسب تر از تخمين هاي دست پايين مي باشند. نکته قابل توجه اين است که هر گاه مين موردنظر در عمق خاک قرار گيرد شبيه سازي انفجار کارامدتر مي شود. تکرار آزمايش در حالتي که مين در عمق 5 ميلي متري خاک قرار گرفته است منتج به اين نتيجه مي شود که مقادير بدست آمده کمتر از مقدار مورد انتظار بوده ولي اين مقادير در مرز نتايج تجربي قرار دارند ، </a:t>
            </a:r>
            <a:endParaRPr lang="en-US" dirty="0">
              <a:cs typeface="B Nazanin" pitchFamily="2" charset="-78"/>
            </a:endParaRPr>
          </a:p>
          <a:p>
            <a:r>
              <a:rPr lang="fa-IR" dirty="0">
                <a:cs typeface="B Nazanin" pitchFamily="2" charset="-78"/>
              </a:rPr>
              <a:t>نکته مهم و قابل توجه اين است که در هر حالت استفاده کننده از نرم افزار بايد مواظب خطاهاي احتمالي حين شبيه سازي باشد، زيرا همه نتايج حاصل از شبيه سازي را نمي توان راستي آزمايي نمود. رعايت احتياط در حين تحليل نتايج حاصل از شبيه سازي عددي کاري عقلاني است  ودر هر مرحله که ممکن است نسبت به اعتبار سنجي نتايج بايد اقدام نمود.</a:t>
            </a:r>
            <a:endParaRPr lang="en-US" dirty="0">
              <a:cs typeface="B Nazanin" pitchFamily="2" charset="-78"/>
            </a:endParaRPr>
          </a:p>
        </p:txBody>
      </p:sp>
    </p:spTree>
    <p:extLst>
      <p:ext uri="{BB962C8B-B14F-4D97-AF65-F5344CB8AC3E}">
        <p14:creationId xmlns:p14="http://schemas.microsoft.com/office/powerpoint/2010/main" val="4007568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751344"/>
            <a:ext cx="8496944" cy="2585323"/>
          </a:xfrm>
          <a:prstGeom prst="rect">
            <a:avLst/>
          </a:prstGeom>
        </p:spPr>
        <p:txBody>
          <a:bodyPr wrap="square">
            <a:spAutoFit/>
          </a:bodyPr>
          <a:lstStyle/>
          <a:p>
            <a:r>
              <a:rPr lang="fa-IR" dirty="0">
                <a:cs typeface="B Nazanin" pitchFamily="2" charset="-78"/>
              </a:rPr>
              <a:t>ضربه مخصوص مي تواند عامل بروز خسارات و صدمات در هدف باشد، هرگاه مدت ارتعاش هدف نسبت به مدت فاز مثبت طولاني تر باشد.گرچه مقدار فشار بيشينه در حالتي که مين در سطح زمين قرار گرفته است بيشتر از حالتي است که مين در داخل خاک قرار گرفته است  ولي معمولا ميني که در عمق خاک قرار گرفته است ضربه شديدتري به سازه بالاي خود وارد مي کند اين امر به اين خاطر است که خاک و خاشاک بالاي مين در اين حالت با سرعت قابل ملاحظه اي به سمت بالا پرتاب مي شوند. انفجار مين در زمين باعث ايجاد فرورفتگي يا دهانه در محل دفن مين يا محل قرارگيري مين مي شود. مقدار عمق و اندازه اين دهانه بستگي به عمق قرارگيري مين  در زمين دارد. شل بودن خاک مي تواند باعث بروز صدمات بيشتر شود. براي مقايسه بيشتر بين انواع خاک ها و دهانه هاي ايجاد شده در خاک به نتايج منتشر شده توسط فيسروا مي توان مراجعه نمود که اين نتايج به صورت مطلوبي با نتايج تجربي و داده هاي عددي سازگاري دارد. درحالت واقعي استفاده از مين در سطح زمين مرسوم نبوده و معمولا مين ها در عمق زمين پوشانيده مي شوند.</a:t>
            </a:r>
            <a:endParaRPr lang="en-US" dirty="0">
              <a:cs typeface="B Nazanin" pitchFamily="2" charset="-78"/>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2273" name="Picture 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36667"/>
            <a:ext cx="32004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79512" y="6485751"/>
            <a:ext cx="8244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060575"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شکل</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0" i="0" u="none" strike="noStrike" cap="none" normalizeH="0" dirty="0" smtClean="0">
                <a:ln>
                  <a:noFill/>
                </a:ln>
                <a:solidFill>
                  <a:schemeClr val="tx1"/>
                </a:solidFill>
                <a:effectLst/>
                <a:latin typeface="Arial" pitchFamily="34" charset="0"/>
                <a:ea typeface="Times New Roman" pitchFamily="18" charset="0"/>
                <a:cs typeface="B Nazanin"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نمایش بردارهای سرعت ماده منفجره در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B Nazanin" pitchFamily="2" charset="-78"/>
              </a:rPr>
              <a:t>ms</a:t>
            </a: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0/29</a:t>
            </a:r>
            <a:r>
              <a:rPr kumimoji="0" lang="ar-SA"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T</a:t>
            </a:r>
            <a:r>
              <a:rPr kumimoji="0" lang="ar-SA"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در حالت 0=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DOB</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2858963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404175"/>
            <a:ext cx="86409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060575"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در شکل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بالا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بردارهای سرعت ماده منفجره در زمان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0/29</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میلی ثانیه در عمق دفن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mm</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0 نمایش داده شده است . و همانطور که مشخص است در عمق دفن 0 میلیمتر موج انفجار بصورت کروی انتشار می یابد.</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060575"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شکل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زیر</a:t>
            </a:r>
            <a:r>
              <a:rPr kumimoji="0" lang="fa-IR" b="0" i="0" u="none" strike="noStrike" cap="none" normalizeH="0" dirty="0" smtClean="0">
                <a:ln>
                  <a:noFill/>
                </a:ln>
                <a:solidFill>
                  <a:schemeClr val="tx1"/>
                </a:solidFill>
                <a:effectLst/>
                <a:latin typeface="Arial" pitchFamily="34" charset="0"/>
                <a:ea typeface="Times New Roman" pitchFamily="18" charset="0"/>
                <a:cs typeface="B Nazanin"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بردارهای سرعت ماده منفجره در زمان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1/12</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میلی ثانیه در عمق دفن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mm</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30 نمایش داده شده است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060575" algn="l"/>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با توجه به مقایسه اشکال تأثیر عمق دفن برروی انتشار موج انفجار  را مشاهده می نمایید و این تفاوت ناشی از انتقال بیشتر مومنتم به خاک سربار مین در عمق دفن بالا بوده که باعث سرعت گرفتن ذرات خاک و جا به جایی خاک به سمت هدف می شود و دراین صورت مومنتم بیشتری نسبت به مین همتراز با سطح خاک دارد.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3297" name="Picture 2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208929"/>
            <a:ext cx="30099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47664" y="5414761"/>
            <a:ext cx="6534472" cy="369332"/>
          </a:xfrm>
          <a:prstGeom prst="rect">
            <a:avLst/>
          </a:prstGeom>
        </p:spPr>
        <p:txBody>
          <a:bodyPr wrap="square">
            <a:spAutoFit/>
          </a:bodyPr>
          <a:lstStyle/>
          <a:p>
            <a:r>
              <a:rPr lang="ar-SA" dirty="0" smtClean="0">
                <a:cs typeface="B Nazanin" pitchFamily="2" charset="-78"/>
              </a:rPr>
              <a:t>شکل</a:t>
            </a:r>
            <a:r>
              <a:rPr lang="fa-IR" dirty="0" smtClean="0">
                <a:cs typeface="B Nazanin" pitchFamily="2" charset="-78"/>
              </a:rPr>
              <a:t>: </a:t>
            </a:r>
            <a:r>
              <a:rPr lang="ar-SA" dirty="0" smtClean="0">
                <a:cs typeface="B Nazanin" pitchFamily="2" charset="-78"/>
              </a:rPr>
              <a:t>نمایش </a:t>
            </a:r>
            <a:r>
              <a:rPr lang="ar-SA" dirty="0">
                <a:cs typeface="B Nazanin" pitchFamily="2" charset="-78"/>
              </a:rPr>
              <a:t>بردارهای سرعت ماده منفجره در </a:t>
            </a:r>
            <a:r>
              <a:rPr lang="en-US" dirty="0" err="1" smtClean="0">
                <a:cs typeface="B Nazanin" pitchFamily="2" charset="-78"/>
              </a:rPr>
              <a:t>ms</a:t>
            </a:r>
            <a:r>
              <a:rPr lang="fa-IR" dirty="0" smtClean="0">
                <a:cs typeface="B Nazanin" pitchFamily="2" charset="-78"/>
              </a:rPr>
              <a:t>1/12</a:t>
            </a:r>
            <a:r>
              <a:rPr lang="ar-SA" dirty="0" smtClean="0">
                <a:cs typeface="B Nazanin" pitchFamily="2" charset="-78"/>
              </a:rPr>
              <a:t> </a:t>
            </a:r>
            <a:r>
              <a:rPr lang="ar-SA" dirty="0">
                <a:cs typeface="B Nazanin" pitchFamily="2" charset="-78"/>
              </a:rPr>
              <a:t>= </a:t>
            </a:r>
            <a:r>
              <a:rPr lang="en-US" dirty="0">
                <a:cs typeface="B Nazanin" pitchFamily="2" charset="-78"/>
              </a:rPr>
              <a:t>T</a:t>
            </a:r>
            <a:r>
              <a:rPr lang="ar-SA" dirty="0">
                <a:cs typeface="B Nazanin" pitchFamily="2" charset="-78"/>
              </a:rPr>
              <a:t> در حالت </a:t>
            </a:r>
            <a:r>
              <a:rPr lang="en-US" dirty="0">
                <a:cs typeface="B Nazanin" pitchFamily="2" charset="-78"/>
              </a:rPr>
              <a:t>mm</a:t>
            </a:r>
            <a:r>
              <a:rPr lang="ar-SA" dirty="0">
                <a:cs typeface="B Nazanin" pitchFamily="2" charset="-78"/>
              </a:rPr>
              <a:t>30= </a:t>
            </a:r>
            <a:r>
              <a:rPr lang="en-US" dirty="0">
                <a:cs typeface="B Nazanin" pitchFamily="2" charset="-78"/>
              </a:rPr>
              <a:t>DOB</a:t>
            </a:r>
          </a:p>
        </p:txBody>
      </p:sp>
    </p:spTree>
    <p:extLst>
      <p:ext uri="{BB962C8B-B14F-4D97-AF65-F5344CB8AC3E}">
        <p14:creationId xmlns:p14="http://schemas.microsoft.com/office/powerpoint/2010/main" val="81327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857233"/>
            <a:ext cx="8643998" cy="5478423"/>
          </a:xfrm>
          <a:prstGeom prst="rect">
            <a:avLst/>
          </a:prstGeom>
        </p:spPr>
        <p:txBody>
          <a:bodyPr wrap="square">
            <a:spAutoFit/>
          </a:bodyPr>
          <a:lstStyle/>
          <a:p>
            <a:r>
              <a:rPr lang="fa-IR" sz="2000" b="1" dirty="0" smtClean="0">
                <a:cs typeface="B Nazanin" pitchFamily="2" charset="-78"/>
              </a:rPr>
              <a:t>نرم افزار فوق همچنين داراي حلگرهاي متعددي است. اين حلگرها به صورت زير فهرست شده اند:</a:t>
            </a:r>
            <a:endParaRPr lang="en-US" sz="2000" b="1" dirty="0" smtClean="0">
              <a:cs typeface="B Nazanin" pitchFamily="2" charset="-78"/>
            </a:endParaRPr>
          </a:p>
          <a:p>
            <a:pPr>
              <a:lnSpc>
                <a:spcPct val="150000"/>
              </a:lnSpc>
            </a:pPr>
            <a:endParaRPr lang="en-US" sz="2000" b="1" dirty="0" smtClean="0">
              <a:cs typeface="B Nazanin" pitchFamily="2" charset="-78"/>
            </a:endParaRPr>
          </a:p>
          <a:p>
            <a:pPr>
              <a:lnSpc>
                <a:spcPct val="150000"/>
              </a:lnSpc>
            </a:pPr>
            <a:r>
              <a:rPr lang="fa-IR" sz="2000" b="1" dirty="0" smtClean="0">
                <a:cs typeface="B Nazanin" pitchFamily="2" charset="-78"/>
              </a:rPr>
              <a:t>1- تحليلگر لاگرانژي با قابليت مدلسازي محيط هاي پيوسته جامد و سازه ها</a:t>
            </a:r>
            <a:endParaRPr lang="en-US" sz="2000" b="1" dirty="0" smtClean="0">
              <a:cs typeface="B Nazanin" pitchFamily="2" charset="-78"/>
            </a:endParaRPr>
          </a:p>
          <a:p>
            <a:pPr>
              <a:lnSpc>
                <a:spcPct val="150000"/>
              </a:lnSpc>
            </a:pPr>
            <a:r>
              <a:rPr lang="fa-IR" sz="2000" b="1" dirty="0" smtClean="0">
                <a:cs typeface="B Nazanin" pitchFamily="2" charset="-78"/>
              </a:rPr>
              <a:t>2-تحليلگر اويلري براي مدلسازي مسائل درگير با سيالات و گازها و همچنين تغيير شکل بزرگ. در اين حالت تحليلگر داراي متدهاي مرتبه اول و دوم براي دستيابي به دقت هاي مختلف در دسترس مي باشد.</a:t>
            </a:r>
            <a:endParaRPr lang="en-US" sz="2000" b="1" dirty="0" smtClean="0">
              <a:cs typeface="B Nazanin" pitchFamily="2" charset="-78"/>
            </a:endParaRPr>
          </a:p>
          <a:p>
            <a:pPr>
              <a:lnSpc>
                <a:spcPct val="150000"/>
              </a:lnSpc>
            </a:pPr>
            <a:r>
              <a:rPr lang="fa-IR" sz="2000" b="1" dirty="0" smtClean="0">
                <a:cs typeface="B Nazanin" pitchFamily="2" charset="-78"/>
              </a:rPr>
              <a:t>3-تحليلگر </a:t>
            </a:r>
            <a:r>
              <a:rPr lang="en-US" sz="2000" b="1" dirty="0" smtClean="0">
                <a:cs typeface="B Nazanin" pitchFamily="2" charset="-78"/>
              </a:rPr>
              <a:t>ALE</a:t>
            </a:r>
            <a:r>
              <a:rPr lang="fa-IR" sz="2000" b="1" dirty="0" smtClean="0">
                <a:cs typeface="B Nazanin" pitchFamily="2" charset="-78"/>
              </a:rPr>
              <a:t> ، براي مدل هاي جرياني ويژه</a:t>
            </a:r>
            <a:endParaRPr lang="en-US" sz="2000" b="1" dirty="0" smtClean="0">
              <a:cs typeface="B Nazanin" pitchFamily="2" charset="-78"/>
            </a:endParaRPr>
          </a:p>
          <a:p>
            <a:pPr>
              <a:lnSpc>
                <a:spcPct val="150000"/>
              </a:lnSpc>
            </a:pPr>
            <a:r>
              <a:rPr lang="fa-IR" sz="2000" b="1" dirty="0" smtClean="0">
                <a:cs typeface="B Nazanin" pitchFamily="2" charset="-78"/>
              </a:rPr>
              <a:t>4-تحليلگر پوسته براي سازه هاي با المان هاي سازه اي نازک</a:t>
            </a:r>
            <a:endParaRPr lang="en-US" sz="2000" b="1" dirty="0" smtClean="0">
              <a:cs typeface="B Nazanin" pitchFamily="2" charset="-78"/>
            </a:endParaRPr>
          </a:p>
          <a:p>
            <a:pPr>
              <a:lnSpc>
                <a:spcPct val="150000"/>
              </a:lnSpc>
            </a:pPr>
            <a:r>
              <a:rPr lang="fa-IR" sz="2000" b="1" dirty="0" smtClean="0">
                <a:cs typeface="B Nazanin" pitchFamily="2" charset="-78"/>
              </a:rPr>
              <a:t>5-تحليلگر هيدروديناميک ذرات نرم و ريز </a:t>
            </a:r>
            <a:r>
              <a:rPr lang="en-US" sz="2000" b="1" dirty="0" smtClean="0">
                <a:cs typeface="B Nazanin" pitchFamily="2" charset="-78"/>
              </a:rPr>
              <a:t>SPH</a:t>
            </a:r>
            <a:r>
              <a:rPr lang="fa-IR" sz="2000" b="1" dirty="0" smtClean="0">
                <a:cs typeface="B Nazanin" pitchFamily="2" charset="-78"/>
              </a:rPr>
              <a:t> که به طور کلي در نسخه عادي نرم افزار موجود نمي باشد.</a:t>
            </a:r>
            <a:endParaRPr lang="en-US" sz="2000" b="1" dirty="0" smtClean="0">
              <a:cs typeface="B Nazanin" pitchFamily="2" charset="-78"/>
            </a:endParaRPr>
          </a:p>
          <a:p>
            <a:pPr>
              <a:lnSpc>
                <a:spcPct val="150000"/>
              </a:lnSpc>
            </a:pPr>
            <a:r>
              <a:rPr lang="fa-IR" sz="2000" b="1" dirty="0" smtClean="0">
                <a:cs typeface="B Nazanin" pitchFamily="2" charset="-78"/>
              </a:rPr>
              <a:t>در حال حاضر تمام حلگرهاي فوق از روش صريح براي انتگرال گيري زماني در مسائل مقدار اوليه و شرايط مرزي استفاده مي کنند.</a:t>
            </a:r>
            <a:endParaRPr lang="fa-IR" sz="1100" dirty="0">
              <a:cs typeface="B Nazanin"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908720"/>
            <a:ext cx="7668344" cy="1200329"/>
          </a:xfrm>
          <a:prstGeom prst="rect">
            <a:avLst/>
          </a:prstGeom>
        </p:spPr>
        <p:txBody>
          <a:bodyPr wrap="square">
            <a:spAutoFit/>
          </a:bodyPr>
          <a:lstStyle/>
          <a:p>
            <a:pPr algn="just"/>
            <a:r>
              <a:rPr lang="ar-SA" dirty="0">
                <a:cs typeface="B Nazanin" pitchFamily="2" charset="-78"/>
              </a:rPr>
              <a:t>در جدول </a:t>
            </a:r>
            <a:r>
              <a:rPr lang="fa-IR" dirty="0" smtClean="0">
                <a:cs typeface="B Nazanin" pitchFamily="2" charset="-78"/>
              </a:rPr>
              <a:t>زیر </a:t>
            </a:r>
            <a:r>
              <a:rPr lang="ar-SA" dirty="0" smtClean="0">
                <a:cs typeface="B Nazanin" pitchFamily="2" charset="-78"/>
              </a:rPr>
              <a:t>بیش </a:t>
            </a:r>
            <a:r>
              <a:rPr lang="ar-SA" dirty="0">
                <a:cs typeface="B Nazanin" pitchFamily="2" charset="-78"/>
              </a:rPr>
              <a:t>فشار استاتیکی ناشی از 100 گرم </a:t>
            </a:r>
            <a:r>
              <a:rPr lang="en-US" dirty="0">
                <a:cs typeface="B Nazanin" pitchFamily="2" charset="-78"/>
              </a:rPr>
              <a:t>c4</a:t>
            </a:r>
            <a:r>
              <a:rPr lang="fa-IR" dirty="0">
                <a:cs typeface="B Nazanin" pitchFamily="2" charset="-78"/>
              </a:rPr>
              <a:t> در عمق دفن 0 و 30 میلیمتر را مشاهده می نمایید . کمترین درصد اختلاف در عمق دفن 30 میلیمتر مربوط به گیج در فاصله 700 میلیمتر ی می باشد و درحدود 3/1 درصد است. و همچنین کمترین درصد اختلاف برای عمق دفن 0 میلیمتر مربوط به گیج در فاصله 300 میلیمتر و در حدود 6 درصد بوده است. </a:t>
            </a:r>
            <a:endParaRPr lang="en-US" dirty="0">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99660849"/>
              </p:ext>
            </p:extLst>
          </p:nvPr>
        </p:nvGraphicFramePr>
        <p:xfrm>
          <a:off x="781451" y="3479799"/>
          <a:ext cx="7895005" cy="1983631"/>
        </p:xfrm>
        <a:graphic>
          <a:graphicData uri="http://schemas.openxmlformats.org/drawingml/2006/table">
            <a:tbl>
              <a:tblPr rtl="1" firstRow="1" firstCol="1" bandRow="1">
                <a:tableStyleId>{5C22544A-7EE6-4342-B048-85BDC9FD1C3A}</a:tableStyleId>
              </a:tblPr>
              <a:tblGrid>
                <a:gridCol w="1046797"/>
                <a:gridCol w="994296"/>
                <a:gridCol w="922288"/>
                <a:gridCol w="1028080"/>
                <a:gridCol w="994296"/>
                <a:gridCol w="994296"/>
                <a:gridCol w="1914952"/>
              </a:tblGrid>
              <a:tr h="275558">
                <a:tc gridSpan="6">
                  <a:txBody>
                    <a:bodyPr/>
                    <a:lstStyle/>
                    <a:p>
                      <a:pPr marL="0" marR="0" algn="ctr" rtl="1">
                        <a:spcBef>
                          <a:spcPts val="0"/>
                        </a:spcBef>
                        <a:spcAft>
                          <a:spcPts val="0"/>
                        </a:spcAft>
                        <a:tabLst>
                          <a:tab pos="2060575" algn="l"/>
                        </a:tabLst>
                      </a:pPr>
                      <a:r>
                        <a:rPr lang="ar-SA" sz="1800" dirty="0">
                          <a:effectLst/>
                          <a:cs typeface="B Nazanin" pitchFamily="2" charset="-78"/>
                        </a:rPr>
                        <a:t>مقدار خاک سربار (فاصله سطح مین از خاک) </a:t>
                      </a:r>
                      <a:r>
                        <a:rPr lang="en-US" sz="1800" dirty="0">
                          <a:effectLst/>
                          <a:cs typeface="B Nazanin" pitchFamily="2" charset="-78"/>
                        </a:rPr>
                        <a:t>DOB</a:t>
                      </a:r>
                      <a:endParaRPr lang="en-US" sz="1100" dirty="0">
                        <a:effectLst/>
                        <a:latin typeface="Times New Roman"/>
                        <a:ea typeface="Times New Roman"/>
                        <a:cs typeface="B Nazanin"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tabLst>
                          <a:tab pos="2060575" algn="l"/>
                        </a:tabLst>
                      </a:pPr>
                      <a:r>
                        <a:rPr lang="ar-SA" sz="1800">
                          <a:effectLst/>
                          <a:cs typeface="B Nazanin" pitchFamily="2" charset="-78"/>
                        </a:rPr>
                        <a:t>فاصله فشار انداره گیری شده از سطح خاک</a:t>
                      </a:r>
                      <a:endParaRPr lang="en-US" sz="1100">
                        <a:effectLst/>
                        <a:latin typeface="Times New Roman"/>
                        <a:ea typeface="Times New Roman"/>
                        <a:cs typeface="B Nazanin" pitchFamily="2" charset="-78"/>
                      </a:endParaRPr>
                    </a:p>
                  </a:txBody>
                  <a:tcPr marL="68580" marR="68580" marT="0" marB="0"/>
                </a:tc>
              </a:tr>
              <a:tr h="275558">
                <a:tc gridSpan="3">
                  <a:txBody>
                    <a:bodyPr/>
                    <a:lstStyle/>
                    <a:p>
                      <a:pPr marL="0" marR="0" algn="ctr" rtl="1">
                        <a:spcBef>
                          <a:spcPts val="0"/>
                        </a:spcBef>
                        <a:spcAft>
                          <a:spcPts val="0"/>
                        </a:spcAft>
                        <a:tabLst>
                          <a:tab pos="2060575" algn="l"/>
                        </a:tabLst>
                      </a:pPr>
                      <a:r>
                        <a:rPr lang="en-US" sz="1800">
                          <a:effectLst/>
                          <a:cs typeface="B Nazanin" pitchFamily="2" charset="-78"/>
                        </a:rPr>
                        <a:t>mm</a:t>
                      </a:r>
                      <a:r>
                        <a:rPr lang="ar-SA" sz="1800">
                          <a:effectLst/>
                          <a:cs typeface="B Nazanin" pitchFamily="2" charset="-78"/>
                        </a:rPr>
                        <a:t> 0 = </a:t>
                      </a:r>
                      <a:r>
                        <a:rPr lang="en-US" sz="1800">
                          <a:effectLst/>
                          <a:cs typeface="B Nazanin" pitchFamily="2" charset="-78"/>
                        </a:rPr>
                        <a:t>DOB</a:t>
                      </a:r>
                      <a:endParaRPr lang="en-US" sz="1100">
                        <a:effectLst/>
                        <a:latin typeface="Times New Roman"/>
                        <a:ea typeface="Times New Roman"/>
                        <a:cs typeface="B Nazanin" pitchFamily="2" charset="-78"/>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rtl="1">
                        <a:spcBef>
                          <a:spcPts val="0"/>
                        </a:spcBef>
                        <a:spcAft>
                          <a:spcPts val="0"/>
                        </a:spcAft>
                        <a:tabLst>
                          <a:tab pos="2060575" algn="l"/>
                        </a:tabLst>
                      </a:pPr>
                      <a:r>
                        <a:rPr lang="en-US" sz="1800">
                          <a:effectLst/>
                          <a:cs typeface="B Nazanin" pitchFamily="2" charset="-78"/>
                        </a:rPr>
                        <a:t>mm </a:t>
                      </a:r>
                      <a:r>
                        <a:rPr lang="ar-SA" sz="1800">
                          <a:effectLst/>
                          <a:cs typeface="B Nazanin" pitchFamily="2" charset="-78"/>
                        </a:rPr>
                        <a:t>30 = </a:t>
                      </a:r>
                      <a:r>
                        <a:rPr lang="en-US" sz="1800">
                          <a:effectLst/>
                          <a:cs typeface="B Nazanin" pitchFamily="2" charset="-78"/>
                        </a:rPr>
                        <a:t>DOB</a:t>
                      </a:r>
                      <a:endParaRPr lang="en-US" sz="1100">
                        <a:effectLst/>
                        <a:latin typeface="Times New Roman"/>
                        <a:ea typeface="Times New Roman"/>
                        <a:cs typeface="B Nazanin" pitchFamily="2" charset="-78"/>
                      </a:endParaRPr>
                    </a:p>
                  </a:txBody>
                  <a:tcPr marL="68580" marR="68580" marT="0" marB="0"/>
                </a:tc>
                <a:tc hMerge="1">
                  <a:txBody>
                    <a:bodyPr/>
                    <a:lstStyle/>
                    <a:p>
                      <a:endParaRPr lang="en-US"/>
                    </a:p>
                  </a:txBody>
                  <a:tcPr/>
                </a:tc>
                <a:tc hMerge="1">
                  <a:txBody>
                    <a:bodyPr/>
                    <a:lstStyle/>
                    <a:p>
                      <a:endParaRPr lang="en-US"/>
                    </a:p>
                  </a:txBody>
                  <a:tcPr/>
                </a:tc>
                <a:tc vMerge="1">
                  <a:txBody>
                    <a:bodyPr/>
                    <a:lstStyle/>
                    <a:p>
                      <a:endParaRPr lang="en-US"/>
                    </a:p>
                  </a:txBody>
                  <a:tcPr/>
                </a:tc>
              </a:tr>
              <a:tr h="478205">
                <a:tc>
                  <a:txBody>
                    <a:bodyPr/>
                    <a:lstStyle/>
                    <a:p>
                      <a:pPr marL="0" marR="0" algn="ctr" rtl="1">
                        <a:spcBef>
                          <a:spcPts val="0"/>
                        </a:spcBef>
                        <a:spcAft>
                          <a:spcPts val="0"/>
                        </a:spcAft>
                        <a:tabLst>
                          <a:tab pos="2060575" algn="l"/>
                        </a:tabLst>
                      </a:pPr>
                      <a:r>
                        <a:rPr lang="ar-SA" sz="1800">
                          <a:effectLst/>
                          <a:cs typeface="B Nazanin" pitchFamily="2" charset="-78"/>
                        </a:rPr>
                        <a:t>درصد اختلاف </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en-US" sz="1800">
                          <a:effectLst/>
                          <a:cs typeface="B Nazanin" pitchFamily="2" charset="-78"/>
                        </a:rPr>
                        <a:t>Autodyn</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a:effectLst/>
                          <a:cs typeface="B Nazanin" pitchFamily="2" charset="-78"/>
                        </a:rPr>
                        <a:t>تست تجربی</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dirty="0">
                          <a:effectLst/>
                          <a:cs typeface="B Nazanin" pitchFamily="2" charset="-78"/>
                        </a:rPr>
                        <a:t>درصد اختلاف</a:t>
                      </a:r>
                      <a:endParaRPr lang="en-US" sz="1100" dirty="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en-US" sz="1800">
                          <a:effectLst/>
                          <a:cs typeface="B Nazanin" pitchFamily="2" charset="-78"/>
                        </a:rPr>
                        <a:t>Autodyn</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a:effectLst/>
                          <a:cs typeface="B Nazanin" pitchFamily="2" charset="-78"/>
                        </a:rPr>
                        <a:t>تست تجربی</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a:effectLst/>
                          <a:cs typeface="B Nazanin" pitchFamily="2" charset="-78"/>
                        </a:rPr>
                        <a:t> </a:t>
                      </a:r>
                      <a:endParaRPr lang="en-US" sz="1100">
                        <a:effectLst/>
                        <a:latin typeface="Times New Roman"/>
                        <a:ea typeface="Times New Roman"/>
                        <a:cs typeface="B Nazanin" pitchFamily="2" charset="-78"/>
                      </a:endParaRPr>
                    </a:p>
                  </a:txBody>
                  <a:tcPr marL="68580" marR="68580" marT="0" marB="0"/>
                </a:tc>
              </a:tr>
              <a:tr h="337711">
                <a:tc>
                  <a:txBody>
                    <a:bodyPr/>
                    <a:lstStyle/>
                    <a:p>
                      <a:pPr marL="0" marR="0" algn="ctr" rtl="1">
                        <a:spcBef>
                          <a:spcPts val="0"/>
                        </a:spcBef>
                        <a:spcAft>
                          <a:spcPts val="0"/>
                        </a:spcAft>
                        <a:tabLst>
                          <a:tab pos="2060575" algn="l"/>
                        </a:tabLst>
                      </a:pPr>
                      <a:r>
                        <a:rPr lang="ar-SA" sz="1800">
                          <a:effectLst/>
                          <a:cs typeface="B Nazanin" pitchFamily="2" charset="-78"/>
                        </a:rPr>
                        <a:t>6%</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a:effectLst/>
                          <a:cs typeface="B Nazanin" pitchFamily="2" charset="-78"/>
                        </a:rPr>
                        <a:t>2982</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a:effectLst/>
                          <a:cs typeface="B Nazanin" pitchFamily="2" charset="-78"/>
                        </a:rPr>
                        <a:t>2797</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fa-IR" sz="1800" dirty="0" smtClean="0">
                          <a:effectLst/>
                          <a:cs typeface="B Nazanin" pitchFamily="2" charset="-78"/>
                        </a:rPr>
                        <a:t>4/8</a:t>
                      </a:r>
                      <a:r>
                        <a:rPr lang="ar-SA" sz="1800" dirty="0" smtClean="0">
                          <a:effectLst/>
                          <a:cs typeface="B Nazanin" pitchFamily="2" charset="-78"/>
                        </a:rPr>
                        <a:t>%</a:t>
                      </a:r>
                      <a:endParaRPr lang="en-US" sz="1100" dirty="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fa-IR" sz="1800" dirty="0" smtClean="0">
                          <a:effectLst/>
                          <a:cs typeface="B Nazanin" pitchFamily="2" charset="-78"/>
                        </a:rPr>
                        <a:t>760/2</a:t>
                      </a:r>
                      <a:endParaRPr lang="en-US" sz="1100" dirty="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fa-IR" sz="1800" dirty="0" smtClean="0">
                          <a:effectLst/>
                          <a:cs typeface="B Nazanin" pitchFamily="2" charset="-78"/>
                        </a:rPr>
                        <a:t>724/8</a:t>
                      </a:r>
                      <a:endParaRPr lang="en-US" sz="1100" dirty="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en-US" sz="1800">
                          <a:effectLst/>
                          <a:cs typeface="B Nazanin" pitchFamily="2" charset="-78"/>
                        </a:rPr>
                        <a:t>mm</a:t>
                      </a:r>
                      <a:r>
                        <a:rPr lang="ar-SA" sz="1800">
                          <a:effectLst/>
                          <a:cs typeface="B Nazanin" pitchFamily="2" charset="-78"/>
                        </a:rPr>
                        <a:t> 300</a:t>
                      </a:r>
                      <a:endParaRPr lang="en-US" sz="1100">
                        <a:effectLst/>
                        <a:latin typeface="Times New Roman"/>
                        <a:ea typeface="Times New Roman"/>
                        <a:cs typeface="B Nazanin" pitchFamily="2" charset="-78"/>
                      </a:endParaRPr>
                    </a:p>
                  </a:txBody>
                  <a:tcPr marL="68580" marR="68580" marT="0" marB="0"/>
                </a:tc>
              </a:tr>
              <a:tr h="215320">
                <a:tc>
                  <a:txBody>
                    <a:bodyPr/>
                    <a:lstStyle/>
                    <a:p>
                      <a:pPr marL="0" marR="0" algn="ctr" rtl="1">
                        <a:spcBef>
                          <a:spcPts val="0"/>
                        </a:spcBef>
                        <a:spcAft>
                          <a:spcPts val="0"/>
                        </a:spcAft>
                        <a:tabLst>
                          <a:tab pos="2060575" algn="l"/>
                        </a:tabLst>
                      </a:pPr>
                      <a:r>
                        <a:rPr lang="ar-SA" sz="1800">
                          <a:effectLst/>
                          <a:cs typeface="B Nazanin" pitchFamily="2" charset="-78"/>
                        </a:rPr>
                        <a:t>8%</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a:effectLst/>
                          <a:cs typeface="B Nazanin" pitchFamily="2" charset="-78"/>
                        </a:rPr>
                        <a:t>1290</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ar-SA" sz="1800">
                          <a:effectLst/>
                          <a:cs typeface="B Nazanin" pitchFamily="2" charset="-78"/>
                        </a:rPr>
                        <a:t>1189</a:t>
                      </a:r>
                      <a:endParaRPr lang="en-US" sz="110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fa-IR" sz="1800" dirty="0" smtClean="0">
                          <a:effectLst/>
                          <a:cs typeface="B Nazanin" pitchFamily="2" charset="-78"/>
                        </a:rPr>
                        <a:t>1/3</a:t>
                      </a:r>
                      <a:r>
                        <a:rPr lang="ar-SA" sz="1800" dirty="0" smtClean="0">
                          <a:effectLst/>
                          <a:cs typeface="B Nazanin" pitchFamily="2" charset="-78"/>
                        </a:rPr>
                        <a:t>%</a:t>
                      </a:r>
                      <a:endParaRPr lang="en-US" sz="1100" dirty="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kumimoji="0" lang="fa-IR" sz="1800" kern="1200" dirty="0" smtClean="0">
                          <a:solidFill>
                            <a:schemeClr val="dk1"/>
                          </a:solidFill>
                          <a:effectLst/>
                          <a:latin typeface="+mn-lt"/>
                          <a:ea typeface="+mn-ea"/>
                          <a:cs typeface="B Nazanin" pitchFamily="2" charset="-78"/>
                        </a:rPr>
                        <a:t>308/4</a:t>
                      </a:r>
                      <a:r>
                        <a:rPr lang="fa-IR" sz="1800" dirty="0" smtClean="0">
                          <a:effectLst/>
                          <a:latin typeface="Times New Roman"/>
                          <a:ea typeface="Times New Roman"/>
                          <a:cs typeface="B Nazanin" pitchFamily="2" charset="-78"/>
                        </a:rPr>
                        <a:t>6</a:t>
                      </a:r>
                      <a:endParaRPr lang="en-US" sz="1800" dirty="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fa-IR" sz="1800" dirty="0" smtClean="0">
                          <a:effectLst/>
                          <a:cs typeface="B Nazanin" pitchFamily="2" charset="-78"/>
                        </a:rPr>
                        <a:t>304/5</a:t>
                      </a:r>
                      <a:endParaRPr lang="en-US" sz="1100" dirty="0">
                        <a:effectLst/>
                        <a:latin typeface="Times New Roman"/>
                        <a:ea typeface="Times New Roman"/>
                        <a:cs typeface="B Nazanin" pitchFamily="2" charset="-78"/>
                      </a:endParaRPr>
                    </a:p>
                  </a:txBody>
                  <a:tcPr marL="68580" marR="68580" marT="0" marB="0"/>
                </a:tc>
                <a:tc>
                  <a:txBody>
                    <a:bodyPr/>
                    <a:lstStyle/>
                    <a:p>
                      <a:pPr marL="0" marR="0" algn="ctr" rtl="1">
                        <a:spcBef>
                          <a:spcPts val="0"/>
                        </a:spcBef>
                        <a:spcAft>
                          <a:spcPts val="0"/>
                        </a:spcAft>
                        <a:tabLst>
                          <a:tab pos="2060575" algn="l"/>
                        </a:tabLst>
                      </a:pPr>
                      <a:r>
                        <a:rPr lang="en-US" sz="1800" dirty="0">
                          <a:effectLst/>
                          <a:cs typeface="B Nazanin" pitchFamily="2" charset="-78"/>
                        </a:rPr>
                        <a:t>mm </a:t>
                      </a:r>
                      <a:r>
                        <a:rPr lang="ar-SA" sz="1800" dirty="0">
                          <a:effectLst/>
                          <a:cs typeface="B Nazanin" pitchFamily="2" charset="-78"/>
                        </a:rPr>
                        <a:t>700</a:t>
                      </a:r>
                      <a:endParaRPr lang="en-US" sz="1100" dirty="0">
                        <a:effectLst/>
                        <a:latin typeface="Times New Roman"/>
                        <a:ea typeface="Times New Roman"/>
                        <a:cs typeface="B Nazanin" pitchFamily="2" charset="-78"/>
                      </a:endParaRPr>
                    </a:p>
                  </a:txBody>
                  <a:tcPr marL="68580" marR="68580" marT="0" marB="0"/>
                </a:tc>
              </a:tr>
            </a:tbl>
          </a:graphicData>
        </a:graphic>
      </p:graphicFrame>
      <p:sp>
        <p:nvSpPr>
          <p:cNvPr id="6" name="Rectangle 1"/>
          <p:cNvSpPr>
            <a:spLocks noChangeArrowheads="1"/>
          </p:cNvSpPr>
          <p:nvPr/>
        </p:nvSpPr>
        <p:spPr bwMode="auto">
          <a:xfrm>
            <a:off x="1277888" y="2881869"/>
            <a:ext cx="68707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060575"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جدول</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r>
              <a:rPr kumimoji="0" lang="fa-IR" b="0" i="0" u="none" strike="noStrike" cap="none" normalizeH="0" dirty="0" smtClean="0">
                <a:ln>
                  <a:noFill/>
                </a:ln>
                <a:solidFill>
                  <a:schemeClr val="tx1"/>
                </a:solidFill>
                <a:effectLst/>
                <a:latin typeface="Arial" pitchFamily="34" charset="0"/>
                <a:ea typeface="Times New Roman" pitchFamily="18" charset="0"/>
                <a:cs typeface="Nazanin"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ماکزیمم فشار اندازه گیری شده در تست تجربی و شبیه سازی عددی دو بعدی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kPa</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60575"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5367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1714488"/>
            <a:ext cx="5800708" cy="2214578"/>
          </a:xfrm>
        </p:spPr>
        <p:txBody>
          <a:bodyPr>
            <a:noAutofit/>
          </a:bodyPr>
          <a:lstStyle/>
          <a:p>
            <a:pPr algn="ctr"/>
            <a:r>
              <a:rPr lang="fa-IR" sz="8800" dirty="0" smtClean="0">
                <a:cs typeface="Nazanin" pitchFamily="2" charset="-78"/>
              </a:rPr>
              <a:t>پایان</a:t>
            </a:r>
            <a:r>
              <a:rPr lang="fa-IR" sz="28700" dirty="0" smtClean="0">
                <a:cs typeface="Nazanin" pitchFamily="2" charset="-78"/>
              </a:rPr>
              <a:t> </a:t>
            </a:r>
            <a:endParaRPr lang="en-US" sz="28700" dirty="0">
              <a:cs typeface="Nazanin"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40960" cy="5832648"/>
          </a:xfrm>
        </p:spPr>
        <p:txBody>
          <a:bodyPr>
            <a:normAutofit/>
          </a:bodyPr>
          <a:lstStyle/>
          <a:p>
            <a:r>
              <a:rPr lang="fa-IR" sz="2000" b="1" dirty="0" smtClean="0">
                <a:cs typeface="Nazanin" pitchFamily="2" charset="-78"/>
              </a:rPr>
              <a:t>2- محیط گرافیکی نرم افزار </a:t>
            </a:r>
          </a:p>
          <a:p>
            <a:pPr marL="109728" indent="0" algn="just">
              <a:buNone/>
            </a:pPr>
            <a:r>
              <a:rPr lang="fa-IR" sz="2000" b="1" dirty="0" smtClean="0">
                <a:cs typeface="Nazanin" pitchFamily="2" charset="-78"/>
              </a:rPr>
              <a:t>شکل زیر شمای کلی پنجره رابط نرم افزار با کاربر است . همانطور که مشخص می باشد این محیط تاحد امکان ساده ولی قدرتمند است. از ویژگی های نرم افزار </a:t>
            </a:r>
            <a:r>
              <a:rPr lang="en-US" sz="2000" b="1" dirty="0">
                <a:cs typeface="Nazanin" pitchFamily="2" charset="-78"/>
              </a:rPr>
              <a:t>Autodyn</a:t>
            </a:r>
            <a:r>
              <a:rPr lang="fa-IR" sz="2000" b="1" dirty="0">
                <a:cs typeface="Nazanin" pitchFamily="2" charset="-78"/>
              </a:rPr>
              <a:t> </a:t>
            </a:r>
            <a:r>
              <a:rPr lang="fa-IR" sz="2000" b="1" dirty="0" smtClean="0">
                <a:cs typeface="Nazanin" pitchFamily="2" charset="-78"/>
              </a:rPr>
              <a:t> مهیا کردن امکانات همزمان پیش پردازش، پردازش و پس پردازش در محیط یکسان است تا از تعداد عملیات ورود و خروج فایل کاسته شود. </a:t>
            </a:r>
          </a:p>
          <a:p>
            <a:pPr marL="109728" indent="0">
              <a:buNone/>
            </a:pPr>
            <a:endParaRPr lang="fa-IR" sz="1800" dirty="0">
              <a:cs typeface="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347719"/>
            <a:ext cx="7964958" cy="438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22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435280" cy="5953848"/>
          </a:xfrm>
        </p:spPr>
        <p:txBody>
          <a:bodyPr>
            <a:normAutofit/>
          </a:bodyPr>
          <a:lstStyle/>
          <a:p>
            <a:r>
              <a:rPr lang="fa-IR" sz="2000" b="1" dirty="0" smtClean="0">
                <a:cs typeface="Nazanin" pitchFamily="2" charset="-78"/>
              </a:rPr>
              <a:t>واحد پیش پردازش :</a:t>
            </a:r>
          </a:p>
          <a:p>
            <a:r>
              <a:rPr lang="fa-IR" sz="2000" b="1" dirty="0" smtClean="0">
                <a:cs typeface="Nazanin" pitchFamily="2" charset="-78"/>
              </a:rPr>
              <a:t>1- پنجره مواد : </a:t>
            </a:r>
          </a:p>
          <a:p>
            <a:endParaRPr lang="fa-IR" sz="2000" b="1" dirty="0">
              <a:cs typeface="Nazanin" pitchFamily="2" charset="-78"/>
            </a:endParaRPr>
          </a:p>
          <a:p>
            <a:pPr algn="just"/>
            <a:r>
              <a:rPr lang="fa-IR" sz="2000" b="1" dirty="0" smtClean="0">
                <a:cs typeface="Nazanin" pitchFamily="2" charset="-78"/>
              </a:rPr>
              <a:t>در این مرحله باید بصورت دستی مواد را تعریف نمود و از این رو باز کردن کلید            </a:t>
            </a:r>
            <a:r>
              <a:rPr lang="en-US" sz="2000" b="1" dirty="0" smtClean="0">
                <a:cs typeface="Nazanin" pitchFamily="2" charset="-78"/>
              </a:rPr>
              <a:t> </a:t>
            </a:r>
            <a:r>
              <a:rPr lang="fa-IR" sz="2000" b="1" dirty="0" smtClean="0">
                <a:cs typeface="Nazanin" pitchFamily="2" charset="-78"/>
              </a:rPr>
              <a:t>میتوان به صفحه تنظیمات تعریف ماده دسترسی پیدا کرد. در این پنجره امکانات مختلفی اعم از پاک کردن یک ماده و همچنین تغییر در مقادیر مشخصه ماده می توان کنترل خوبی بر ماهیت مواد موجود در مسئله داشت. </a:t>
            </a:r>
          </a:p>
          <a:p>
            <a:endParaRPr lang="fa-IR" sz="2000" b="1" dirty="0">
              <a:cs typeface="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12" y="1000108"/>
            <a:ext cx="762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48" y="1643050"/>
            <a:ext cx="600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546" y="3071810"/>
            <a:ext cx="5676711" cy="35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74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435280" cy="5953848"/>
          </a:xfrm>
        </p:spPr>
        <p:txBody>
          <a:bodyPr>
            <a:noAutofit/>
          </a:bodyPr>
          <a:lstStyle/>
          <a:p>
            <a:pPr algn="just"/>
            <a:r>
              <a:rPr lang="fa-IR" sz="2000" b="1" dirty="0" smtClean="0">
                <a:cs typeface="Nazanin" pitchFamily="2" charset="-78"/>
              </a:rPr>
              <a:t>2- شرایط اولیه مسئله :</a:t>
            </a:r>
          </a:p>
          <a:p>
            <a:pPr marL="109728" indent="0" algn="just">
              <a:buNone/>
            </a:pPr>
            <a:r>
              <a:rPr lang="fa-IR" sz="2000" b="1" dirty="0">
                <a:cs typeface="Nazanin" pitchFamily="2" charset="-78"/>
              </a:rPr>
              <a:t> </a:t>
            </a:r>
            <a:r>
              <a:rPr lang="fa-IR" sz="2000" b="1" dirty="0" smtClean="0">
                <a:cs typeface="Nazanin" pitchFamily="2" charset="-78"/>
              </a:rPr>
              <a:t>با زدن کلید فوق امکان تعریف کردن شرایط اولیه حاکم بر مسئله ایجاد شده و گزینه              </a:t>
            </a:r>
            <a:r>
              <a:rPr lang="en-US" sz="2000" b="1" dirty="0" smtClean="0">
                <a:cs typeface="Nazanin" pitchFamily="2" charset="-78"/>
              </a:rPr>
              <a:t>                </a:t>
            </a:r>
            <a:r>
              <a:rPr lang="fa-IR" sz="2000" b="1" dirty="0" smtClean="0">
                <a:cs typeface="Nazanin" pitchFamily="2" charset="-78"/>
              </a:rPr>
              <a:t>امکان تعریف یک شرایط اولیه که ممکن است از جنس سرعت ، تنش و ... باشد فراهم نمایید </a:t>
            </a:r>
          </a:p>
          <a:p>
            <a:pPr marL="109728" indent="0" algn="just">
              <a:buNone/>
            </a:pPr>
            <a:endParaRPr lang="fa-IR" sz="2000" b="1" dirty="0">
              <a:cs typeface="Nazanin" pitchFamily="2" charset="-78"/>
            </a:endParaRPr>
          </a:p>
          <a:p>
            <a:pPr marL="109728" indent="0" algn="just">
              <a:buNone/>
            </a:pPr>
            <a:endParaRPr lang="fa-IR" sz="2000" b="1" dirty="0" smtClean="0">
              <a:cs typeface="Nazanin" pitchFamily="2" charset="-78"/>
            </a:endParaRPr>
          </a:p>
          <a:p>
            <a:pPr marL="109728" indent="0" algn="just">
              <a:buNone/>
            </a:pPr>
            <a:endParaRPr lang="fa-IR" sz="2000" b="1" dirty="0">
              <a:cs typeface="Nazanin" pitchFamily="2" charset="-78"/>
            </a:endParaRPr>
          </a:p>
          <a:p>
            <a:pPr marL="109728" indent="0" algn="just">
              <a:buNone/>
            </a:pPr>
            <a:endParaRPr lang="fa-IR" sz="2000" b="1" dirty="0" smtClean="0">
              <a:cs typeface="Nazanin" pitchFamily="2" charset="-78"/>
            </a:endParaRPr>
          </a:p>
          <a:p>
            <a:pPr marL="109728" indent="0" algn="just">
              <a:buNone/>
            </a:pPr>
            <a:endParaRPr lang="fa-IR" sz="2000" b="1" dirty="0" smtClean="0">
              <a:cs typeface="Nazanin" pitchFamily="2" charset="-78"/>
            </a:endParaRPr>
          </a:p>
          <a:p>
            <a:pPr marL="109728" indent="0" algn="just">
              <a:buNone/>
            </a:pPr>
            <a:r>
              <a:rPr lang="fa-IR" sz="2000" b="1" dirty="0" smtClean="0">
                <a:cs typeface="Nazanin" pitchFamily="2" charset="-78"/>
              </a:rPr>
              <a:t>3- شرایط مرزی : </a:t>
            </a:r>
          </a:p>
          <a:p>
            <a:pPr marL="109728" indent="0" algn="just">
              <a:buNone/>
            </a:pPr>
            <a:r>
              <a:rPr lang="fa-IR" sz="2000" b="1" dirty="0" smtClean="0">
                <a:cs typeface="Nazanin" pitchFamily="2" charset="-78"/>
              </a:rPr>
              <a:t> یکی از مهمترین عواملی که در نتایج تأثیر مستقیم دارد، اعمال درست شرایط مرزی است. با استفاده از نمایه فوق می توان شرایط مرزی را متناسب با نوع حل به مدل ها اعمال نمود </a:t>
            </a:r>
          </a:p>
          <a:p>
            <a:pPr marL="109728" indent="0" algn="just">
              <a:buNone/>
            </a:pPr>
            <a:r>
              <a:rPr lang="fa-IR" sz="2000" b="1" dirty="0" smtClean="0">
                <a:cs typeface="Nazanin" pitchFamily="2" charset="-78"/>
              </a:rPr>
              <a:t>توجه داشته باشید که هر نوع شرایط مرزی را نمی توان به هر نوع حلگری اعمال نمود . به عنوان مثال کاربر نمی تواند شرط خروج ماده از یک وجه را به یک مدل لاگرانژی اعمال نمایید. زیرا این شرط مرزی برای حل گر اویلری در نظر گرفته شده است و اصولاً اعمال چنین شرطی بر یک مدل لاگرانژی بی معنا می باشد. نکته ای که باید در اینجا بدان اشاره کنیم ، علامت     که  در کنار نوار ها مشاهده می شود، است. هر وقت چنین علامتی را در هر پنجره مشاهده کردید، باید حتماً مقدار و یا نامی را برای آن در نظر بگیرید. با انجام این کار و زدن کلید </a:t>
            </a:r>
            <a:r>
              <a:rPr lang="en-US" sz="2000" b="1" dirty="0" smtClean="0">
                <a:cs typeface="Nazanin" pitchFamily="2" charset="-78"/>
              </a:rPr>
              <a:t>Tab</a:t>
            </a:r>
            <a:r>
              <a:rPr lang="fa-IR" sz="2000" b="1" dirty="0" smtClean="0">
                <a:cs typeface="Nazanin" pitchFamily="2" charset="-78"/>
              </a:rPr>
              <a:t> نمایه           فعال خواهد شد که با فشردن آن تنظیمات انجام شده را تایید می کنید. </a:t>
            </a:r>
          </a:p>
          <a:p>
            <a:pPr marL="109728" indent="0" algn="just">
              <a:buNone/>
            </a:pPr>
            <a:endParaRPr lang="fa-IR" sz="2000" b="1" dirty="0">
              <a:cs typeface="Nazanin"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685" y="683154"/>
            <a:ext cx="7239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7099" y="1000108"/>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0536" y="1628800"/>
            <a:ext cx="3246487" cy="195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4585" y="3308609"/>
            <a:ext cx="7048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6" cstate="print"/>
          <a:srcRect/>
          <a:stretch>
            <a:fillRect/>
          </a:stretch>
        </p:blipFill>
        <p:spPr bwMode="auto">
          <a:xfrm>
            <a:off x="4123779" y="5313392"/>
            <a:ext cx="161925" cy="2571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7" cstate="print"/>
          <a:srcRect/>
          <a:stretch>
            <a:fillRect/>
          </a:stretch>
        </p:blipFill>
        <p:spPr bwMode="auto">
          <a:xfrm>
            <a:off x="5076056" y="5986482"/>
            <a:ext cx="514350" cy="228600"/>
          </a:xfrm>
          <a:prstGeom prst="rect">
            <a:avLst/>
          </a:prstGeom>
          <a:noFill/>
          <a:ln w="9525">
            <a:noFill/>
            <a:miter lim="800000"/>
            <a:headEnd/>
            <a:tailEnd/>
          </a:ln>
          <a:effectLst/>
        </p:spPr>
      </p:pic>
    </p:spTree>
    <p:extLst>
      <p:ext uri="{BB962C8B-B14F-4D97-AF65-F5344CB8AC3E}">
        <p14:creationId xmlns:p14="http://schemas.microsoft.com/office/powerpoint/2010/main" val="310415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042" y="1928802"/>
            <a:ext cx="4643983" cy="366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8860" y="642918"/>
            <a:ext cx="6429420" cy="400110"/>
          </a:xfrm>
          <a:prstGeom prst="rect">
            <a:avLst/>
          </a:prstGeom>
          <a:noFill/>
        </p:spPr>
        <p:txBody>
          <a:bodyPr wrap="square" rtlCol="0">
            <a:spAutoFit/>
          </a:bodyPr>
          <a:lstStyle/>
          <a:p>
            <a:r>
              <a:rPr lang="fa-IR" sz="2000" b="1" dirty="0" smtClean="0">
                <a:cs typeface="B Nazanin" pitchFamily="2" charset="-78"/>
              </a:rPr>
              <a:t>در شکل زیر چگونگی تعریف شرایط مرزی را مشاهده می نمایید. </a:t>
            </a:r>
            <a:endParaRPr lang="en-US" sz="2000" b="1" dirty="0">
              <a:cs typeface="B Nazanin" pitchFamily="2" charset="-78"/>
            </a:endParaRPr>
          </a:p>
        </p:txBody>
      </p:sp>
    </p:spTree>
    <p:extLst>
      <p:ext uri="{BB962C8B-B14F-4D97-AF65-F5344CB8AC3E}">
        <p14:creationId xmlns:p14="http://schemas.microsoft.com/office/powerpoint/2010/main" val="2088566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1233</TotalTime>
  <Words>4597</Words>
  <Application>Microsoft Office PowerPoint</Application>
  <PresentationFormat>On-screen Show (4:3)</PresentationFormat>
  <Paragraphs>193</Paragraphs>
  <Slides>51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Arial</vt:lpstr>
      <vt:lpstr>B Nazanin</vt:lpstr>
      <vt:lpstr>B Titr</vt:lpstr>
      <vt:lpstr>Garamond</vt:lpstr>
      <vt:lpstr>Georgia</vt:lpstr>
      <vt:lpstr>Myriad Pro</vt:lpstr>
      <vt:lpstr>Nazanin</vt:lpstr>
      <vt:lpstr>Times New Roman</vt:lpstr>
      <vt:lpstr>Trebuchet MS</vt:lpstr>
      <vt:lpstr>Wingdings 2</vt:lpstr>
      <vt:lpstr>Urban</vt:lpstr>
      <vt:lpstr>Equation.DSMT4</vt:lpstr>
      <vt:lpstr>شبیه سازی انفجار زیر خاک  توسط نرم افزار Autodyn</vt:lpstr>
      <vt:lpstr>PowerPoint Presentation</vt:lpstr>
      <vt:lpstr>1- معرفی نرم افزار  Autodyn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شبیه سازی انفجار برروی سازه ساندویچی  توسط نرم افزار Autodyn</dc:title>
  <dc:creator>user</dc:creator>
  <cp:lastModifiedBy>marketcode</cp:lastModifiedBy>
  <cp:revision>125</cp:revision>
  <dcterms:created xsi:type="dcterms:W3CDTF">2014-01-15T08:59:33Z</dcterms:created>
  <dcterms:modified xsi:type="dcterms:W3CDTF">2016-02-08T05:09:07Z</dcterms:modified>
</cp:coreProperties>
</file>