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56" r:id="rId5"/>
    <p:sldId id="357" r:id="rId6"/>
    <p:sldId id="367" r:id="rId7"/>
    <p:sldId id="368"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38"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1/30/2016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1/30/2016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1/30/2016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1/30/2016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1/30/2016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1/30/2016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تحلیل استاتیک، دینامیک و ارتعاشات آزاد </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تیرهای غیرخطی از نظر </a:t>
            </a:r>
            <a:r>
              <a:rPr lang="fa-IR" sz="4000" dirty="0" smtClean="0">
                <a:solidFill>
                  <a:srgbClr val="FF0000"/>
                </a:solidFill>
                <a:cs typeface="B Titr" panose="00000700000000000000" pitchFamily="2" charset="-78"/>
              </a:rPr>
              <a:t>هندسی دقیق </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smtClean="0">
                <a:solidFill>
                  <a:srgbClr val="FF0000"/>
                </a:solidFill>
                <a:cs typeface="B Titr" panose="00000700000000000000" pitchFamily="2" charset="-78"/>
              </a:rPr>
              <a:t/>
            </a:r>
            <a:br>
              <a:rPr lang="en-US" sz="3600" smtClean="0">
                <a:solidFill>
                  <a:srgbClr val="FF0000"/>
                </a:solidFill>
                <a:cs typeface="B Titr" panose="00000700000000000000" pitchFamily="2" charset="-78"/>
              </a:rPr>
            </a:br>
            <a:r>
              <a:rPr lang="fa-IR" sz="3600" smtClean="0">
                <a:solidFill>
                  <a:srgbClr val="008000"/>
                </a:solidFill>
                <a:cs typeface="B Titr" panose="00000700000000000000" pitchFamily="2" charset="-78"/>
              </a:rPr>
              <a:t>پدرام </a:t>
            </a:r>
            <a:r>
              <a:rPr lang="fa-IR" sz="3600" dirty="0" smtClean="0">
                <a:solidFill>
                  <a:srgbClr val="008000"/>
                </a:solidFill>
                <a:cs typeface="B Titr" panose="00000700000000000000" pitchFamily="2" charset="-78"/>
              </a:rPr>
              <a:t>خانه‌مسجدی</a:t>
            </a:r>
            <a:br>
              <a:rPr lang="fa-IR" sz="3600" dirty="0" smtClean="0">
                <a:solidFill>
                  <a:srgbClr val="008000"/>
                </a:solidFill>
                <a:cs typeface="B Titr" panose="00000700000000000000" pitchFamily="2" charset="-78"/>
              </a:rPr>
            </a:br>
            <a:r>
              <a:rPr lang="fa-IR" sz="3600" dirty="0" smtClean="0">
                <a:solidFill>
                  <a:srgbClr val="008000"/>
                </a:solidFill>
                <a:cs typeface="B Titr" panose="00000700000000000000" pitchFamily="2" charset="-78"/>
              </a:rPr>
              <a:t>تیر 94</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21" y="0"/>
            <a:ext cx="36766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62500" lnSpcReduction="20000"/>
          </a:bodyPr>
          <a:lstStyle/>
          <a:p>
            <a:endParaRPr lang="en-US" dirty="0" smtClean="0"/>
          </a:p>
          <a:p>
            <a:endParaRPr lang="en-US" dirty="0"/>
          </a:p>
          <a:p>
            <a:pPr algn="just" rtl="1">
              <a:lnSpc>
                <a:spcPct val="150000"/>
              </a:lnSpc>
            </a:pPr>
            <a:r>
              <a:rPr lang="fa-IR" sz="3400" dirty="0" smtClean="0">
                <a:cs typeface="B Titr" panose="00000700000000000000" pitchFamily="2" charset="-78"/>
              </a:rPr>
              <a:t>سازه‌های تیر شکل در مدلسازی مسائل مختلف مهندسی و علوم از جمله؛ بال‌های هواپیما، پره‌های بالگرد و توربین باد، بازوهای ربات، آنتن‌های فضایی و مکانیک </a:t>
            </a:r>
            <a:r>
              <a:rPr lang="en-US" sz="3400" dirty="0" smtClean="0">
                <a:cs typeface="B Titr" panose="00000700000000000000" pitchFamily="2" charset="-78"/>
              </a:rPr>
              <a:t>DNA</a:t>
            </a:r>
            <a:r>
              <a:rPr lang="fa-IR" sz="3400" dirty="0" smtClean="0">
                <a:cs typeface="B Titr" panose="00000700000000000000" pitchFamily="2" charset="-78"/>
              </a:rPr>
              <a:t> و...، دارای کابردهای فراوانی هستند. در بسیاری از این کاربردها تغییر شکل‌های غیرخطی  و بزرگ دخیل هستند بنابراین توسعه مدل‌های غیرخطی تیر مسأله‌ایست ضروری. در بین مدل‌های مختلف تیرهای غیرخطی، مدل‌های از نظر هندسی دقیق، بدون هیچ گونه فرضی ساده کننده در میدان جابجایی تیر توسعه پیدا می‌کنند و مدل تیر قادر به تغییر شکل‌های بزرگ دلخواه می‌باشد و بسیار مناسب برای این دسته از تحلیل‌های سازه‌ای می‌باشد. بنابراین مدل‌های تیر از نظر هندسی دقیق را می‌توان توانمندترین و نزدیک‌ترین مدل به طبیعت مسأله تیر، در بین مدل‌های مختلف تیر، به حساب آورد</a:t>
            </a:r>
            <a:r>
              <a:rPr lang="fa-IR" sz="3000" dirty="0" smtClean="0">
                <a:cs typeface="B Titr" panose="00000700000000000000" pitchFamily="2" charset="-78"/>
              </a:rPr>
              <a:t>.     </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800" dirty="0" smtClean="0">
                <a:cs typeface="B Titr" panose="00000700000000000000" pitchFamily="2" charset="-78"/>
              </a:rPr>
              <a:t>در کدهای ارایه شده برای تحلیل استاتیک، دینامیک و ارتعاشات آزاد تیر از نظر هندسی دقیق، از فرمولاسیون ذاتی بهره گرفته شده است که فاقد هرگونه متغیرهای دوران و جابجایی  می‌باشد.</a:t>
            </a:r>
          </a:p>
          <a:p>
            <a:pPr algn="just" rtl="1">
              <a:lnSpc>
                <a:spcPct val="150000"/>
              </a:lnSpc>
            </a:pPr>
            <a:r>
              <a:rPr lang="fa-IR" sz="2800" dirty="0" smtClean="0">
                <a:cs typeface="B Titr" panose="00000700000000000000" pitchFamily="2" charset="-78"/>
              </a:rPr>
              <a:t>برای گسسته‌سازی معادلات حاکم از روش هم‌مکانی چبیشف استفاده شده است که روشی بسیار کارآ از منظر هزینه‌های محاسباتی و نیز سهولت اعمال است. </a:t>
            </a:r>
            <a:endParaRPr lang="fa-IR" sz="2800" dirty="0">
              <a:cs typeface="B Titr" panose="00000700000000000000" pitchFamily="2" charset="-78"/>
            </a:endParaRPr>
          </a:p>
          <a:p>
            <a:pPr algn="just" rtl="1">
              <a:lnSpc>
                <a:spcPct val="150000"/>
              </a:lnSpc>
            </a:pPr>
            <a:r>
              <a:rPr lang="fa-IR" sz="2400" dirty="0" smtClean="0">
                <a:solidFill>
                  <a:srgbClr val="0000FF"/>
                </a:solidFill>
                <a:cs typeface="B Titr" panose="00000700000000000000" pitchFamily="2" charset="-78"/>
              </a:rPr>
              <a:t>مقالات مستخرج از اين كد، دو مقاله </a:t>
            </a:r>
            <a:r>
              <a:rPr lang="en-US" sz="2400" b="1" dirty="0" smtClean="0">
                <a:solidFill>
                  <a:srgbClr val="0000FF"/>
                </a:solidFill>
                <a:latin typeface="Times New Roman" pitchFamily="18" charset="0"/>
                <a:cs typeface="Times New Roman" pitchFamily="18" charset="0"/>
              </a:rPr>
              <a:t>ISI</a:t>
            </a:r>
            <a:r>
              <a:rPr lang="fa-IR" sz="2400" b="1" dirty="0" smtClean="0">
                <a:solidFill>
                  <a:srgbClr val="0000FF"/>
                </a:solidFill>
                <a:latin typeface="Times New Roman" pitchFamily="18" charset="0"/>
                <a:cs typeface="Times New Roman" pitchFamily="18" charset="0"/>
              </a:rPr>
              <a:t> </a:t>
            </a:r>
            <a:r>
              <a:rPr lang="fa-IR" sz="2400" dirty="0" smtClean="0">
                <a:solidFill>
                  <a:srgbClr val="0000FF"/>
                </a:solidFill>
                <a:cs typeface="B Titr" panose="00000700000000000000" pitchFamily="2" charset="-78"/>
              </a:rPr>
              <a:t>بوده است.</a:t>
            </a:r>
            <a:endParaRPr lang="en-US" sz="2400" dirty="0">
              <a:solidFill>
                <a:srgbClr val="0000FF"/>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تحلیل تغییر شکل‌های بزرگ و دلخواه تیر</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sp>
        <p:nvSpPr>
          <p:cNvPr id="9269"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 name="Picture 57" descr="Elastica.png"/>
          <p:cNvPicPr>
            <a:picLocks noChangeAspect="1"/>
          </p:cNvPicPr>
          <p:nvPr/>
        </p:nvPicPr>
        <p:blipFill>
          <a:blip r:embed="rId2" cstate="print"/>
          <a:stretch>
            <a:fillRect/>
          </a:stretch>
        </p:blipFill>
        <p:spPr>
          <a:xfrm>
            <a:off x="1828800" y="2286000"/>
            <a:ext cx="5715798" cy="3658111"/>
          </a:xfrm>
          <a:prstGeom prst="rect">
            <a:avLst/>
          </a:prstGeom>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609599"/>
          </a:xfrm>
        </p:spPr>
        <p:txBody>
          <a:bodyPr>
            <a:normAutofit/>
          </a:bodyPr>
          <a:lstStyle/>
          <a:p>
            <a:pPr algn="ctr" rtl="1"/>
            <a:r>
              <a:rPr lang="fa-IR" sz="2400" dirty="0" smtClean="0">
                <a:solidFill>
                  <a:srgbClr val="0000FF"/>
                </a:solidFill>
                <a:cs typeface="B Titr" panose="00000700000000000000" pitchFamily="2" charset="-78"/>
              </a:rPr>
              <a:t>تحلیل‌های سه بعدی میدان جابجایی تیر</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2" cstate="print"/>
          <a:srcRect/>
          <a:stretch>
            <a:fillRect/>
          </a:stretch>
        </p:blipFill>
        <p:spPr bwMode="auto">
          <a:xfrm>
            <a:off x="2438400" y="2133600"/>
            <a:ext cx="4610100" cy="3429000"/>
          </a:xfrm>
          <a:prstGeom prst="rect">
            <a:avLst/>
          </a:prstGeom>
          <a:noFill/>
          <a:ln w="9525">
            <a:noFill/>
            <a:miter lim="800000"/>
            <a:headEnd/>
            <a:tailEnd/>
          </a:ln>
          <a:effectLst/>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609599"/>
          </a:xfrm>
        </p:spPr>
        <p:txBody>
          <a:bodyPr>
            <a:normAutofit/>
          </a:bodyPr>
          <a:lstStyle/>
          <a:p>
            <a:pPr algn="ctr" rtl="1"/>
            <a:r>
              <a:rPr lang="fa-IR" sz="2400" dirty="0" smtClean="0">
                <a:solidFill>
                  <a:srgbClr val="0000FF"/>
                </a:solidFill>
                <a:cs typeface="B Titr" panose="00000700000000000000" pitchFamily="2" charset="-78"/>
              </a:rPr>
              <a:t>تحلیل‌ دینامیک پایای تیر</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276225" y="1828797"/>
            <a:ext cx="4219575" cy="46672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cstate="print"/>
          <a:srcRect/>
          <a:stretch>
            <a:fillRect/>
          </a:stretch>
        </p:blipFill>
        <p:spPr bwMode="auto">
          <a:xfrm>
            <a:off x="4724400" y="1905000"/>
            <a:ext cx="4191000" cy="4543425"/>
          </a:xfrm>
          <a:prstGeom prst="rect">
            <a:avLst/>
          </a:prstGeom>
          <a:noFill/>
          <a:ln w="9525">
            <a:noFill/>
            <a:miter lim="800000"/>
            <a:headEnd/>
            <a:tailEnd/>
          </a:ln>
          <a:effectLst/>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609599"/>
          </a:xfrm>
        </p:spPr>
        <p:txBody>
          <a:bodyPr>
            <a:normAutofit/>
          </a:bodyPr>
          <a:lstStyle/>
          <a:p>
            <a:pPr algn="ctr" rtl="1"/>
            <a:r>
              <a:rPr lang="fa-IR" sz="2400" dirty="0" smtClean="0">
                <a:solidFill>
                  <a:srgbClr val="0000FF"/>
                </a:solidFill>
                <a:cs typeface="B Titr" panose="00000700000000000000" pitchFamily="2" charset="-78"/>
              </a:rPr>
              <a:t>تحلیل‌های ارتعاشات آزاد خطی و غیرخطی</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2133600" y="1905000"/>
            <a:ext cx="5029200" cy="4034243"/>
          </a:xfrm>
          <a:prstGeom prst="rect">
            <a:avLst/>
          </a:prstGeom>
          <a:noFill/>
          <a:ln w="9525">
            <a:noFill/>
            <a:miter lim="800000"/>
            <a:headEnd/>
            <a:tailEnd/>
          </a:ln>
          <a:effectLst/>
        </p:spPr>
      </p:pic>
    </p:spTree>
    <p:extLst>
      <p:ext uri="{BB962C8B-B14F-4D97-AF65-F5344CB8AC3E}">
        <p14:creationId xmlns:p14="http://schemas.microsoft.com/office/powerpoint/2010/main" val="32356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گسسته‌سازی معادلات حرکت تیرهای از نظر هندسی دقیق به روش هم‌مکانی چبیشف</a:t>
            </a:r>
          </a:p>
          <a:p>
            <a:pPr marL="109728" indent="0" algn="r" rtl="1">
              <a:lnSpc>
                <a:spcPct val="150000"/>
              </a:lnSpc>
              <a:buNone/>
            </a:pPr>
            <a:r>
              <a:rPr lang="fa-IR" sz="2400" b="1" dirty="0" smtClean="0">
                <a:cs typeface="B Titr" panose="00000700000000000000" pitchFamily="2" charset="-78"/>
              </a:rPr>
              <a:t>2- نحوه استخراج تغییر شکل‌های بزرگ تیر</a:t>
            </a:r>
          </a:p>
          <a:p>
            <a:pPr marL="109728" indent="0" algn="r" rtl="1">
              <a:lnSpc>
                <a:spcPct val="150000"/>
              </a:lnSpc>
              <a:buNone/>
            </a:pPr>
            <a:r>
              <a:rPr lang="fa-IR" sz="2400" b="1" dirty="0" smtClean="0">
                <a:cs typeface="B Titr" panose="00000700000000000000" pitchFamily="2" charset="-78"/>
              </a:rPr>
              <a:t>3- نحوه استخراج دینامیک پایای تیر غیرخطی</a:t>
            </a:r>
          </a:p>
          <a:p>
            <a:pPr marL="109728" indent="0" algn="r" rtl="1">
              <a:lnSpc>
                <a:spcPct val="150000"/>
              </a:lnSpc>
              <a:buNone/>
            </a:pPr>
            <a:r>
              <a:rPr lang="fa-IR" sz="2400" b="1" dirty="0" smtClean="0">
                <a:cs typeface="B Titr" panose="00000700000000000000" pitchFamily="2" charset="-78"/>
              </a:rPr>
              <a:t>4-  نحوه استخراج مقادیر ویژه مساله ارتعاشات آزاد (فرکانس‌های طبیعی تیر)</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smtClean="0">
                <a:latin typeface="Times New Roman" panose="02020603050405020304" pitchFamily="18" charset="0"/>
                <a:cs typeface="B Titr" panose="00000700000000000000" pitchFamily="2" charset="-78"/>
              </a:rPr>
              <a:t>1- آشنایی اولیه با دوران‌های محدود و مکانیک محیط‌های پیوسته</a:t>
            </a: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روش هم‌مکانی</a:t>
            </a:r>
          </a:p>
          <a:p>
            <a:pPr algn="r" rtl="1">
              <a:lnSpc>
                <a:spcPct val="200000"/>
              </a:lnSpc>
            </a:pPr>
            <a:r>
              <a:rPr lang="fa-IR" sz="2400" b="1" dirty="0" smtClean="0">
                <a:latin typeface="Times New Roman" panose="02020603050405020304" pitchFamily="18" charset="0"/>
                <a:cs typeface="B Titr" panose="00000700000000000000" pitchFamily="2" charset="-78"/>
              </a:rPr>
              <a:t>3-آشنایی با حل دستگاه معادلات غیرخطی</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اولیه با تئوری اغتشاشات کوچک</a:t>
            </a:r>
          </a:p>
          <a:p>
            <a:pPr algn="r" rtl="1">
              <a:lnSpc>
                <a:spcPct val="200000"/>
              </a:lnSpc>
            </a:pPr>
            <a:r>
              <a:rPr lang="fa-IR" sz="2400" b="1" dirty="0" smtClean="0">
                <a:latin typeface="Times New Roman" panose="02020603050405020304" pitchFamily="18" charset="0"/>
                <a:cs typeface="B Titr" panose="00000700000000000000" pitchFamily="2" charset="-78"/>
              </a:rPr>
              <a:t> 5- آشنایی با مفاهیم ارتعاشات آزاد و مساله مقدار ویژه</a:t>
            </a:r>
          </a:p>
          <a:p>
            <a:pPr algn="r" rtl="1">
              <a:lnSpc>
                <a:spcPct val="200000"/>
              </a:lnSpc>
            </a:pPr>
            <a:r>
              <a:rPr lang="fa-IR" sz="2400" b="1" dirty="0" smtClean="0">
                <a:latin typeface="Times New Roman" panose="02020603050405020304" pitchFamily="18" charset="0"/>
                <a:cs typeface="B Titr" panose="00000700000000000000" pitchFamily="2" charset="-78"/>
              </a:rPr>
              <a:t>6- آشنایی با نرم‌افزار </a:t>
            </a:r>
            <a:r>
              <a:rPr lang="en-US" sz="2400" b="1" dirty="0" err="1" smtClean="0">
                <a:solidFill>
                  <a:srgbClr val="0000FF"/>
                </a:solidFill>
                <a:latin typeface="Times New Roman" panose="02020603050405020304" pitchFamily="18" charset="0"/>
                <a:cs typeface="B Titr" panose="00000700000000000000" pitchFamily="2" charset="-78"/>
              </a:rPr>
              <a:t>Malab</a:t>
            </a:r>
            <a:r>
              <a:rPr lang="fa-IR" sz="2400" b="1" dirty="0" smtClean="0">
                <a:solidFill>
                  <a:srgbClr val="0000FF"/>
                </a:solidFill>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و بسته </a:t>
            </a:r>
            <a:r>
              <a:rPr lang="en-US" sz="2400" b="1" dirty="0" err="1" smtClean="0">
                <a:solidFill>
                  <a:srgbClr val="0000FF"/>
                </a:solidFill>
                <a:latin typeface="Times New Roman" panose="02020603050405020304" pitchFamily="18" charset="0"/>
                <a:cs typeface="B Titr" panose="00000700000000000000" pitchFamily="2" charset="-78"/>
              </a:rPr>
              <a:t>MuPAD</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4171</TotalTime>
  <Words>331</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            تحلیل استاتیک، دینامیک و ارتعاشات آزاد  تیرهای غیرخطی از نظر هندسی دقیق   پدرام خانه‌مسجدی تیر 94 MarketCode.ir    </vt:lpstr>
      <vt:lpstr> </vt:lpstr>
      <vt:lpstr>PowerPoint Presentation</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205</cp:revision>
  <dcterms:created xsi:type="dcterms:W3CDTF">2006-08-16T00:00:00Z</dcterms:created>
  <dcterms:modified xsi:type="dcterms:W3CDTF">2016-01-30T08:04:39Z</dcterms:modified>
</cp:coreProperties>
</file>