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366" r:id="rId2"/>
    <p:sldId id="354" r:id="rId3"/>
    <p:sldId id="355" r:id="rId4"/>
    <p:sldId id="356" r:id="rId5"/>
    <p:sldId id="357" r:id="rId6"/>
    <p:sldId id="362" r:id="rId7"/>
    <p:sldId id="3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1/30/2016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1/30/2016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1/30/2016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1/30/2016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1/30/2016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1/30/2016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1/30/2016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1/30/2016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تحلیل ارتعاشات آزاد و</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 آیروالاستیسیته بال‌های کامپوزیتی</a:t>
            </a:r>
            <a:br>
              <a:rPr lang="fa-IR" sz="4000" dirty="0" smtClean="0">
                <a:solidFill>
                  <a:srgbClr val="FF0000"/>
                </a:solidFill>
                <a:cs typeface="B Titr" panose="00000700000000000000" pitchFamily="2" charset="-78"/>
              </a:rPr>
            </a:br>
            <a:r>
              <a:rPr lang="en-US" sz="3600" smtClean="0">
                <a:solidFill>
                  <a:srgbClr val="FF0000"/>
                </a:solidFill>
                <a:cs typeface="B Titr" panose="00000700000000000000" pitchFamily="2" charset="-78"/>
              </a:rPr>
              <a:t/>
            </a:r>
            <a:br>
              <a:rPr lang="en-US" sz="3600" smtClean="0">
                <a:solidFill>
                  <a:srgbClr val="FF0000"/>
                </a:solidFill>
                <a:cs typeface="B Titr" panose="00000700000000000000" pitchFamily="2" charset="-78"/>
              </a:rPr>
            </a:br>
            <a:r>
              <a:rPr lang="fa-IR" sz="4000" smtClean="0">
                <a:solidFill>
                  <a:srgbClr val="008000"/>
                </a:solidFill>
                <a:cs typeface="B Titr" panose="00000700000000000000" pitchFamily="2" charset="-78"/>
              </a:rPr>
              <a:t>پدرام </a:t>
            </a:r>
            <a:r>
              <a:rPr lang="fa-IR" sz="4000" dirty="0" smtClean="0">
                <a:solidFill>
                  <a:srgbClr val="008000"/>
                </a:solidFill>
                <a:cs typeface="B Titr" panose="00000700000000000000" pitchFamily="2" charset="-78"/>
              </a:rPr>
              <a:t>خانه‌مسجدی</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تیر 94</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53852"/>
            <a:ext cx="31242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62500" lnSpcReduction="20000"/>
          </a:bodyPr>
          <a:lstStyle/>
          <a:p>
            <a:endParaRPr lang="en-US" dirty="0" smtClean="0"/>
          </a:p>
          <a:p>
            <a:endParaRPr lang="en-US" dirty="0"/>
          </a:p>
          <a:p>
            <a:pPr algn="just" rtl="1">
              <a:lnSpc>
                <a:spcPct val="150000"/>
              </a:lnSpc>
            </a:pPr>
            <a:r>
              <a:rPr lang="fa-IR" sz="3600" dirty="0" smtClean="0">
                <a:cs typeface="B Titr" panose="00000700000000000000" pitchFamily="2" charset="-78"/>
              </a:rPr>
              <a:t>در دو دهه‌ي اخير استفاده از سازه‌هاي جدار نازک  کامپوزيتي در طراحي و ساخت وسايل پرنده رشدي چشمگير داشته است و با افزايش کارآيي و انعطاف پذيري سازه‌هاي وسايل پرنده مسايل مربوط به رفتار ارتعاشی و آيروالاستيک يکي از مهم‌ترين مسايل مطرح در طراحي وسايل پرنده نسل آينده خواهند بود. از آنجايي که طراحي بسياري از اجزاي وسايل پرنده از جمله بال‌هاي هواپيما بر اساس مفهوم تيرهاي جدار نازک مي‌باشد تحقيق در مورد رفتار ارتعاشی و آيروالاستيک تيرهاي جدار نازک کامپوزيتي و بررسي ودرک اثراتي از قبيل برش عرضي و وارپينگ  به منظور يک طراحي قابل اطمينان ضروري می‌نماید</a:t>
            </a:r>
            <a:r>
              <a:rPr lang="fa-IR" sz="3000" dirty="0" smtClean="0">
                <a:cs typeface="B Titr" panose="00000700000000000000" pitchFamily="2" charset="-78"/>
              </a:rPr>
              <a:t>.</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smtClean="0">
                <a:cs typeface="B Titr" panose="00000700000000000000" pitchFamily="2" charset="-78"/>
              </a:rPr>
              <a:t>در کدهای ارایه شده برای تحلیل ارتعاشات آزاد و آیروالاستیسیته بال کامپوزیتی هواپیما، از تئوری تیر جدار نازک کامپوزیتی با در نظر گرفتن اثراتی غیرکلاسیک از قبیل وارپینگ سطح مقطع و برش عرضی، استفاده شده است.</a:t>
            </a:r>
          </a:p>
          <a:p>
            <a:pPr algn="just" rtl="1">
              <a:lnSpc>
                <a:spcPct val="150000"/>
              </a:lnSpc>
            </a:pPr>
            <a:r>
              <a:rPr lang="fa-IR" sz="2400" dirty="0" smtClean="0">
                <a:cs typeface="B Titr" panose="00000700000000000000" pitchFamily="2" charset="-78"/>
              </a:rPr>
              <a:t>همچنین برای استخراج بارهای ناپایای آیرودینامیکی از تئوری توابع اندیسی در جریان تراکم ناپذیر دو بعدی با تصحیحاتی برای جریان سه بعدی استفاده گردیده است.    </a:t>
            </a:r>
            <a:endParaRPr lang="fa-IR" sz="2400" dirty="0">
              <a:cs typeface="B Titr" panose="00000700000000000000" pitchFamily="2" charset="-78"/>
            </a:endParaRPr>
          </a:p>
          <a:p>
            <a:pPr algn="just" rtl="1">
              <a:lnSpc>
                <a:spcPct val="150000"/>
              </a:lnSpc>
            </a:pPr>
            <a:r>
              <a:rPr lang="fa-IR" sz="2400" dirty="0" smtClean="0">
                <a:solidFill>
                  <a:srgbClr val="00B050"/>
                </a:solidFill>
                <a:cs typeface="B Titr" panose="00000700000000000000" pitchFamily="2" charset="-78"/>
              </a:rPr>
              <a:t>مقالات مستخرج از اين كد، دو مقاله </a:t>
            </a:r>
            <a:r>
              <a:rPr lang="en-US" sz="2400" b="1" dirty="0" smtClean="0">
                <a:solidFill>
                  <a:srgbClr val="00B050"/>
                </a:solidFill>
                <a:latin typeface="Times New Roman" pitchFamily="18" charset="0"/>
                <a:cs typeface="Times New Roman" pitchFamily="18" charset="0"/>
              </a:rPr>
              <a:t>ISI</a:t>
            </a:r>
            <a:r>
              <a:rPr lang="fa-IR" sz="2400" b="1" dirty="0" smtClean="0">
                <a:solidFill>
                  <a:srgbClr val="00B050"/>
                </a:solidFill>
                <a:latin typeface="Times New Roman" pitchFamily="18" charset="0"/>
                <a:cs typeface="Times New Roman" pitchFamily="18" charset="0"/>
              </a:rPr>
              <a:t> </a:t>
            </a:r>
            <a:r>
              <a:rPr lang="fa-IR" sz="2400" dirty="0" smtClean="0">
                <a:solidFill>
                  <a:srgbClr val="00B050"/>
                </a:solidFill>
                <a:cs typeface="B Titr" panose="00000700000000000000" pitchFamily="2" charset="-78"/>
              </a:rPr>
              <a:t>و دو مقاله كنفرانسي بوده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تحلیل ارتعاشات آزاد تیرهای جدار نازک کامپوزیتی با جفت‌شدگی پیچش-خمش</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sp>
        <p:nvSpPr>
          <p:cNvPr id="9269" name="Rectangle 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9217" name="Group 1"/>
          <p:cNvGrpSpPr>
            <a:grpSpLocks noChangeAspect="1"/>
          </p:cNvGrpSpPr>
          <p:nvPr/>
        </p:nvGrpSpPr>
        <p:grpSpPr bwMode="auto">
          <a:xfrm>
            <a:off x="2133600" y="2362200"/>
            <a:ext cx="4648600" cy="3642958"/>
            <a:chOff x="2181" y="8537"/>
            <a:chExt cx="7740" cy="6066"/>
          </a:xfrm>
        </p:grpSpPr>
        <p:sp>
          <p:nvSpPr>
            <p:cNvPr id="9268" name="AutoShape 52"/>
            <p:cNvSpPr>
              <a:spLocks noChangeAspect="1" noChangeArrowheads="1" noTextEdit="1"/>
            </p:cNvSpPr>
            <p:nvPr/>
          </p:nvSpPr>
          <p:spPr bwMode="auto">
            <a:xfrm>
              <a:off x="2181" y="8537"/>
              <a:ext cx="7740" cy="606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67" name="Rectangle 51"/>
            <p:cNvSpPr>
              <a:spLocks noChangeArrowheads="1"/>
            </p:cNvSpPr>
            <p:nvPr/>
          </p:nvSpPr>
          <p:spPr bwMode="auto">
            <a:xfrm>
              <a:off x="6556" y="10286"/>
              <a:ext cx="1989" cy="942"/>
            </a:xfrm>
            <a:prstGeom prst="rect">
              <a:avLst/>
            </a:prstGeom>
            <a:noFill/>
            <a:ln w="9525">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66" name="Text Box 50"/>
            <p:cNvSpPr txBox="1">
              <a:spLocks noChangeArrowheads="1"/>
            </p:cNvSpPr>
            <p:nvPr/>
          </p:nvSpPr>
          <p:spPr bwMode="auto">
            <a:xfrm>
              <a:off x="7593" y="8601"/>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65" name="Text Box 49"/>
            <p:cNvSpPr txBox="1">
              <a:spLocks noChangeArrowheads="1"/>
            </p:cNvSpPr>
            <p:nvPr/>
          </p:nvSpPr>
          <p:spPr bwMode="auto">
            <a:xfrm>
              <a:off x="3282" y="12103"/>
              <a:ext cx="585"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64" name="Text Box 48"/>
            <p:cNvSpPr txBox="1">
              <a:spLocks noChangeArrowheads="1"/>
            </p:cNvSpPr>
            <p:nvPr/>
          </p:nvSpPr>
          <p:spPr bwMode="auto">
            <a:xfrm>
              <a:off x="2181" y="12837"/>
              <a:ext cx="688"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2d</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9261" name="Group 45"/>
            <p:cNvGrpSpPr>
              <a:grpSpLocks/>
            </p:cNvGrpSpPr>
            <p:nvPr/>
          </p:nvGrpSpPr>
          <p:grpSpPr bwMode="auto">
            <a:xfrm>
              <a:off x="6481" y="8696"/>
              <a:ext cx="3268" cy="2765"/>
              <a:chOff x="2726" y="10575"/>
              <a:chExt cx="4680" cy="3960"/>
            </a:xfrm>
          </p:grpSpPr>
          <p:sp>
            <p:nvSpPr>
              <p:cNvPr id="9263" name="Line 47"/>
              <p:cNvSpPr>
                <a:spLocks noChangeShapeType="1"/>
              </p:cNvSpPr>
              <p:nvPr/>
            </p:nvSpPr>
            <p:spPr bwMode="auto">
              <a:xfrm>
                <a:off x="2726" y="13635"/>
                <a:ext cx="4680" cy="1"/>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9262" name="Line 46"/>
              <p:cNvSpPr>
                <a:spLocks noChangeShapeType="1"/>
              </p:cNvSpPr>
              <p:nvPr/>
            </p:nvSpPr>
            <p:spPr bwMode="auto">
              <a:xfrm flipV="1">
                <a:off x="4075" y="10575"/>
                <a:ext cx="1" cy="3960"/>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grpSp>
        <p:sp>
          <p:nvSpPr>
            <p:cNvPr id="9260" name="Rectangle 44"/>
            <p:cNvSpPr>
              <a:spLocks noChangeArrowheads="1"/>
            </p:cNvSpPr>
            <p:nvPr/>
          </p:nvSpPr>
          <p:spPr bwMode="auto">
            <a:xfrm>
              <a:off x="3729" y="12583"/>
              <a:ext cx="1989" cy="942"/>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59" name="Rectangle 43"/>
            <p:cNvSpPr>
              <a:spLocks noChangeArrowheads="1"/>
            </p:cNvSpPr>
            <p:nvPr/>
          </p:nvSpPr>
          <p:spPr bwMode="auto">
            <a:xfrm>
              <a:off x="3816" y="12670"/>
              <a:ext cx="1809" cy="777"/>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58" name="Line 42"/>
            <p:cNvSpPr>
              <a:spLocks noChangeShapeType="1"/>
            </p:cNvSpPr>
            <p:nvPr/>
          </p:nvSpPr>
          <p:spPr bwMode="auto">
            <a:xfrm flipV="1">
              <a:off x="3729" y="10279"/>
              <a:ext cx="2827" cy="230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7" name="Line 41"/>
            <p:cNvSpPr>
              <a:spLocks noChangeShapeType="1"/>
            </p:cNvSpPr>
            <p:nvPr/>
          </p:nvSpPr>
          <p:spPr bwMode="auto">
            <a:xfrm flipV="1">
              <a:off x="5718" y="10279"/>
              <a:ext cx="2827" cy="230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6" name="Line 40"/>
            <p:cNvSpPr>
              <a:spLocks noChangeShapeType="1"/>
            </p:cNvSpPr>
            <p:nvPr/>
          </p:nvSpPr>
          <p:spPr bwMode="auto">
            <a:xfrm>
              <a:off x="6556" y="10279"/>
              <a:ext cx="1989"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5" name="Line 39"/>
            <p:cNvSpPr>
              <a:spLocks noChangeShapeType="1"/>
            </p:cNvSpPr>
            <p:nvPr/>
          </p:nvSpPr>
          <p:spPr bwMode="auto">
            <a:xfrm flipV="1">
              <a:off x="3816" y="12687"/>
              <a:ext cx="918" cy="768"/>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4" name="Line 38"/>
            <p:cNvSpPr>
              <a:spLocks noChangeShapeType="1"/>
            </p:cNvSpPr>
            <p:nvPr/>
          </p:nvSpPr>
          <p:spPr bwMode="auto">
            <a:xfrm flipV="1">
              <a:off x="5718" y="11221"/>
              <a:ext cx="2827" cy="230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3" name="Line 37"/>
            <p:cNvSpPr>
              <a:spLocks noChangeShapeType="1"/>
            </p:cNvSpPr>
            <p:nvPr/>
          </p:nvSpPr>
          <p:spPr bwMode="auto">
            <a:xfrm>
              <a:off x="8545" y="10279"/>
              <a:ext cx="0" cy="94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2" name="Line 36"/>
            <p:cNvSpPr>
              <a:spLocks noChangeShapeType="1"/>
            </p:cNvSpPr>
            <p:nvPr/>
          </p:nvSpPr>
          <p:spPr bwMode="auto">
            <a:xfrm flipV="1">
              <a:off x="4804" y="11230"/>
              <a:ext cx="1735" cy="1392"/>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1" name="Line 35"/>
            <p:cNvSpPr>
              <a:spLocks noChangeShapeType="1"/>
            </p:cNvSpPr>
            <p:nvPr/>
          </p:nvSpPr>
          <p:spPr bwMode="auto">
            <a:xfrm flipV="1">
              <a:off x="3041" y="12608"/>
              <a:ext cx="2193" cy="1787"/>
            </a:xfrm>
            <a:prstGeom prst="line">
              <a:avLst/>
            </a:prstGeom>
            <a:noFill/>
            <a:ln w="9525">
              <a:solidFill>
                <a:srgbClr val="000000"/>
              </a:solidFill>
              <a:round/>
              <a:headEnd type="stealth" w="med" len="med"/>
              <a:tailEnd/>
            </a:ln>
          </p:spPr>
          <p:txBody>
            <a:bodyPr vert="horz" wrap="square" lIns="91440" tIns="45720" rIns="91440" bIns="45720" numCol="1" anchor="t" anchorCtr="0" compatLnSpc="1">
              <a:prstTxWarp prst="textNoShape">
                <a:avLst/>
              </a:prstTxWarp>
            </a:bodyPr>
            <a:lstStyle/>
            <a:p>
              <a:endParaRPr lang="en-US"/>
            </a:p>
          </p:txBody>
        </p:sp>
        <p:sp>
          <p:nvSpPr>
            <p:cNvPr id="9250" name="Line 34"/>
            <p:cNvSpPr>
              <a:spLocks noChangeShapeType="1"/>
            </p:cNvSpPr>
            <p:nvPr/>
          </p:nvSpPr>
          <p:spPr bwMode="auto">
            <a:xfrm flipV="1">
              <a:off x="5277" y="10820"/>
              <a:ext cx="2153" cy="1754"/>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9" name="Line 33"/>
            <p:cNvSpPr>
              <a:spLocks noChangeShapeType="1"/>
            </p:cNvSpPr>
            <p:nvPr/>
          </p:nvSpPr>
          <p:spPr bwMode="auto">
            <a:xfrm flipH="1">
              <a:off x="8532" y="10271"/>
              <a:ext cx="13" cy="961"/>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8" name="Line 32"/>
            <p:cNvSpPr>
              <a:spLocks noChangeShapeType="1"/>
            </p:cNvSpPr>
            <p:nvPr/>
          </p:nvSpPr>
          <p:spPr bwMode="auto">
            <a:xfrm flipH="1">
              <a:off x="5934" y="10288"/>
              <a:ext cx="1376" cy="516"/>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7" name="Line 31"/>
            <p:cNvSpPr>
              <a:spLocks noChangeShapeType="1"/>
            </p:cNvSpPr>
            <p:nvPr/>
          </p:nvSpPr>
          <p:spPr bwMode="auto">
            <a:xfrm flipH="1">
              <a:off x="5277" y="10303"/>
              <a:ext cx="2752" cy="103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6" name="Line 30"/>
            <p:cNvSpPr>
              <a:spLocks noChangeShapeType="1"/>
            </p:cNvSpPr>
            <p:nvPr/>
          </p:nvSpPr>
          <p:spPr bwMode="auto">
            <a:xfrm flipH="1">
              <a:off x="4589" y="10548"/>
              <a:ext cx="3612" cy="1355"/>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5" name="Line 29"/>
            <p:cNvSpPr>
              <a:spLocks noChangeShapeType="1"/>
            </p:cNvSpPr>
            <p:nvPr/>
          </p:nvSpPr>
          <p:spPr bwMode="auto">
            <a:xfrm flipH="1">
              <a:off x="3905" y="11106"/>
              <a:ext cx="3612" cy="1355"/>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4" name="Line 28"/>
            <p:cNvSpPr>
              <a:spLocks noChangeShapeType="1"/>
            </p:cNvSpPr>
            <p:nvPr/>
          </p:nvSpPr>
          <p:spPr bwMode="auto">
            <a:xfrm flipH="1">
              <a:off x="4417" y="11670"/>
              <a:ext cx="2408" cy="90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3" name="Line 27"/>
            <p:cNvSpPr>
              <a:spLocks noChangeShapeType="1"/>
            </p:cNvSpPr>
            <p:nvPr/>
          </p:nvSpPr>
          <p:spPr bwMode="auto">
            <a:xfrm flipH="1">
              <a:off x="3989" y="12703"/>
              <a:ext cx="1624" cy="61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2" name="Line 26"/>
            <p:cNvSpPr>
              <a:spLocks noChangeShapeType="1"/>
            </p:cNvSpPr>
            <p:nvPr/>
          </p:nvSpPr>
          <p:spPr bwMode="auto">
            <a:xfrm flipH="1">
              <a:off x="4509" y="13023"/>
              <a:ext cx="1112" cy="418"/>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1" name="Line 25"/>
            <p:cNvSpPr>
              <a:spLocks noChangeShapeType="1"/>
            </p:cNvSpPr>
            <p:nvPr/>
          </p:nvSpPr>
          <p:spPr bwMode="auto">
            <a:xfrm flipH="1">
              <a:off x="4493" y="12665"/>
              <a:ext cx="612" cy="23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0" name="Line 24"/>
            <p:cNvSpPr>
              <a:spLocks noChangeShapeType="1"/>
            </p:cNvSpPr>
            <p:nvPr/>
          </p:nvSpPr>
          <p:spPr bwMode="auto">
            <a:xfrm>
              <a:off x="8201" y="10555"/>
              <a:ext cx="344" cy="17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9" name="Line 23"/>
            <p:cNvSpPr>
              <a:spLocks noChangeShapeType="1"/>
            </p:cNvSpPr>
            <p:nvPr/>
          </p:nvSpPr>
          <p:spPr bwMode="auto">
            <a:xfrm>
              <a:off x="6026" y="12352"/>
              <a:ext cx="380" cy="19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8" name="Line 22"/>
            <p:cNvSpPr>
              <a:spLocks noChangeShapeType="1"/>
            </p:cNvSpPr>
            <p:nvPr/>
          </p:nvSpPr>
          <p:spPr bwMode="auto">
            <a:xfrm flipH="1">
              <a:off x="5392" y="12344"/>
              <a:ext cx="611" cy="23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7" name="Line 21"/>
            <p:cNvSpPr>
              <a:spLocks noChangeShapeType="1"/>
            </p:cNvSpPr>
            <p:nvPr/>
          </p:nvSpPr>
          <p:spPr bwMode="auto">
            <a:xfrm>
              <a:off x="3041" y="12627"/>
              <a:ext cx="11" cy="903"/>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36" name="Line 20"/>
            <p:cNvSpPr>
              <a:spLocks noChangeShapeType="1"/>
            </p:cNvSpPr>
            <p:nvPr/>
          </p:nvSpPr>
          <p:spPr bwMode="auto">
            <a:xfrm>
              <a:off x="3707" y="14038"/>
              <a:ext cx="2025" cy="3"/>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35" name="Line 19"/>
            <p:cNvSpPr>
              <a:spLocks noChangeShapeType="1"/>
            </p:cNvSpPr>
            <p:nvPr/>
          </p:nvSpPr>
          <p:spPr bwMode="auto">
            <a:xfrm>
              <a:off x="8567" y="11507"/>
              <a:ext cx="2" cy="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4" name="Line 18"/>
            <p:cNvSpPr>
              <a:spLocks noChangeShapeType="1"/>
            </p:cNvSpPr>
            <p:nvPr/>
          </p:nvSpPr>
          <p:spPr bwMode="auto">
            <a:xfrm flipV="1">
              <a:off x="5747" y="11737"/>
              <a:ext cx="2827" cy="2304"/>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33" name="Line 17"/>
            <p:cNvSpPr>
              <a:spLocks noChangeShapeType="1"/>
            </p:cNvSpPr>
            <p:nvPr/>
          </p:nvSpPr>
          <p:spPr bwMode="auto">
            <a:xfrm>
              <a:off x="5720" y="13751"/>
              <a:ext cx="2" cy="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2" name="Line 16"/>
            <p:cNvSpPr>
              <a:spLocks noChangeShapeType="1"/>
            </p:cNvSpPr>
            <p:nvPr/>
          </p:nvSpPr>
          <p:spPr bwMode="auto">
            <a:xfrm>
              <a:off x="3714" y="13770"/>
              <a:ext cx="2" cy="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1" name="Line 15"/>
            <p:cNvSpPr>
              <a:spLocks noChangeShapeType="1"/>
            </p:cNvSpPr>
            <p:nvPr/>
          </p:nvSpPr>
          <p:spPr bwMode="auto">
            <a:xfrm flipH="1">
              <a:off x="2869" y="12595"/>
              <a:ext cx="711"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0" name="Line 14"/>
            <p:cNvSpPr>
              <a:spLocks noChangeShapeType="1"/>
            </p:cNvSpPr>
            <p:nvPr/>
          </p:nvSpPr>
          <p:spPr bwMode="auto">
            <a:xfrm flipH="1">
              <a:off x="3228" y="12684"/>
              <a:ext cx="344"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9" name="Line 13"/>
            <p:cNvSpPr>
              <a:spLocks noChangeShapeType="1"/>
            </p:cNvSpPr>
            <p:nvPr/>
          </p:nvSpPr>
          <p:spPr bwMode="auto">
            <a:xfrm>
              <a:off x="3385" y="12665"/>
              <a:ext cx="1" cy="344"/>
            </a:xfrm>
            <a:prstGeom prst="line">
              <a:avLst/>
            </a:prstGeom>
            <a:noFill/>
            <a:ln w="9525">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9228" name="Line 12"/>
            <p:cNvSpPr>
              <a:spLocks noChangeShapeType="1"/>
            </p:cNvSpPr>
            <p:nvPr/>
          </p:nvSpPr>
          <p:spPr bwMode="auto">
            <a:xfrm>
              <a:off x="3385" y="12264"/>
              <a:ext cx="1" cy="344"/>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9227" name="Text Box 11"/>
            <p:cNvSpPr txBox="1">
              <a:spLocks noChangeArrowheads="1"/>
            </p:cNvSpPr>
            <p:nvPr/>
          </p:nvSpPr>
          <p:spPr bwMode="auto">
            <a:xfrm>
              <a:off x="4237" y="14087"/>
              <a:ext cx="688"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2b</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6" name="Text Box 10"/>
            <p:cNvSpPr txBox="1">
              <a:spLocks noChangeArrowheads="1"/>
            </p:cNvSpPr>
            <p:nvPr/>
          </p:nvSpPr>
          <p:spPr bwMode="auto">
            <a:xfrm>
              <a:off x="7291" y="12799"/>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L</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5" name="Line 9"/>
            <p:cNvSpPr>
              <a:spLocks noChangeShapeType="1"/>
            </p:cNvSpPr>
            <p:nvPr/>
          </p:nvSpPr>
          <p:spPr bwMode="auto">
            <a:xfrm flipH="1">
              <a:off x="2861" y="13525"/>
              <a:ext cx="711"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4" name="Text Box 8"/>
            <p:cNvSpPr txBox="1">
              <a:spLocks noChangeArrowheads="1"/>
            </p:cNvSpPr>
            <p:nvPr/>
          </p:nvSpPr>
          <p:spPr bwMode="auto">
            <a:xfrm>
              <a:off x="2697" y="13869"/>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z</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3" name="Text Box 7"/>
            <p:cNvSpPr txBox="1">
              <a:spLocks noChangeArrowheads="1"/>
            </p:cNvSpPr>
            <p:nvPr/>
          </p:nvSpPr>
          <p:spPr bwMode="auto">
            <a:xfrm>
              <a:off x="9577" y="10257"/>
              <a:ext cx="344" cy="516"/>
            </a:xfrm>
            <a:prstGeom prst="rect">
              <a:avLst/>
            </a:prstGeom>
            <a:noFill/>
            <a:ln w="9525">
              <a:noFill/>
              <a:miter lim="800000"/>
              <a:headEnd/>
              <a:tailEnd/>
            </a:ln>
          </p:spPr>
          <p:txBody>
            <a:bodyPr vert="horz" wrap="square" lIns="59639" tIns="29820" rIns="59639" bIns="298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Calibri" pitchFamily="34" charset="0"/>
                  <a:ea typeface="Calibri" pitchFamily="34"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2" name="Line 6"/>
            <p:cNvSpPr>
              <a:spLocks noChangeShapeType="1"/>
            </p:cNvSpPr>
            <p:nvPr/>
          </p:nvSpPr>
          <p:spPr bwMode="auto">
            <a:xfrm flipH="1">
              <a:off x="6237" y="12539"/>
              <a:ext cx="164" cy="57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1" name="Line 5"/>
            <p:cNvSpPr>
              <a:spLocks noChangeShapeType="1"/>
            </p:cNvSpPr>
            <p:nvPr/>
          </p:nvSpPr>
          <p:spPr bwMode="auto">
            <a:xfrm>
              <a:off x="6833" y="11679"/>
              <a:ext cx="379" cy="19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0" name="Line 4"/>
            <p:cNvSpPr>
              <a:spLocks noChangeShapeType="1"/>
            </p:cNvSpPr>
            <p:nvPr/>
          </p:nvSpPr>
          <p:spPr bwMode="auto">
            <a:xfrm flipH="1">
              <a:off x="7044" y="11866"/>
              <a:ext cx="163" cy="57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9" name="Line 3"/>
            <p:cNvSpPr>
              <a:spLocks noChangeShapeType="1"/>
            </p:cNvSpPr>
            <p:nvPr/>
          </p:nvSpPr>
          <p:spPr bwMode="auto">
            <a:xfrm>
              <a:off x="7521" y="11109"/>
              <a:ext cx="379" cy="19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8" name="Line 2"/>
            <p:cNvSpPr>
              <a:spLocks noChangeShapeType="1"/>
            </p:cNvSpPr>
            <p:nvPr/>
          </p:nvSpPr>
          <p:spPr bwMode="auto">
            <a:xfrm flipH="1">
              <a:off x="7732" y="11297"/>
              <a:ext cx="163" cy="57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تحلیل ناپایداری آیروالاستیک (مقدار ویژه) بال‌های کامپوزیتی با جفت‌شدگی پیچش-خمش</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193" name="Group 1"/>
          <p:cNvGrpSpPr>
            <a:grpSpLocks noChangeAspect="1"/>
          </p:cNvGrpSpPr>
          <p:nvPr/>
        </p:nvGrpSpPr>
        <p:grpSpPr bwMode="auto">
          <a:xfrm>
            <a:off x="1905000" y="1981200"/>
            <a:ext cx="5368092" cy="3981450"/>
            <a:chOff x="1999" y="1581"/>
            <a:chExt cx="7246" cy="5375"/>
          </a:xfrm>
        </p:grpSpPr>
        <p:sp>
          <p:nvSpPr>
            <p:cNvPr id="8226" name="AutoShape 34"/>
            <p:cNvSpPr>
              <a:spLocks noChangeAspect="1" noChangeArrowheads="1" noTextEdit="1"/>
            </p:cNvSpPr>
            <p:nvPr/>
          </p:nvSpPr>
          <p:spPr bwMode="auto">
            <a:xfrm>
              <a:off x="1999" y="1581"/>
              <a:ext cx="7246" cy="5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25" name="Text Box 33"/>
            <p:cNvSpPr txBox="1">
              <a:spLocks noChangeArrowheads="1"/>
            </p:cNvSpPr>
            <p:nvPr/>
          </p:nvSpPr>
          <p:spPr bwMode="auto">
            <a:xfrm>
              <a:off x="4729" y="6001"/>
              <a:ext cx="310" cy="405"/>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4" name="Text Box 32"/>
            <p:cNvSpPr txBox="1">
              <a:spLocks noChangeArrowheads="1"/>
            </p:cNvSpPr>
            <p:nvPr/>
          </p:nvSpPr>
          <p:spPr bwMode="auto">
            <a:xfrm>
              <a:off x="3259" y="5851"/>
              <a:ext cx="270" cy="405"/>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z</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23" name="Oval 31"/>
            <p:cNvSpPr>
              <a:spLocks noChangeArrowheads="1"/>
            </p:cNvSpPr>
            <p:nvPr/>
          </p:nvSpPr>
          <p:spPr bwMode="auto">
            <a:xfrm>
              <a:off x="3260" y="5625"/>
              <a:ext cx="1890" cy="405"/>
            </a:xfrm>
            <a:prstGeom prst="ellipse">
              <a:avLst/>
            </a:prstGeom>
            <a:noFill/>
            <a:ln w="635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22" name="Line 30"/>
            <p:cNvSpPr>
              <a:spLocks noChangeShapeType="1"/>
            </p:cNvSpPr>
            <p:nvPr/>
          </p:nvSpPr>
          <p:spPr bwMode="auto">
            <a:xfrm flipV="1">
              <a:off x="3260" y="3231"/>
              <a:ext cx="3116" cy="2538"/>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21" name="Line 29"/>
            <p:cNvSpPr>
              <a:spLocks noChangeShapeType="1"/>
            </p:cNvSpPr>
            <p:nvPr/>
          </p:nvSpPr>
          <p:spPr bwMode="auto">
            <a:xfrm flipV="1">
              <a:off x="5150" y="3384"/>
              <a:ext cx="3045" cy="2489"/>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20" name="Arc 28"/>
            <p:cNvSpPr>
              <a:spLocks/>
            </p:cNvSpPr>
            <p:nvPr/>
          </p:nvSpPr>
          <p:spPr bwMode="auto">
            <a:xfrm flipH="1">
              <a:off x="6360" y="3042"/>
              <a:ext cx="1842" cy="360"/>
            </a:xfrm>
            <a:custGeom>
              <a:avLst/>
              <a:gdLst>
                <a:gd name="G0" fmla="+- 21600 0 0"/>
                <a:gd name="G1" fmla="+- 21600 0 0"/>
                <a:gd name="G2" fmla="+- 21600 0 0"/>
                <a:gd name="T0" fmla="*/ 552 w 42102"/>
                <a:gd name="T1" fmla="*/ 26454 h 26454"/>
                <a:gd name="T2" fmla="*/ 42102 w 42102"/>
                <a:gd name="T3" fmla="*/ 14802 h 26454"/>
                <a:gd name="T4" fmla="*/ 21600 w 42102"/>
                <a:gd name="T5" fmla="*/ 21600 h 26454"/>
              </a:gdLst>
              <a:ahLst/>
              <a:cxnLst>
                <a:cxn ang="0">
                  <a:pos x="T0" y="T1"/>
                </a:cxn>
                <a:cxn ang="0">
                  <a:pos x="T2" y="T3"/>
                </a:cxn>
                <a:cxn ang="0">
                  <a:pos x="T4" y="T5"/>
                </a:cxn>
              </a:cxnLst>
              <a:rect l="0" t="0" r="r" b="b"/>
              <a:pathLst>
                <a:path w="42102" h="26454" fill="none" extrusionOk="0">
                  <a:moveTo>
                    <a:pt x="552" y="26453"/>
                  </a:moveTo>
                  <a:cubicBezTo>
                    <a:pt x="185" y="24862"/>
                    <a:pt x="0" y="23233"/>
                    <a:pt x="0" y="21600"/>
                  </a:cubicBezTo>
                  <a:cubicBezTo>
                    <a:pt x="0" y="9670"/>
                    <a:pt x="9670" y="0"/>
                    <a:pt x="21600" y="0"/>
                  </a:cubicBezTo>
                  <a:cubicBezTo>
                    <a:pt x="30909" y="-1"/>
                    <a:pt x="39172" y="5965"/>
                    <a:pt x="42102" y="14801"/>
                  </a:cubicBezTo>
                </a:path>
                <a:path w="42102" h="26454" stroke="0" extrusionOk="0">
                  <a:moveTo>
                    <a:pt x="552" y="26453"/>
                  </a:moveTo>
                  <a:cubicBezTo>
                    <a:pt x="185" y="24862"/>
                    <a:pt x="0" y="23233"/>
                    <a:pt x="0" y="21600"/>
                  </a:cubicBezTo>
                  <a:cubicBezTo>
                    <a:pt x="0" y="9670"/>
                    <a:pt x="9670" y="0"/>
                    <a:pt x="21600" y="0"/>
                  </a:cubicBezTo>
                  <a:cubicBezTo>
                    <a:pt x="30909" y="-1"/>
                    <a:pt x="39172" y="5965"/>
                    <a:pt x="42102" y="14801"/>
                  </a:cubicBezTo>
                  <a:lnTo>
                    <a:pt x="21600" y="21600"/>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19" name="Line 27"/>
            <p:cNvSpPr>
              <a:spLocks noChangeShapeType="1"/>
            </p:cNvSpPr>
            <p:nvPr/>
          </p:nvSpPr>
          <p:spPr bwMode="auto">
            <a:xfrm>
              <a:off x="8188" y="3305"/>
              <a:ext cx="1057" cy="1"/>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8218" name="Line 26"/>
            <p:cNvSpPr>
              <a:spLocks noChangeShapeType="1"/>
            </p:cNvSpPr>
            <p:nvPr/>
          </p:nvSpPr>
          <p:spPr bwMode="auto">
            <a:xfrm flipV="1">
              <a:off x="7277" y="1590"/>
              <a:ext cx="1" cy="1448"/>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8217" name="Line 25"/>
            <p:cNvSpPr>
              <a:spLocks noChangeShapeType="1"/>
            </p:cNvSpPr>
            <p:nvPr/>
          </p:nvSpPr>
          <p:spPr bwMode="auto">
            <a:xfrm flipH="1">
              <a:off x="3439" y="5616"/>
              <a:ext cx="901" cy="645"/>
            </a:xfrm>
            <a:prstGeom prst="line">
              <a:avLst/>
            </a:prstGeom>
            <a:noFill/>
            <a:ln w="9525">
              <a:solidFill>
                <a:srgbClr val="000000"/>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8216" name="Text Box 24"/>
            <p:cNvSpPr txBox="1">
              <a:spLocks noChangeArrowheads="1"/>
            </p:cNvSpPr>
            <p:nvPr/>
          </p:nvSpPr>
          <p:spPr bwMode="auto">
            <a:xfrm>
              <a:off x="7445" y="1620"/>
              <a:ext cx="270" cy="720"/>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5" name="Line 23"/>
            <p:cNvSpPr>
              <a:spLocks noChangeShapeType="1"/>
            </p:cNvSpPr>
            <p:nvPr/>
          </p:nvSpPr>
          <p:spPr bwMode="auto">
            <a:xfrm flipH="1">
              <a:off x="6086" y="3059"/>
              <a:ext cx="1080" cy="405"/>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14" name="Line 22"/>
            <p:cNvSpPr>
              <a:spLocks noChangeShapeType="1"/>
            </p:cNvSpPr>
            <p:nvPr/>
          </p:nvSpPr>
          <p:spPr bwMode="auto">
            <a:xfrm flipH="1">
              <a:off x="5570" y="3071"/>
              <a:ext cx="2160" cy="81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13" name="Line 21"/>
            <p:cNvSpPr>
              <a:spLocks noChangeShapeType="1"/>
            </p:cNvSpPr>
            <p:nvPr/>
          </p:nvSpPr>
          <p:spPr bwMode="auto">
            <a:xfrm flipH="1">
              <a:off x="5030" y="3182"/>
              <a:ext cx="3035" cy="114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12" name="Line 20"/>
            <p:cNvSpPr>
              <a:spLocks noChangeShapeType="1"/>
            </p:cNvSpPr>
            <p:nvPr/>
          </p:nvSpPr>
          <p:spPr bwMode="auto">
            <a:xfrm flipH="1">
              <a:off x="4493" y="3374"/>
              <a:ext cx="3684" cy="139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11" name="Line 19"/>
            <p:cNvSpPr>
              <a:spLocks noChangeShapeType="1"/>
            </p:cNvSpPr>
            <p:nvPr/>
          </p:nvSpPr>
          <p:spPr bwMode="auto">
            <a:xfrm flipH="1">
              <a:off x="3935" y="3800"/>
              <a:ext cx="3740" cy="1413"/>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10" name="Line 18"/>
            <p:cNvSpPr>
              <a:spLocks noChangeShapeType="1"/>
            </p:cNvSpPr>
            <p:nvPr/>
          </p:nvSpPr>
          <p:spPr bwMode="auto">
            <a:xfrm flipH="1">
              <a:off x="3422" y="4248"/>
              <a:ext cx="3728" cy="1391"/>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9" name="Line 17"/>
            <p:cNvSpPr>
              <a:spLocks noChangeShapeType="1"/>
            </p:cNvSpPr>
            <p:nvPr/>
          </p:nvSpPr>
          <p:spPr bwMode="auto">
            <a:xfrm flipH="1">
              <a:off x="4205" y="4676"/>
              <a:ext cx="2397" cy="912"/>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8" name="Line 16"/>
            <p:cNvSpPr>
              <a:spLocks noChangeShapeType="1"/>
            </p:cNvSpPr>
            <p:nvPr/>
          </p:nvSpPr>
          <p:spPr bwMode="auto">
            <a:xfrm flipH="1">
              <a:off x="4738" y="5183"/>
              <a:ext cx="1231" cy="464"/>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7" name="Text Box 15"/>
            <p:cNvSpPr txBox="1">
              <a:spLocks noChangeArrowheads="1"/>
            </p:cNvSpPr>
            <p:nvPr/>
          </p:nvSpPr>
          <p:spPr bwMode="auto">
            <a:xfrm>
              <a:off x="8839" y="2841"/>
              <a:ext cx="270" cy="405"/>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06" name="Line 14"/>
            <p:cNvSpPr>
              <a:spLocks noChangeShapeType="1"/>
            </p:cNvSpPr>
            <p:nvPr/>
          </p:nvSpPr>
          <p:spPr bwMode="auto">
            <a:xfrm flipV="1">
              <a:off x="5179" y="4022"/>
              <a:ext cx="3045" cy="2489"/>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8205" name="Line 13"/>
            <p:cNvSpPr>
              <a:spLocks noChangeShapeType="1"/>
            </p:cNvSpPr>
            <p:nvPr/>
          </p:nvSpPr>
          <p:spPr bwMode="auto">
            <a:xfrm>
              <a:off x="5168" y="6141"/>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4" name="Line 12"/>
            <p:cNvSpPr>
              <a:spLocks noChangeShapeType="1"/>
            </p:cNvSpPr>
            <p:nvPr/>
          </p:nvSpPr>
          <p:spPr bwMode="auto">
            <a:xfrm>
              <a:off x="8229" y="3681"/>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3" name="Line 11"/>
            <p:cNvSpPr>
              <a:spLocks noChangeShapeType="1"/>
            </p:cNvSpPr>
            <p:nvPr/>
          </p:nvSpPr>
          <p:spPr bwMode="auto">
            <a:xfrm>
              <a:off x="3199" y="6161"/>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2" name="Line 10"/>
            <p:cNvSpPr>
              <a:spLocks noChangeShapeType="1"/>
            </p:cNvSpPr>
            <p:nvPr/>
          </p:nvSpPr>
          <p:spPr bwMode="auto">
            <a:xfrm flipV="1">
              <a:off x="3259" y="6519"/>
              <a:ext cx="1886" cy="2"/>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8201" name="Line 9"/>
            <p:cNvSpPr>
              <a:spLocks noChangeShapeType="1"/>
            </p:cNvSpPr>
            <p:nvPr/>
          </p:nvSpPr>
          <p:spPr bwMode="auto">
            <a:xfrm flipH="1">
              <a:off x="2619" y="5691"/>
              <a:ext cx="54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0" name="Line 8"/>
            <p:cNvSpPr>
              <a:spLocks noChangeShapeType="1"/>
            </p:cNvSpPr>
            <p:nvPr/>
          </p:nvSpPr>
          <p:spPr bwMode="auto">
            <a:xfrm flipH="1">
              <a:off x="2609" y="6081"/>
              <a:ext cx="54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 name="Text Box 7"/>
            <p:cNvSpPr txBox="1">
              <a:spLocks noChangeArrowheads="1"/>
            </p:cNvSpPr>
            <p:nvPr/>
          </p:nvSpPr>
          <p:spPr bwMode="auto">
            <a:xfrm>
              <a:off x="6859" y="5181"/>
              <a:ext cx="450" cy="405"/>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8" name="Line 6"/>
            <p:cNvSpPr>
              <a:spLocks noChangeShapeType="1"/>
            </p:cNvSpPr>
            <p:nvPr/>
          </p:nvSpPr>
          <p:spPr bwMode="auto">
            <a:xfrm>
              <a:off x="2899" y="5711"/>
              <a:ext cx="1" cy="360"/>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8197" name="Text Box 5"/>
            <p:cNvSpPr txBox="1">
              <a:spLocks noChangeArrowheads="1"/>
            </p:cNvSpPr>
            <p:nvPr/>
          </p:nvSpPr>
          <p:spPr bwMode="auto">
            <a:xfrm>
              <a:off x="3729" y="6551"/>
              <a:ext cx="670" cy="405"/>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2b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1999" y="5651"/>
              <a:ext cx="670" cy="405"/>
            </a:xfrm>
            <a:prstGeom prst="rect">
              <a:avLst/>
            </a:prstGeom>
            <a:noFill/>
            <a:ln w="9525">
              <a:noFill/>
              <a:miter lim="800000"/>
              <a:headEnd/>
              <a:tailEnd/>
            </a:ln>
          </p:spPr>
          <p:txBody>
            <a:bodyPr vert="horz" wrap="square" lIns="55550" tIns="27775" rIns="55550" bIns="2777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Calibri" pitchFamily="34" charset="0"/>
                  <a:ea typeface="Calibri" pitchFamily="34" charset="0"/>
                  <a:cs typeface="Arial" pitchFamily="34" charset="0"/>
                </a:rPr>
                <a:t>2d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Line 3"/>
            <p:cNvSpPr>
              <a:spLocks noChangeShapeType="1"/>
            </p:cNvSpPr>
            <p:nvPr/>
          </p:nvSpPr>
          <p:spPr bwMode="auto">
            <a:xfrm>
              <a:off x="4519" y="5731"/>
              <a:ext cx="45" cy="228"/>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8194" name="Line 2"/>
            <p:cNvSpPr>
              <a:spLocks noChangeShapeType="1"/>
            </p:cNvSpPr>
            <p:nvPr/>
          </p:nvSpPr>
          <p:spPr bwMode="auto">
            <a:xfrm>
              <a:off x="4599" y="6071"/>
              <a:ext cx="45" cy="228"/>
            </a:xfrm>
            <a:prstGeom prst="line">
              <a:avLst/>
            </a:prstGeom>
            <a:noFill/>
            <a:ln w="9525">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گسسته‌سازی معادلات حرکت تیرهای جدار نازک کامپوزیتی به روش گلرکین تعمیم یافته</a:t>
            </a:r>
          </a:p>
          <a:p>
            <a:pPr marL="109728" indent="0" algn="r" rtl="1">
              <a:lnSpc>
                <a:spcPct val="150000"/>
              </a:lnSpc>
              <a:buNone/>
            </a:pPr>
            <a:r>
              <a:rPr lang="fa-IR" sz="2400" b="1" dirty="0" smtClean="0">
                <a:cs typeface="B Titr" panose="00000700000000000000" pitchFamily="2" charset="-78"/>
              </a:rPr>
              <a:t>2- نحوه استخراج ماتریس‌های جرم و سختی تیر</a:t>
            </a:r>
          </a:p>
          <a:p>
            <a:pPr marL="109728" indent="0" algn="r" rtl="1">
              <a:lnSpc>
                <a:spcPct val="150000"/>
              </a:lnSpc>
              <a:buNone/>
            </a:pPr>
            <a:r>
              <a:rPr lang="fa-IR" sz="2400" b="1" dirty="0" smtClean="0">
                <a:cs typeface="B Titr" panose="00000700000000000000" pitchFamily="2" charset="-78"/>
              </a:rPr>
              <a:t>3-  نحوه استخراج مقادیر ویژه مساله ارتعاشات آزاد (فرکانس‌های طبیعی تیر)</a:t>
            </a:r>
          </a:p>
          <a:p>
            <a:pPr marL="109728" indent="0" algn="r" rtl="1">
              <a:lnSpc>
                <a:spcPct val="150000"/>
              </a:lnSpc>
              <a:buNone/>
            </a:pPr>
            <a:r>
              <a:rPr lang="fa-IR" sz="2400" b="1" dirty="0" smtClean="0">
                <a:cs typeface="B Titr" panose="00000700000000000000" pitchFamily="2" charset="-78"/>
              </a:rPr>
              <a:t>4- نحوه استخراج ماتریس‌های مودال جرم، سختی و میرایی سیستم آیروالاستیک</a:t>
            </a:r>
          </a:p>
          <a:p>
            <a:pPr marL="109728" indent="0" algn="r" rtl="1">
              <a:lnSpc>
                <a:spcPct val="150000"/>
              </a:lnSpc>
              <a:buNone/>
            </a:pPr>
            <a:r>
              <a:rPr lang="fa-IR" sz="2400" b="1" dirty="0" smtClean="0">
                <a:cs typeface="B Titr" panose="00000700000000000000" pitchFamily="2" charset="-78"/>
              </a:rPr>
              <a:t>5- نحوه استخراج مقادیر ویژه مختلط سیستم آیروالاستیک برای سرعت‌های مختلف</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200000"/>
              </a:lnSpc>
            </a:pPr>
            <a:r>
              <a:rPr lang="fa-IR" sz="2400" b="1" dirty="0" smtClean="0">
                <a:latin typeface="Times New Roman" panose="02020603050405020304" pitchFamily="18" charset="0"/>
                <a:cs typeface="B Titr" panose="00000700000000000000" pitchFamily="2" charset="-78"/>
              </a:rPr>
              <a:t>1- آشنایی اولیه با مفاهیم مواد کامپوزیتی</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مفاهیم ارتعاشات آزاد و مساله مقدار ویژه</a:t>
            </a:r>
          </a:p>
          <a:p>
            <a:pPr algn="r" rtl="1">
              <a:lnSpc>
                <a:spcPct val="200000"/>
              </a:lnSpc>
            </a:pPr>
            <a:r>
              <a:rPr lang="fa-IR" sz="2400" b="1" dirty="0" smtClean="0">
                <a:latin typeface="Times New Roman" panose="02020603050405020304" pitchFamily="18" charset="0"/>
                <a:cs typeface="B Titr" panose="00000700000000000000" pitchFamily="2" charset="-78"/>
              </a:rPr>
              <a:t>3-آشنایی با مفاهیم آیروالاستیسیته و انواع ناپایداری‌های آیروالاستیک</a:t>
            </a: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روش گلرکین</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مفاهیم فضای حالت </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6- آشنایی با نرم‌افزار </a:t>
            </a:r>
            <a:r>
              <a:rPr lang="en-US" sz="2400" b="1" dirty="0" err="1" smtClean="0">
                <a:solidFill>
                  <a:srgbClr val="0000FF"/>
                </a:solidFill>
                <a:latin typeface="Times New Roman" panose="02020603050405020304" pitchFamily="18" charset="0"/>
                <a:cs typeface="B Titr" panose="00000700000000000000" pitchFamily="2" charset="-78"/>
              </a:rPr>
              <a:t>Mathematica</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4170</TotalTime>
  <Words>330</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           تحلیل ارتعاشات آزاد و  آیروالاستیسیته بال‌های کامپوزیتی  پدرام خانه‌مسجدی تیر 94 MarketCode.ir    </vt:lpstr>
      <vt:lpstr> </vt:lpstr>
      <vt:lpstr>PowerPoint Presentation</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197</cp:revision>
  <dcterms:created xsi:type="dcterms:W3CDTF">2006-08-16T00:00:00Z</dcterms:created>
  <dcterms:modified xsi:type="dcterms:W3CDTF">2016-01-30T08:03:56Z</dcterms:modified>
</cp:coreProperties>
</file>