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366" r:id="rId2"/>
    <p:sldId id="354" r:id="rId3"/>
    <p:sldId id="355" r:id="rId4"/>
    <p:sldId id="356" r:id="rId5"/>
    <p:sldId id="357" r:id="rId6"/>
    <p:sldId id="358" r:id="rId7"/>
    <p:sldId id="359" r:id="rId8"/>
    <p:sldId id="360" r:id="rId9"/>
    <p:sldId id="361" r:id="rId10"/>
    <p:sldId id="368" r:id="rId11"/>
    <p:sldId id="362" r:id="rId12"/>
    <p:sldId id="3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3300"/>
    <a:srgbClr val="000066"/>
    <a:srgbClr val="FF66FF"/>
    <a:srgbClr val="800000"/>
    <a:srgbClr val="00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6DED5-7101-45CB-BD67-62077EC6FEBB}" type="datetimeFigureOut">
              <a:rPr lang="en-US" smtClean="0"/>
              <a:pPr/>
              <a:t>7/21/2015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D4F81-D434-45E6-BB2C-53C672FCA684}" type="slidenum">
              <a:rPr lang="en-US" smtClean="0"/>
              <a:pPr/>
              <a:t>‹#›</a:t>
            </a:fld>
            <a:endParaRPr lang="en-US" dirty="0"/>
          </a:p>
        </p:txBody>
      </p:sp>
    </p:spTree>
    <p:extLst>
      <p:ext uri="{BB962C8B-B14F-4D97-AF65-F5344CB8AC3E}">
        <p14:creationId xmlns:p14="http://schemas.microsoft.com/office/powerpoint/2010/main" val="3784731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76AD4F81-D434-45E6-BB2C-53C672FCA684}" type="slidenum">
              <a:rPr lang="en-US" smtClean="0"/>
              <a:pPr/>
              <a:t>5</a:t>
            </a:fld>
            <a:endParaRPr lang="en-US" dirty="0"/>
          </a:p>
        </p:txBody>
      </p:sp>
    </p:spTree>
    <p:extLst>
      <p:ext uri="{BB962C8B-B14F-4D97-AF65-F5344CB8AC3E}">
        <p14:creationId xmlns:p14="http://schemas.microsoft.com/office/powerpoint/2010/main" val="1335494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76AD4F81-D434-45E6-BB2C-53C672FCA684}" type="slidenum">
              <a:rPr lang="en-US" smtClean="0"/>
              <a:pPr/>
              <a:t>6</a:t>
            </a:fld>
            <a:endParaRPr lang="en-US" dirty="0"/>
          </a:p>
        </p:txBody>
      </p:sp>
    </p:spTree>
    <p:extLst>
      <p:ext uri="{BB962C8B-B14F-4D97-AF65-F5344CB8AC3E}">
        <p14:creationId xmlns:p14="http://schemas.microsoft.com/office/powerpoint/2010/main" val="4200282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9F2828-A262-4019-9E8C-C387D0E754F1}" type="datetime1">
              <a:rPr lang="en-US" smtClean="0"/>
              <a:pPr/>
              <a:t>7/21/2015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A20C4D-0180-40D2-A856-4ABE5A1A069E}" type="datetime1">
              <a:rPr lang="en-US" smtClean="0"/>
              <a:pPr/>
              <a:t>7/21/2015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E2B8DA-E986-49A0-9432-B1D2119FAF59}" type="datetime1">
              <a:rPr lang="en-US" smtClean="0"/>
              <a:pPr/>
              <a:t>7/21/2015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30C608-5F6B-4B63-877E-475840BA68C2}" type="datetime1">
              <a:rPr lang="en-US" smtClean="0"/>
              <a:pPr/>
              <a:t>7/21/2015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88679F-5204-42F1-94E5-7F35567538DB}" type="datetime1">
              <a:rPr lang="en-US" smtClean="0"/>
              <a:pPr/>
              <a:t>7/21/2015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084C4D-0FBA-4EA7-840D-D98AE8E20134}" type="datetime1">
              <a:rPr lang="en-US" smtClean="0"/>
              <a:pPr/>
              <a:t>7/21/2015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8F6381-DD72-4ACD-886C-E080E4E4AD4F}" type="datetime1">
              <a:rPr lang="en-US" smtClean="0"/>
              <a:pPr/>
              <a:t>7/21/2015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09902C-ABFA-4ACC-87B3-54E6B0DABEEE}" type="datetime1">
              <a:rPr lang="en-US" smtClean="0"/>
              <a:pPr/>
              <a:t>7/21/2015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7514FA-93E7-482C-BBFB-C57F051F7D55}" type="datetime1">
              <a:rPr lang="en-US" smtClean="0"/>
              <a:pPr/>
              <a:t>7/21/2015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CA29ED0-9E00-4234-B909-B4C6398DC9B8}" type="datetime1">
              <a:rPr lang="en-US" smtClean="0"/>
              <a:pPr/>
              <a:t>7/21/2015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BDDA143-6F93-4B61-AAB2-2B7F4200FF92}" type="datetime1">
              <a:rPr lang="en-US" smtClean="0"/>
              <a:pPr/>
              <a:t>7/21/2015</a:t>
            </a:fld>
            <a:endParaRPr lang="en-US" dirty="0"/>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8E5582-F76C-4628-A6AF-58AD8FC97BDD}" type="datetime1">
              <a:rPr lang="en-US" smtClean="0"/>
              <a:pPr/>
              <a:t>7/21/2015</a:t>
            </a:fld>
            <a:endParaRPr lang="en-US" dirty="0"/>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rtl="1">
              <a:lnSpc>
                <a:spcPct val="150000"/>
              </a:lnSpc>
            </a:pP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fa-IR" sz="3600" dirty="0">
                <a:solidFill>
                  <a:srgbClr val="FF0000"/>
                </a:solidFill>
                <a:cs typeface="B Titr" panose="00000700000000000000" pitchFamily="2" charset="-78"/>
              </a:rPr>
              <a:t>تحلیل سینماتیکی و بهبود روابط دینامیکی سیستم حرکتی </a:t>
            </a:r>
            <a:r>
              <a:rPr lang="fa-IR" sz="3600" dirty="0" smtClean="0">
                <a:solidFill>
                  <a:srgbClr val="FF0000"/>
                </a:solidFill>
                <a:cs typeface="B Titr" panose="00000700000000000000" pitchFamily="2" charset="-78"/>
              </a:rPr>
              <a:t>شبیه‌ساز</a:t>
            </a:r>
            <a:r>
              <a:rPr lang="fa-IR" sz="3600" dirty="0">
                <a:solidFill>
                  <a:srgbClr val="FF0000"/>
                </a:solidFill>
                <a:cs typeface="B Titr" panose="00000700000000000000" pitchFamily="2" charset="-78"/>
              </a:rPr>
              <a:t> </a:t>
            </a:r>
            <a:r>
              <a:rPr lang="fa-IR" sz="3600" dirty="0" smtClean="0">
                <a:solidFill>
                  <a:srgbClr val="FF0000"/>
                </a:solidFill>
                <a:cs typeface="B Titr" panose="00000700000000000000" pitchFamily="2" charset="-78"/>
              </a:rPr>
              <a:t>قطار</a:t>
            </a:r>
            <a:r>
              <a:rPr lang="en-US" sz="3600" dirty="0" smtClean="0">
                <a:solidFill>
                  <a:srgbClr val="FF0000"/>
                </a:solidFill>
                <a:cs typeface="B Titr" panose="00000700000000000000" pitchFamily="2" charset="-78"/>
              </a:rPr>
              <a:t/>
            </a:r>
            <a:br>
              <a:rPr lang="en-US" sz="3600" dirty="0" smtClean="0">
                <a:solidFill>
                  <a:srgbClr val="FF0000"/>
                </a:solidFill>
                <a:cs typeface="B Titr" panose="00000700000000000000" pitchFamily="2" charset="-78"/>
              </a:rPr>
            </a:br>
            <a:r>
              <a:rPr lang="en-US" sz="3600" dirty="0">
                <a:solidFill>
                  <a:srgbClr val="FF0000"/>
                </a:solidFill>
                <a:cs typeface="B Titr" panose="00000700000000000000" pitchFamily="2" charset="-78"/>
              </a:rPr>
              <a:t/>
            </a:r>
            <a:br>
              <a:rPr lang="en-US" sz="3600" dirty="0">
                <a:solidFill>
                  <a:srgbClr val="FF0000"/>
                </a:solidFill>
                <a:cs typeface="B Titr" panose="00000700000000000000" pitchFamily="2" charset="-78"/>
              </a:rPr>
            </a:br>
            <a:r>
              <a:rPr lang="fa-IR" sz="3100" smtClean="0">
                <a:solidFill>
                  <a:srgbClr val="008000"/>
                </a:solidFill>
                <a:cs typeface="B Titr" panose="00000700000000000000" pitchFamily="2" charset="-78"/>
              </a:rPr>
              <a:t>فرهاد قدك، </a:t>
            </a:r>
            <a:r>
              <a:rPr lang="fa-IR" sz="3100" dirty="0" smtClean="0">
                <a:solidFill>
                  <a:srgbClr val="008000"/>
                </a:solidFill>
                <a:cs typeface="B Titr" panose="00000700000000000000" pitchFamily="2" charset="-78"/>
              </a:rPr>
              <a:t>علي اصغر عباس پور</a:t>
            </a:r>
            <a:br>
              <a:rPr lang="fa-IR" sz="3100" dirty="0" smtClean="0">
                <a:solidFill>
                  <a:srgbClr val="008000"/>
                </a:solidFill>
                <a:cs typeface="B Titr" panose="00000700000000000000" pitchFamily="2" charset="-78"/>
              </a:rPr>
            </a:br>
            <a:r>
              <a:rPr lang="fa-IR" sz="3100" dirty="0" smtClean="0">
                <a:solidFill>
                  <a:srgbClr val="008000"/>
                </a:solidFill>
                <a:cs typeface="B Titr" panose="00000700000000000000" pitchFamily="2" charset="-78"/>
              </a:rPr>
              <a:t>تيرماه 94</a:t>
            </a:r>
            <a:br>
              <a:rPr lang="fa-IR" sz="3100" dirty="0" smtClean="0">
                <a:solidFill>
                  <a:srgbClr val="008000"/>
                </a:solidFill>
                <a:cs typeface="B Titr" panose="00000700000000000000" pitchFamily="2" charset="-78"/>
              </a:rPr>
            </a:br>
            <a:r>
              <a:rPr lang="en-US" sz="4000" dirty="0" smtClean="0">
                <a:solidFill>
                  <a:srgbClr val="0000FF"/>
                </a:solidFill>
                <a:latin typeface="Times New Roman" panose="02020603050405020304" pitchFamily="18" charset="0"/>
                <a:cs typeface="Times New Roman" panose="02020603050405020304" pitchFamily="18" charset="0"/>
              </a:rPr>
              <a:t>MarketCode.ir</a:t>
            </a:r>
            <a:r>
              <a:rPr lang="en-US" sz="4000" dirty="0" smtClean="0"/>
              <a:t/>
            </a:r>
            <a:br>
              <a:rPr lang="en-US" sz="4000" dirty="0" smtClean="0"/>
            </a:br>
            <a:r>
              <a:rPr lang="en-US" dirty="0"/>
              <a:t/>
            </a:r>
            <a:br>
              <a:rPr lang="en-US" dirty="0"/>
            </a:br>
            <a:r>
              <a:rPr lang="en-US" dirty="0" smtClean="0"/>
              <a:t/>
            </a:r>
            <a:br>
              <a:rPr lang="en-US" dirty="0" smtClean="0"/>
            </a:br>
            <a:r>
              <a:rPr lang="en-US" dirty="0"/>
              <a:t/>
            </a:r>
            <a:br>
              <a:rPr lang="en-US" dirty="0"/>
            </a:b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01515"/>
            <a:ext cx="1358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69" y="0"/>
            <a:ext cx="1869831" cy="1869831"/>
          </a:xfrm>
          <a:prstGeom prst="rect">
            <a:avLst/>
          </a:prstGeom>
        </p:spPr>
      </p:pic>
    </p:spTree>
    <p:extLst>
      <p:ext uri="{BB962C8B-B14F-4D97-AF65-F5344CB8AC3E}">
        <p14:creationId xmlns:p14="http://schemas.microsoft.com/office/powerpoint/2010/main" val="1436284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2400" dirty="0" smtClean="0">
                <a:solidFill>
                  <a:srgbClr val="0000FF"/>
                </a:solidFill>
                <a:cs typeface="B Titr" panose="00000700000000000000" pitchFamily="2" charset="-78"/>
              </a:rPr>
              <a:t>نيروي </a:t>
            </a:r>
            <a:r>
              <a:rPr lang="fa-IR" sz="2400" dirty="0">
                <a:solidFill>
                  <a:srgbClr val="0000FF"/>
                </a:solidFill>
                <a:cs typeface="B Titr" panose="00000700000000000000" pitchFamily="2" charset="-78"/>
              </a:rPr>
              <a:t>پايه‌‌ها در مسير </a:t>
            </a:r>
            <a:r>
              <a:rPr lang="en-US" sz="2400" b="1" dirty="0" smtClean="0">
                <a:solidFill>
                  <a:srgbClr val="0000FF"/>
                </a:solidFill>
                <a:latin typeface="Times New Roman" panose="02020603050405020304" pitchFamily="18" charset="0"/>
                <a:cs typeface="Times New Roman" panose="02020603050405020304" pitchFamily="18" charset="0"/>
              </a:rPr>
              <a:t>III</a:t>
            </a:r>
            <a:r>
              <a:rPr lang="en-US" sz="2400" dirty="0" smtClean="0">
                <a:solidFill>
                  <a:srgbClr val="0000FF"/>
                </a:solidFill>
                <a:cs typeface="B Titr" panose="00000700000000000000" pitchFamily="2" charset="-78"/>
              </a:rPr>
              <a:t>، </a:t>
            </a:r>
            <a:r>
              <a:rPr lang="fa-IR" sz="2400" dirty="0" smtClean="0">
                <a:solidFill>
                  <a:srgbClr val="0000FF"/>
                </a:solidFill>
                <a:cs typeface="B Titr" panose="00000700000000000000" pitchFamily="2" charset="-78"/>
              </a:rPr>
              <a:t>( </a:t>
            </a:r>
            <a:r>
              <a:rPr lang="fa-IR" sz="2400" dirty="0">
                <a:solidFill>
                  <a:srgbClr val="0000FF"/>
                </a:solidFill>
                <a:cs typeface="B Titr" panose="00000700000000000000" pitchFamily="2" charset="-78"/>
              </a:rPr>
              <a:t>نیروی کلی، حالت مفاصل بدون اصطکاک، مفاصل بدون اصطکاک و لینک‌ها بدون جرم)</a:t>
            </a:r>
            <a:endParaRPr lang="en-US" sz="2400" dirty="0">
              <a:solidFill>
                <a:srgbClr val="0000FF"/>
              </a:solidFill>
              <a:cs typeface="B Titr" panose="00000700000000000000" pitchFamily="2" charset="-78"/>
            </a:endParaRPr>
          </a:p>
        </p:txBody>
      </p:sp>
      <p:sp>
        <p:nvSpPr>
          <p:cNvPr id="3" name="Title 2"/>
          <p:cNvSpPr>
            <a:spLocks noGrp="1"/>
          </p:cNvSpPr>
          <p:nvPr>
            <p:ph type="title"/>
          </p:nvPr>
        </p:nvSpPr>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4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0"/>
            <a:ext cx="5551805" cy="4171950"/>
          </a:xfrm>
          <a:prstGeom prst="rect">
            <a:avLst/>
          </a:prstGeom>
          <a:noFill/>
          <a:ln>
            <a:noFill/>
          </a:ln>
        </p:spPr>
      </p:pic>
    </p:spTree>
    <p:extLst>
      <p:ext uri="{BB962C8B-B14F-4D97-AF65-F5344CB8AC3E}">
        <p14:creationId xmlns:p14="http://schemas.microsoft.com/office/powerpoint/2010/main" val="188091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1"/>
            <a:ext cx="8229600" cy="4711892"/>
          </a:xfrm>
        </p:spPr>
        <p:txBody>
          <a:bodyPr>
            <a:noAutofit/>
          </a:bodyPr>
          <a:lstStyle/>
          <a:p>
            <a:pPr marL="109728" indent="0" algn="r" rtl="1">
              <a:lnSpc>
                <a:spcPct val="150000"/>
              </a:lnSpc>
              <a:buNone/>
            </a:pPr>
            <a:r>
              <a:rPr lang="fa-IR" sz="2400" b="1" dirty="0" smtClean="0">
                <a:cs typeface="B Titr" panose="00000700000000000000" pitchFamily="2" charset="-78"/>
              </a:rPr>
              <a:t>1- نحوه مجزاسازی معادلات سينماتيكي و ديناميكي شش درجه آزادي </a:t>
            </a:r>
          </a:p>
          <a:p>
            <a:pPr marL="109728" indent="0" algn="r" rtl="1">
              <a:lnSpc>
                <a:spcPct val="150000"/>
              </a:lnSpc>
              <a:buNone/>
            </a:pPr>
            <a:r>
              <a:rPr lang="fa-IR" sz="2400" b="1" dirty="0" smtClean="0">
                <a:cs typeface="B Titr" panose="00000700000000000000" pitchFamily="2" charset="-78"/>
              </a:rPr>
              <a:t>2- نحوه پیاده سازی  حل ديناميك </a:t>
            </a:r>
            <a:r>
              <a:rPr lang="fa-IR" sz="2400" b="1" dirty="0">
                <a:cs typeface="B Titr" panose="00000700000000000000" pitchFamily="2" charset="-78"/>
              </a:rPr>
              <a:t>معكوس </a:t>
            </a:r>
            <a:r>
              <a:rPr lang="fa-IR" sz="2400" b="1" dirty="0" smtClean="0">
                <a:cs typeface="B Titr" panose="00000700000000000000" pitchFamily="2" charset="-78"/>
              </a:rPr>
              <a:t>با </a:t>
            </a:r>
            <a:r>
              <a:rPr lang="fa-IR" sz="2400" b="1" dirty="0">
                <a:cs typeface="B Titr" panose="00000700000000000000" pitchFamily="2" charset="-78"/>
              </a:rPr>
              <a:t>روش نيوتن- اويلر </a:t>
            </a:r>
          </a:p>
          <a:p>
            <a:pPr marL="109728" indent="0" algn="r" rtl="1">
              <a:lnSpc>
                <a:spcPct val="150000"/>
              </a:lnSpc>
              <a:buNone/>
            </a:pPr>
            <a:r>
              <a:rPr lang="fa-IR" sz="2400" b="1" dirty="0" smtClean="0">
                <a:cs typeface="B Titr" panose="00000700000000000000" pitchFamily="2" charset="-78"/>
              </a:rPr>
              <a:t>3- نحوه ترسيم مسير حركتي و اعمال آن به منظور حل</a:t>
            </a:r>
          </a:p>
          <a:p>
            <a:pPr marL="109728" indent="0" algn="r" rtl="1">
              <a:lnSpc>
                <a:spcPct val="150000"/>
              </a:lnSpc>
              <a:buNone/>
            </a:pPr>
            <a:r>
              <a:rPr lang="fa-IR" sz="2400" b="1" dirty="0" smtClean="0">
                <a:cs typeface="B Titr" panose="00000700000000000000" pitchFamily="2" charset="-78"/>
              </a:rPr>
              <a:t>4- نحوه اعمال شرايط اوليه مكانيزم</a:t>
            </a:r>
          </a:p>
          <a:p>
            <a:pPr marL="109728" indent="0" algn="r" rtl="1">
              <a:lnSpc>
                <a:spcPct val="150000"/>
              </a:lnSpc>
              <a:buNone/>
            </a:pPr>
            <a:r>
              <a:rPr lang="fa-IR" sz="2400" b="1" dirty="0" smtClean="0">
                <a:cs typeface="B Titr" panose="00000700000000000000" pitchFamily="2" charset="-78"/>
              </a:rPr>
              <a:t>5- محاسبه و نحوه ايجاد خروجي هاي سينماتيكي و ديناميكي مورد نياز به منظور مقايسه</a:t>
            </a:r>
            <a:endParaRPr lang="en-US" sz="2400" b="1" dirty="0">
              <a:solidFill>
                <a:srgbClr val="0000FF"/>
              </a:solidFill>
              <a:latin typeface="Times New Roman" panose="02020603050405020304" pitchFamily="18" charset="0"/>
              <a:cs typeface="B Titr" panose="00000700000000000000" pitchFamily="2" charset="-78"/>
            </a:endParaRPr>
          </a:p>
        </p:txBody>
      </p:sp>
      <p:sp>
        <p:nvSpPr>
          <p:cNvPr id="3" name="Title 2"/>
          <p:cNvSpPr>
            <a:spLocks noGrp="1"/>
          </p:cNvSpPr>
          <p:nvPr>
            <p:ph type="title"/>
          </p:nvPr>
        </p:nvSpPr>
        <p:spPr>
          <a:xfrm>
            <a:off x="457200" y="274638"/>
            <a:ext cx="8229600" cy="868362"/>
          </a:xfrm>
        </p:spPr>
        <p:txBody>
          <a:bodyPr>
            <a:noAutofit/>
          </a:bodyPr>
          <a:lstStyle/>
          <a:p>
            <a:pPr algn="ctr" rtl="1"/>
            <a:r>
              <a:rPr lang="fa-IR" sz="3600" dirty="0" smtClean="0">
                <a:solidFill>
                  <a:srgbClr val="FF0000"/>
                </a:solidFill>
                <a:cs typeface="B Titr" panose="00000700000000000000" pitchFamily="2" charset="-78"/>
              </a:rPr>
              <a:t>آنچه در این کد خواهید آموخت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274332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lnSpc>
                <a:spcPct val="200000"/>
              </a:lnSpc>
            </a:pPr>
            <a:r>
              <a:rPr lang="fa-IR" sz="2400" b="1" dirty="0">
                <a:latin typeface="Times New Roman" panose="02020603050405020304" pitchFamily="18" charset="0"/>
                <a:cs typeface="B Titr" panose="00000700000000000000" pitchFamily="2" charset="-78"/>
              </a:rPr>
              <a:t>1- </a:t>
            </a:r>
            <a:r>
              <a:rPr lang="fa-IR" sz="2400" b="1" dirty="0" smtClean="0">
                <a:latin typeface="Times New Roman" panose="02020603050405020304" pitchFamily="18" charset="0"/>
                <a:cs typeface="B Titr" panose="00000700000000000000" pitchFamily="2" charset="-78"/>
              </a:rPr>
              <a:t>این  </a:t>
            </a:r>
            <a:r>
              <a:rPr lang="fa-IR" sz="2400" b="1" dirty="0">
                <a:latin typeface="Times New Roman" panose="02020603050405020304" pitchFamily="18" charset="0"/>
                <a:cs typeface="B Titr" panose="00000700000000000000" pitchFamily="2" charset="-78"/>
              </a:rPr>
              <a:t>برنامه در همه نسخه های </a:t>
            </a:r>
            <a:r>
              <a:rPr lang="en-US" sz="2400" b="1" dirty="0">
                <a:solidFill>
                  <a:srgbClr val="0000FF"/>
                </a:solidFill>
                <a:latin typeface="Times New Roman" panose="02020603050405020304" pitchFamily="18" charset="0"/>
                <a:cs typeface="B Titr" panose="00000700000000000000" pitchFamily="2" charset="-78"/>
              </a:rPr>
              <a:t>MATLAB</a:t>
            </a:r>
            <a:r>
              <a:rPr lang="fa-IR" sz="2400" b="1" dirty="0" smtClean="0">
                <a:latin typeface="Times New Roman" panose="02020603050405020304" pitchFamily="18" charset="0"/>
                <a:cs typeface="B Titr" panose="00000700000000000000" pitchFamily="2" charset="-78"/>
              </a:rPr>
              <a:t> قابل </a:t>
            </a:r>
            <a:r>
              <a:rPr lang="fa-IR" sz="2400" b="1" dirty="0">
                <a:latin typeface="Times New Roman" panose="02020603050405020304" pitchFamily="18" charset="0"/>
                <a:cs typeface="B Titr" panose="00000700000000000000" pitchFamily="2" charset="-78"/>
              </a:rPr>
              <a:t>اجراست.</a:t>
            </a:r>
          </a:p>
          <a:p>
            <a:pPr algn="r" rtl="1">
              <a:lnSpc>
                <a:spcPct val="200000"/>
              </a:lnSpc>
            </a:pPr>
            <a:r>
              <a:rPr lang="fa-IR" sz="2400" b="1" dirty="0" smtClean="0">
                <a:latin typeface="Times New Roman" panose="02020603050405020304" pitchFamily="18" charset="0"/>
                <a:cs typeface="B Titr" panose="00000700000000000000" pitchFamily="2" charset="-78"/>
              </a:rPr>
              <a:t>2- </a:t>
            </a:r>
            <a:r>
              <a:rPr lang="fa-IR" sz="2400" b="1" dirty="0">
                <a:latin typeface="Times New Roman" panose="02020603050405020304" pitchFamily="18" charset="0"/>
                <a:cs typeface="B Titr" panose="00000700000000000000" pitchFamily="2" charset="-78"/>
              </a:rPr>
              <a:t>خروجی ها در همه نسخه های </a:t>
            </a:r>
            <a:r>
              <a:rPr lang="en-US" sz="2400" b="1" dirty="0" err="1">
                <a:solidFill>
                  <a:srgbClr val="0000FF"/>
                </a:solidFill>
                <a:latin typeface="Times New Roman" panose="02020603050405020304" pitchFamily="18" charset="0"/>
                <a:cs typeface="B Titr" panose="00000700000000000000" pitchFamily="2" charset="-78"/>
              </a:rPr>
              <a:t>Tecplot</a:t>
            </a:r>
            <a:r>
              <a:rPr lang="fa-IR" sz="2400" b="1" dirty="0">
                <a:latin typeface="Times New Roman" panose="02020603050405020304" pitchFamily="18" charset="0"/>
                <a:cs typeface="B Titr" panose="00000700000000000000" pitchFamily="2" charset="-78"/>
              </a:rPr>
              <a:t> قابل مشاهده </a:t>
            </a:r>
            <a:r>
              <a:rPr lang="fa-IR" sz="2400" b="1" dirty="0" smtClean="0">
                <a:latin typeface="Times New Roman" panose="02020603050405020304" pitchFamily="18" charset="0"/>
                <a:cs typeface="B Titr" panose="00000700000000000000" pitchFamily="2" charset="-78"/>
              </a:rPr>
              <a:t>است.</a:t>
            </a:r>
            <a:endParaRPr lang="en-US" sz="2400" b="1" dirty="0">
              <a:latin typeface="Times New Roman" panose="02020603050405020304" pitchFamily="18" charset="0"/>
              <a:cs typeface="B Titr" panose="00000700000000000000" pitchFamily="2" charset="-78"/>
            </a:endParaRPr>
          </a:p>
          <a:p>
            <a:pPr algn="r" rtl="1">
              <a:lnSpc>
                <a:spcPct val="200000"/>
              </a:lnSpc>
            </a:pPr>
            <a:r>
              <a:rPr lang="fa-IR" sz="2400" b="1" dirty="0" smtClean="0">
                <a:latin typeface="Times New Roman" panose="02020603050405020304" pitchFamily="18" charset="0"/>
                <a:cs typeface="B Titr" panose="00000700000000000000" pitchFamily="2" charset="-78"/>
              </a:rPr>
              <a:t>3- آشنایی </a:t>
            </a:r>
            <a:r>
              <a:rPr lang="fa-IR" sz="2400" b="1" dirty="0">
                <a:latin typeface="Times New Roman" panose="02020603050405020304" pitchFamily="18" charset="0"/>
                <a:cs typeface="B Titr" panose="00000700000000000000" pitchFamily="2" charset="-78"/>
              </a:rPr>
              <a:t>اولیه با </a:t>
            </a:r>
            <a:r>
              <a:rPr lang="en-US" sz="2400" b="1" dirty="0">
                <a:solidFill>
                  <a:srgbClr val="0000FF"/>
                </a:solidFill>
                <a:latin typeface="Times New Roman" panose="02020603050405020304" pitchFamily="18" charset="0"/>
                <a:cs typeface="B Titr" panose="00000700000000000000" pitchFamily="2" charset="-78"/>
              </a:rPr>
              <a:t>CATIA</a:t>
            </a:r>
            <a:r>
              <a:rPr lang="fa-IR" sz="2400" b="1" dirty="0" smtClean="0">
                <a:latin typeface="Times New Roman" panose="02020603050405020304" pitchFamily="18" charset="0"/>
                <a:cs typeface="B Titr" panose="00000700000000000000" pitchFamily="2" charset="-78"/>
              </a:rPr>
              <a:t> و </a:t>
            </a:r>
            <a:r>
              <a:rPr lang="en-US" sz="2400" b="1" dirty="0">
                <a:solidFill>
                  <a:srgbClr val="0000FF"/>
                </a:solidFill>
                <a:latin typeface="Times New Roman" panose="02020603050405020304" pitchFamily="18" charset="0"/>
                <a:cs typeface="B Titr" panose="00000700000000000000" pitchFamily="2" charset="-78"/>
              </a:rPr>
              <a:t>MATLAB</a:t>
            </a:r>
            <a:endParaRPr lang="fa-IR" sz="2400" b="1" dirty="0">
              <a:solidFill>
                <a:srgbClr val="0000FF"/>
              </a:solidFill>
              <a:latin typeface="Times New Roman" panose="02020603050405020304" pitchFamily="18" charset="0"/>
              <a:cs typeface="B Titr" panose="00000700000000000000" pitchFamily="2" charset="-78"/>
            </a:endParaRPr>
          </a:p>
          <a:p>
            <a:pPr algn="r" rtl="1">
              <a:lnSpc>
                <a:spcPct val="200000"/>
              </a:lnSpc>
            </a:pPr>
            <a:r>
              <a:rPr lang="fa-IR" sz="2400" b="1" dirty="0" smtClean="0">
                <a:latin typeface="Times New Roman" panose="02020603050405020304" pitchFamily="18" charset="0"/>
                <a:cs typeface="B Titr" panose="00000700000000000000" pitchFamily="2" charset="-78"/>
              </a:rPr>
              <a:t>4- آشنایی با </a:t>
            </a:r>
            <a:r>
              <a:rPr lang="en-US" sz="2400" b="1" dirty="0" smtClean="0">
                <a:solidFill>
                  <a:srgbClr val="0000FF"/>
                </a:solidFill>
                <a:latin typeface="Times New Roman" panose="02020603050405020304" pitchFamily="18" charset="0"/>
                <a:cs typeface="B Titr" panose="00000700000000000000" pitchFamily="2" charset="-78"/>
              </a:rPr>
              <a:t>Inverse Dynamic Methods</a:t>
            </a:r>
          </a:p>
        </p:txBody>
      </p:sp>
      <p:sp>
        <p:nvSpPr>
          <p:cNvPr id="3" name="Title 2"/>
          <p:cNvSpPr>
            <a:spLocks noGrp="1"/>
          </p:cNvSpPr>
          <p:nvPr>
            <p:ph type="title"/>
          </p:nvPr>
        </p:nvSpPr>
        <p:spPr/>
        <p:txBody>
          <a:bodyPr>
            <a:normAutofit/>
          </a:bodyPr>
          <a:lstStyle/>
          <a:p>
            <a:pPr algn="ctr"/>
            <a:r>
              <a:rPr lang="fa-IR" sz="3600" dirty="0" smtClean="0">
                <a:solidFill>
                  <a:srgbClr val="FF0000"/>
                </a:solidFill>
                <a:cs typeface="B Titr" panose="00000700000000000000" pitchFamily="2" charset="-78"/>
              </a:rPr>
              <a:t>نکات و الزامات</a:t>
            </a:r>
            <a:endParaRPr lang="en-US" sz="3600" dirty="0">
              <a:solidFill>
                <a:srgbClr val="FF0000"/>
              </a:solidFill>
              <a:cs typeface="B Titr" panose="00000700000000000000" pitchFamily="2" charset="-78"/>
            </a:endParaRPr>
          </a:p>
        </p:txBody>
      </p:sp>
    </p:spTree>
    <p:extLst>
      <p:ext uri="{BB962C8B-B14F-4D97-AF65-F5344CB8AC3E}">
        <p14:creationId xmlns:p14="http://schemas.microsoft.com/office/powerpoint/2010/main" val="4086242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2"/>
          </a:xfrm>
        </p:spPr>
        <p:txBody>
          <a:bodyPr>
            <a:normAutofit fontScale="62500" lnSpcReduction="20000"/>
          </a:bodyPr>
          <a:lstStyle/>
          <a:p>
            <a:endParaRPr lang="en-US" dirty="0" smtClean="0"/>
          </a:p>
          <a:p>
            <a:endParaRPr lang="en-US" dirty="0"/>
          </a:p>
          <a:p>
            <a:pPr algn="just" rtl="1">
              <a:lnSpc>
                <a:spcPct val="150000"/>
              </a:lnSpc>
            </a:pPr>
            <a:r>
              <a:rPr lang="fa-IR" sz="3800" dirty="0">
                <a:cs typeface="B Titr" panose="00000700000000000000" pitchFamily="2" charset="-78"/>
              </a:rPr>
              <a:t>مدلسازي ديناميكي يك مكانيزم موازي از نظر توانايي كنترل حركت آن، بخصوص زمانيكه موقعيت دهي دقيق و عملكرد ديناميكي مناسب مكانيزم به همراه بارگذاري روي آن مد نظر است، حائز اهميت ويژه‌اي بوده و گام نخست در تحليل ارتعاشي و كنترل مكانيزم بشمار مي‌رود كه بهمين دليل موضوع مطالعات مختلفي قرار گرفته است. بر خلاف مكانيزم‌هاي سري حلقه باز، مدل سازي ديناميكي مكانيزم‌هاي موازي بدليل وجود قيود سينماتيكي و زنجيرة حلقه بسته داراي پيچيدگي محاسباتي ذاتي مي‌باشد. روشهاي متعددي، بر اساس مباني مكانيك كلاسيك، بمنظور تحليل ديناميكي مكانيزم مورد نظر توسط محققان ارائه شده است</a:t>
            </a:r>
            <a:r>
              <a:rPr lang="fa-IR" sz="3600" dirty="0">
                <a:cs typeface="B Titr" panose="00000700000000000000" pitchFamily="2" charset="-78"/>
              </a:rPr>
              <a:t>. </a:t>
            </a:r>
            <a:endParaRPr lang="en-US" sz="3600" dirty="0"/>
          </a:p>
        </p:txBody>
      </p:sp>
      <p:sp>
        <p:nvSpPr>
          <p:cNvPr id="3" name="Title 2"/>
          <p:cNvSpPr>
            <a:spLocks noGrp="1"/>
          </p:cNvSpPr>
          <p:nvPr>
            <p:ph type="title"/>
          </p:nvPr>
        </p:nvSpPr>
        <p:spPr>
          <a:xfrm>
            <a:off x="457200" y="274638"/>
            <a:ext cx="8229600" cy="1020762"/>
          </a:xfrm>
        </p:spPr>
        <p:txBody>
          <a:bodyPr>
            <a:normAutofit fontScale="90000"/>
          </a:bodyPr>
          <a:lstStyle/>
          <a:p>
            <a:pPr algn="ctr" rtl="1"/>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endParaRPr lang="en-US" dirty="0"/>
          </a:p>
        </p:txBody>
      </p:sp>
    </p:spTree>
    <p:extLst>
      <p:ext uri="{BB962C8B-B14F-4D97-AF65-F5344CB8AC3E}">
        <p14:creationId xmlns:p14="http://schemas.microsoft.com/office/powerpoint/2010/main" val="2394783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229600" cy="5321492"/>
          </a:xfrm>
        </p:spPr>
        <p:txBody>
          <a:bodyPr>
            <a:normAutofit/>
          </a:bodyPr>
          <a:lstStyle/>
          <a:p>
            <a:pPr algn="just" rtl="1">
              <a:lnSpc>
                <a:spcPct val="150000"/>
              </a:lnSpc>
            </a:pPr>
            <a:r>
              <a:rPr lang="fa-IR" sz="2400" dirty="0">
                <a:cs typeface="B Titr" panose="00000700000000000000" pitchFamily="2" charset="-78"/>
              </a:rPr>
              <a:t>از آنجاييكه تحليل مسائل ديناميكي با كاربرد فرض‌هاي غير دقيق منجر به عدم صحت نتايج بدست آمده مي‌شود؛ در این </a:t>
            </a:r>
            <a:r>
              <a:rPr lang="fa-IR" sz="2400" dirty="0" smtClean="0">
                <a:cs typeface="B Titr" panose="00000700000000000000" pitchFamily="2" charset="-78"/>
              </a:rPr>
              <a:t>تحقيق </a:t>
            </a:r>
            <a:r>
              <a:rPr lang="fa-IR" sz="2400" dirty="0">
                <a:cs typeface="B Titr" panose="00000700000000000000" pitchFamily="2" charset="-78"/>
              </a:rPr>
              <a:t>با استفاده از روش </a:t>
            </a:r>
            <a:r>
              <a:rPr lang="fa-IR" sz="2400" dirty="0">
                <a:solidFill>
                  <a:srgbClr val="0000FF"/>
                </a:solidFill>
                <a:cs typeface="B Titr" panose="00000700000000000000" pitchFamily="2" charset="-78"/>
              </a:rPr>
              <a:t>نيوتن - </a:t>
            </a:r>
            <a:r>
              <a:rPr lang="fa-IR" sz="2400" dirty="0" smtClean="0">
                <a:solidFill>
                  <a:srgbClr val="0000FF"/>
                </a:solidFill>
                <a:cs typeface="B Titr" panose="00000700000000000000" pitchFamily="2" charset="-78"/>
              </a:rPr>
              <a:t>اويلر</a:t>
            </a:r>
            <a:r>
              <a:rPr lang="fa-IR" sz="2400" dirty="0" smtClean="0">
                <a:cs typeface="B Titr" panose="00000700000000000000" pitchFamily="2" charset="-78"/>
              </a:rPr>
              <a:t> معادلات </a:t>
            </a:r>
            <a:r>
              <a:rPr lang="fa-IR" sz="2400" dirty="0">
                <a:cs typeface="B Titr" panose="00000700000000000000" pitchFamily="2" charset="-78"/>
              </a:rPr>
              <a:t>سينماتيكي و ديناميكي </a:t>
            </a:r>
            <a:r>
              <a:rPr lang="fa-IR" sz="2400" dirty="0" smtClean="0">
                <a:cs typeface="B Titr" panose="00000700000000000000" pitchFamily="2" charset="-78"/>
              </a:rPr>
              <a:t>مكانيزم بهبود يافته و </a:t>
            </a:r>
            <a:r>
              <a:rPr lang="fa-IR" sz="2400" dirty="0">
                <a:cs typeface="B Titr" panose="00000700000000000000" pitchFamily="2" charset="-78"/>
              </a:rPr>
              <a:t>با استفاده از </a:t>
            </a:r>
            <a:r>
              <a:rPr lang="fa-IR" sz="2400" dirty="0" smtClean="0">
                <a:cs typeface="B Titr" panose="00000700000000000000" pitchFamily="2" charset="-78"/>
              </a:rPr>
              <a:t>كد </a:t>
            </a:r>
            <a:r>
              <a:rPr lang="fa-IR" sz="2400" dirty="0">
                <a:cs typeface="B Titr" panose="00000700000000000000" pitchFamily="2" charset="-78"/>
              </a:rPr>
              <a:t>نوشته شده در محيط نرم‌افزار </a:t>
            </a:r>
            <a:r>
              <a:rPr lang="en-US" sz="2400" b="1" dirty="0" smtClean="0">
                <a:solidFill>
                  <a:srgbClr val="0000FF"/>
                </a:solidFill>
                <a:latin typeface="Times New Roman" panose="02020603050405020304" pitchFamily="18" charset="0"/>
                <a:cs typeface="Times New Roman" panose="02020603050405020304" pitchFamily="18" charset="0"/>
              </a:rPr>
              <a:t>MATLAB</a:t>
            </a:r>
            <a:r>
              <a:rPr lang="en-US" sz="2400" dirty="0" smtClean="0">
                <a:cs typeface="B Titr" panose="00000700000000000000" pitchFamily="2" charset="-78"/>
              </a:rPr>
              <a:t>‌</a:t>
            </a:r>
            <a:r>
              <a:rPr lang="fa-IR" sz="2400" dirty="0" smtClean="0">
                <a:cs typeface="B Titr" panose="00000700000000000000" pitchFamily="2" charset="-78"/>
              </a:rPr>
              <a:t> شبيه‌سازي شده و</a:t>
            </a:r>
            <a:r>
              <a:rPr lang="en-US" sz="2400" dirty="0" smtClean="0">
                <a:cs typeface="B Titr" panose="00000700000000000000" pitchFamily="2" charset="-78"/>
              </a:rPr>
              <a:t> </a:t>
            </a:r>
            <a:r>
              <a:rPr lang="fa-IR" sz="2400" dirty="0">
                <a:cs typeface="B Titr" panose="00000700000000000000" pitchFamily="2" charset="-78"/>
              </a:rPr>
              <a:t>مورد بررسي مقايسه‌اي با تحقيقات پيشين قرار گرفته است. معادلات بدست آمده در كار حاضر بخصوص در مكانيزم‌هايي كه حركت آنها سريع بوده يا تحت بار كمتري قرار مي گيرند، بدليل تأثير نيروهاي اينرسي و كريوليس، حائز اهميت ويژه‌اي مي‌باشند</a:t>
            </a:r>
            <a:r>
              <a:rPr lang="fa-IR" sz="2400" dirty="0" smtClean="0">
                <a:cs typeface="B Titr" panose="00000700000000000000" pitchFamily="2" charset="-78"/>
              </a:rPr>
              <a:t>.</a:t>
            </a:r>
            <a:endParaRPr lang="fa-IR" sz="2400" dirty="0">
              <a:cs typeface="B Titr" panose="00000700000000000000" pitchFamily="2" charset="-78"/>
            </a:endParaRPr>
          </a:p>
          <a:p>
            <a:pPr algn="just" rtl="1">
              <a:lnSpc>
                <a:spcPct val="150000"/>
              </a:lnSpc>
            </a:pPr>
            <a:r>
              <a:rPr lang="fa-IR" sz="2400" dirty="0" smtClean="0">
                <a:solidFill>
                  <a:srgbClr val="00B050"/>
                </a:solidFill>
                <a:cs typeface="B Titr" panose="00000700000000000000" pitchFamily="2" charset="-78"/>
              </a:rPr>
              <a:t>مقالات مستخرج از اين كد، يك مقاله </a:t>
            </a:r>
            <a:r>
              <a:rPr lang="en-US" sz="2400" b="1" dirty="0" smtClean="0">
                <a:solidFill>
                  <a:srgbClr val="00B050"/>
                </a:solidFill>
                <a:latin typeface="Times New Roman" panose="02020603050405020304" pitchFamily="18" charset="0"/>
                <a:cs typeface="Times New Roman" panose="02020603050405020304" pitchFamily="18" charset="0"/>
              </a:rPr>
              <a:t>ISI</a:t>
            </a:r>
            <a:r>
              <a:rPr lang="fa-IR" sz="2400" dirty="0" smtClean="0">
                <a:solidFill>
                  <a:srgbClr val="00B050"/>
                </a:solidFill>
                <a:cs typeface="B Titr" panose="00000700000000000000" pitchFamily="2" charset="-78"/>
              </a:rPr>
              <a:t> بوده است.</a:t>
            </a:r>
            <a:endParaRPr lang="en-US" sz="2400" dirty="0">
              <a:solidFill>
                <a:srgbClr val="00B050"/>
              </a:solidFill>
              <a:cs typeface="B Titr" panose="00000700000000000000" pitchFamily="2" charset="-78"/>
            </a:endParaRPr>
          </a:p>
        </p:txBody>
      </p:sp>
    </p:spTree>
    <p:extLst>
      <p:ext uri="{BB962C8B-B14F-4D97-AF65-F5344CB8AC3E}">
        <p14:creationId xmlns:p14="http://schemas.microsoft.com/office/powerpoint/2010/main" val="1124942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2400" dirty="0" smtClean="0">
                <a:solidFill>
                  <a:srgbClr val="0000FF"/>
                </a:solidFill>
                <a:cs typeface="B Titr" panose="00000700000000000000" pitchFamily="2" charset="-78"/>
              </a:rPr>
              <a:t>اندازة </a:t>
            </a:r>
            <a:r>
              <a:rPr lang="fa-IR" sz="2400" dirty="0">
                <a:solidFill>
                  <a:srgbClr val="0000FF"/>
                </a:solidFill>
                <a:cs typeface="B Titr" panose="00000700000000000000" pitchFamily="2" charset="-78"/>
              </a:rPr>
              <a:t>سرعت زاويه‌اي بدست آمده از دو مدل مورد بررسي و اختلاف بين آنها(مسير </a:t>
            </a:r>
            <a:r>
              <a:rPr lang="en-US" sz="2400" b="1" dirty="0" smtClean="0">
                <a:solidFill>
                  <a:srgbClr val="0000FF"/>
                </a:solidFill>
                <a:latin typeface="Times New Roman" panose="02020603050405020304" pitchFamily="18" charset="0"/>
                <a:cs typeface="Times New Roman" panose="02020603050405020304" pitchFamily="18" charset="0"/>
              </a:rPr>
              <a:t>I</a:t>
            </a:r>
            <a:r>
              <a:rPr lang="fa-IR" sz="2400" dirty="0" smtClean="0">
                <a:solidFill>
                  <a:srgbClr val="0000FF"/>
                </a:solidFill>
                <a:cs typeface="B Titr" panose="00000700000000000000" pitchFamily="2" charset="-78"/>
              </a:rPr>
              <a:t>)</a:t>
            </a:r>
            <a:endParaRPr lang="en-US" sz="2400" dirty="0">
              <a:solidFill>
                <a:srgbClr val="0000FF"/>
              </a:solidFill>
              <a:cs typeface="B Titr" panose="00000700000000000000" pitchFamily="2" charset="-78"/>
            </a:endParaRPr>
          </a:p>
        </p:txBody>
      </p:sp>
      <p:sp>
        <p:nvSpPr>
          <p:cNvPr id="3" name="Title 2"/>
          <p:cNvSpPr>
            <a:spLocks noGrp="1"/>
          </p:cNvSpPr>
          <p:nvPr>
            <p:ph type="title"/>
          </p:nvPr>
        </p:nvSpPr>
        <p:spPr/>
        <p:txBody>
          <a:bodyPr>
            <a:normAutofit/>
          </a:bodyPr>
          <a:lstStyle/>
          <a:p>
            <a:pPr algn="ctr"/>
            <a:r>
              <a:rPr lang="fa-IR" sz="3600" dirty="0" smtClean="0">
                <a:solidFill>
                  <a:srgbClr val="FF0000"/>
                </a:solidFill>
                <a:effectLst/>
                <a:cs typeface="B Titr" panose="00000700000000000000" pitchFamily="2" charset="-78"/>
              </a:rPr>
              <a:t>توانمندیهای کُد</a:t>
            </a:r>
            <a:endParaRPr lang="en-US" sz="3600" dirty="0">
              <a:solidFill>
                <a:srgbClr val="FF0000"/>
              </a:solidFill>
              <a:cs typeface="B Titr" panose="00000700000000000000" pitchFamily="2" charset="-78"/>
            </a:endParaRPr>
          </a:p>
        </p:txBody>
      </p:sp>
      <p:pic>
        <p:nvPicPr>
          <p:cNvPr id="6" name="Picture 5" descr="H:\code\3.TIF"/>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362200"/>
            <a:ext cx="5732145" cy="4048760"/>
          </a:xfrm>
          <a:prstGeom prst="rect">
            <a:avLst/>
          </a:prstGeom>
          <a:noFill/>
          <a:ln>
            <a:noFill/>
          </a:ln>
        </p:spPr>
      </p:pic>
    </p:spTree>
    <p:extLst>
      <p:ext uri="{BB962C8B-B14F-4D97-AF65-F5344CB8AC3E}">
        <p14:creationId xmlns:p14="http://schemas.microsoft.com/office/powerpoint/2010/main" val="3991509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1"/>
            <a:ext cx="8229600" cy="4788092"/>
          </a:xfrm>
        </p:spPr>
        <p:txBody>
          <a:bodyPr>
            <a:normAutofit/>
          </a:bodyPr>
          <a:lstStyle/>
          <a:p>
            <a:pPr algn="ctr" rtl="1"/>
            <a:r>
              <a:rPr lang="fa-IR" sz="2400" dirty="0" smtClean="0">
                <a:solidFill>
                  <a:srgbClr val="0000FF"/>
                </a:solidFill>
                <a:cs typeface="B Titr" panose="00000700000000000000" pitchFamily="2" charset="-78"/>
              </a:rPr>
              <a:t>اندازة </a:t>
            </a:r>
            <a:r>
              <a:rPr lang="fa-IR" sz="2400" dirty="0">
                <a:solidFill>
                  <a:srgbClr val="0000FF"/>
                </a:solidFill>
                <a:cs typeface="B Titr" panose="00000700000000000000" pitchFamily="2" charset="-78"/>
              </a:rPr>
              <a:t>شتاب زاويه ‌اي بدست آمده از دو مدل مورد بررسي و اختلاف بين آنها(مسير </a:t>
            </a:r>
            <a:r>
              <a:rPr lang="en-US" sz="2400" b="1" dirty="0">
                <a:solidFill>
                  <a:srgbClr val="0000FF"/>
                </a:solidFill>
                <a:latin typeface="Times New Roman" panose="02020603050405020304" pitchFamily="18" charset="0"/>
                <a:cs typeface="Times New Roman" panose="02020603050405020304" pitchFamily="18" charset="0"/>
              </a:rPr>
              <a:t>I</a:t>
            </a:r>
            <a:r>
              <a:rPr lang="fa-IR" sz="2400" dirty="0">
                <a:solidFill>
                  <a:srgbClr val="0000FF"/>
                </a:solidFill>
                <a:cs typeface="B Titr" panose="00000700000000000000" pitchFamily="2" charset="-78"/>
              </a:rPr>
              <a:t>)</a:t>
            </a:r>
            <a:endParaRPr lang="en-US" sz="2400" dirty="0">
              <a:solidFill>
                <a:srgbClr val="0000FF"/>
              </a:solidFill>
              <a:cs typeface="B Titr" panose="00000700000000000000" pitchFamily="2" charset="-78"/>
            </a:endParaRPr>
          </a:p>
          <a:p>
            <a:pPr algn="ctr" rtl="1"/>
            <a:endParaRPr lang="en-US" sz="2400" dirty="0">
              <a:solidFill>
                <a:srgbClr val="0000FF"/>
              </a:solidFill>
            </a:endParaRPr>
          </a:p>
        </p:txBody>
      </p:sp>
      <p:sp>
        <p:nvSpPr>
          <p:cNvPr id="3" name="Title 2"/>
          <p:cNvSpPr>
            <a:spLocks noGrp="1"/>
          </p:cNvSpPr>
          <p:nvPr>
            <p:ph type="title"/>
          </p:nvPr>
        </p:nvSpPr>
        <p:spPr>
          <a:xfrm>
            <a:off x="457200" y="23446"/>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2800" dirty="0">
              <a:solidFill>
                <a:srgbClr val="FF0000"/>
              </a:solidFill>
              <a:cs typeface="B Titr" panose="00000700000000000000" pitchFamily="2" charset="-78"/>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438400"/>
            <a:ext cx="5562600" cy="3762375"/>
          </a:xfrm>
          <a:prstGeom prst="rect">
            <a:avLst/>
          </a:prstGeom>
          <a:noFill/>
          <a:ln>
            <a:noFill/>
          </a:ln>
        </p:spPr>
      </p:pic>
    </p:spTree>
    <p:extLst>
      <p:ext uri="{BB962C8B-B14F-4D97-AF65-F5344CB8AC3E}">
        <p14:creationId xmlns:p14="http://schemas.microsoft.com/office/powerpoint/2010/main" val="3235697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2400" b="1" dirty="0" smtClean="0">
                <a:solidFill>
                  <a:srgbClr val="0000FF"/>
                </a:solidFill>
                <a:cs typeface="B Titr" panose="00000700000000000000" pitchFamily="2" charset="-78"/>
              </a:rPr>
              <a:t>اندازة </a:t>
            </a:r>
            <a:r>
              <a:rPr lang="fa-IR" sz="2400" b="1" dirty="0">
                <a:solidFill>
                  <a:srgbClr val="0000FF"/>
                </a:solidFill>
                <a:cs typeface="B Titr" panose="00000700000000000000" pitchFamily="2" charset="-78"/>
              </a:rPr>
              <a:t>سرعت زاويه‌‌اي بدست آمده از دو مدل مورد بررسي و اختلاف بين آنها</a:t>
            </a:r>
            <a:r>
              <a:rPr lang="fa-IR" sz="2400" dirty="0" smtClean="0">
                <a:solidFill>
                  <a:srgbClr val="0000FF"/>
                </a:solidFill>
                <a:cs typeface="B Titr" panose="00000700000000000000" pitchFamily="2" charset="-78"/>
              </a:rPr>
              <a:t>(مسير</a:t>
            </a:r>
            <a:r>
              <a:rPr lang="en-US" sz="2400" b="1" dirty="0" smtClean="0">
                <a:solidFill>
                  <a:srgbClr val="0000FF"/>
                </a:solidFill>
                <a:latin typeface="Times New Roman" panose="02020603050405020304" pitchFamily="18" charset="0"/>
                <a:cs typeface="Times New Roman" panose="02020603050405020304" pitchFamily="18" charset="0"/>
              </a:rPr>
              <a:t>III</a:t>
            </a:r>
            <a:r>
              <a:rPr lang="fa-IR" sz="2400" dirty="0">
                <a:solidFill>
                  <a:srgbClr val="0000FF"/>
                </a:solidFill>
                <a:cs typeface="B Titr" panose="00000700000000000000" pitchFamily="2" charset="-78"/>
              </a:rPr>
              <a:t>)</a:t>
            </a:r>
            <a:endParaRPr lang="en-US" sz="2400" dirty="0">
              <a:solidFill>
                <a:srgbClr val="0000FF"/>
              </a:solidFill>
              <a:cs typeface="B Titr" panose="00000700000000000000" pitchFamily="2" charset="-78"/>
            </a:endParaRPr>
          </a:p>
          <a:p>
            <a:pPr lvl="0" algn="ctr" rtl="1"/>
            <a:endParaRPr lang="en-US" sz="2400" dirty="0">
              <a:solidFill>
                <a:srgbClr val="0000FF"/>
              </a:solidFill>
            </a:endParaRPr>
          </a:p>
        </p:txBody>
      </p:sp>
      <p:sp>
        <p:nvSpPr>
          <p:cNvPr id="3" name="Title 2"/>
          <p:cNvSpPr>
            <a:spLocks noGrp="1"/>
          </p:cNvSpPr>
          <p:nvPr>
            <p:ph type="title"/>
          </p:nvPr>
        </p:nvSpPr>
        <p:spPr>
          <a:xfrm>
            <a:off x="457200" y="152400"/>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3600"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514600"/>
            <a:ext cx="5608320" cy="3962400"/>
          </a:xfrm>
          <a:prstGeom prst="rect">
            <a:avLst/>
          </a:prstGeom>
          <a:noFill/>
          <a:ln>
            <a:noFill/>
          </a:ln>
        </p:spPr>
      </p:pic>
    </p:spTree>
    <p:extLst>
      <p:ext uri="{BB962C8B-B14F-4D97-AF65-F5344CB8AC3E}">
        <p14:creationId xmlns:p14="http://schemas.microsoft.com/office/powerpoint/2010/main" val="947997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2400" b="1" dirty="0" smtClean="0">
                <a:solidFill>
                  <a:srgbClr val="0000FF"/>
                </a:solidFill>
                <a:cs typeface="B Titr" panose="00000700000000000000" pitchFamily="2" charset="-78"/>
              </a:rPr>
              <a:t>اندازة </a:t>
            </a:r>
            <a:r>
              <a:rPr lang="fa-IR" sz="2400" b="1" dirty="0">
                <a:solidFill>
                  <a:srgbClr val="0000FF"/>
                </a:solidFill>
                <a:cs typeface="B Titr" panose="00000700000000000000" pitchFamily="2" charset="-78"/>
              </a:rPr>
              <a:t>شتاب زاويه‌‌اي بدست آمده از دو مدل مورد بررسي و اختلاف بين آنها</a:t>
            </a:r>
            <a:r>
              <a:rPr lang="fa-IR" sz="2400" dirty="0" smtClean="0">
                <a:solidFill>
                  <a:srgbClr val="0000FF"/>
                </a:solidFill>
                <a:cs typeface="B Titr" panose="00000700000000000000" pitchFamily="2" charset="-78"/>
              </a:rPr>
              <a:t>(مسير</a:t>
            </a:r>
            <a:r>
              <a:rPr lang="en-US" sz="2400" b="1" dirty="0">
                <a:solidFill>
                  <a:srgbClr val="0000FF"/>
                </a:solidFill>
                <a:latin typeface="Times New Roman" panose="02020603050405020304" pitchFamily="18" charset="0"/>
                <a:cs typeface="Times New Roman" panose="02020603050405020304" pitchFamily="18" charset="0"/>
              </a:rPr>
              <a:t>III</a:t>
            </a:r>
            <a:r>
              <a:rPr lang="fa-IR" sz="2400" dirty="0" smtClean="0">
                <a:solidFill>
                  <a:srgbClr val="0000FF"/>
                </a:solidFill>
                <a:cs typeface="B Titr" panose="00000700000000000000" pitchFamily="2" charset="-78"/>
              </a:rPr>
              <a:t>)</a:t>
            </a:r>
            <a:endParaRPr lang="en-US" sz="2400" dirty="0">
              <a:solidFill>
                <a:srgbClr val="0000FF"/>
              </a:solidFill>
              <a:cs typeface="B Titr" panose="00000700000000000000" pitchFamily="2" charset="-78"/>
            </a:endParaRPr>
          </a:p>
        </p:txBody>
      </p:sp>
      <p:sp>
        <p:nvSpPr>
          <p:cNvPr id="3" name="Title 2"/>
          <p:cNvSpPr>
            <a:spLocks noGrp="1"/>
          </p:cNvSpPr>
          <p:nvPr>
            <p:ph type="title"/>
          </p:nvPr>
        </p:nvSpPr>
        <p:spPr>
          <a:xfrm>
            <a:off x="457200" y="17585"/>
            <a:ext cx="8229600" cy="1143000"/>
          </a:xfrm>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4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362200"/>
            <a:ext cx="5741035" cy="4114800"/>
          </a:xfrm>
          <a:prstGeom prst="rect">
            <a:avLst/>
          </a:prstGeom>
          <a:noFill/>
          <a:ln>
            <a:noFill/>
          </a:ln>
        </p:spPr>
      </p:pic>
    </p:spTree>
    <p:extLst>
      <p:ext uri="{BB962C8B-B14F-4D97-AF65-F5344CB8AC3E}">
        <p14:creationId xmlns:p14="http://schemas.microsoft.com/office/powerpoint/2010/main" val="2884420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2400" b="1" dirty="0" smtClean="0">
                <a:solidFill>
                  <a:srgbClr val="0000FF"/>
                </a:solidFill>
                <a:cs typeface="B Titr" panose="00000700000000000000" pitchFamily="2" charset="-78"/>
              </a:rPr>
              <a:t>نيروي </a:t>
            </a:r>
            <a:r>
              <a:rPr lang="fa-IR" sz="2400" b="1" dirty="0">
                <a:solidFill>
                  <a:srgbClr val="0000FF"/>
                </a:solidFill>
                <a:cs typeface="B Titr" panose="00000700000000000000" pitchFamily="2" charset="-78"/>
              </a:rPr>
              <a:t>پايه‌‌ها در مسير </a:t>
            </a:r>
            <a:r>
              <a:rPr lang="en-US" sz="2400" b="1" dirty="0">
                <a:solidFill>
                  <a:srgbClr val="0000FF"/>
                </a:solidFill>
                <a:latin typeface="Times New Roman" panose="02020603050405020304" pitchFamily="18" charset="0"/>
                <a:cs typeface="Times New Roman" panose="02020603050405020304" pitchFamily="18" charset="0"/>
              </a:rPr>
              <a:t>I</a:t>
            </a:r>
            <a:r>
              <a:rPr lang="en-US" sz="2400" b="1" dirty="0">
                <a:solidFill>
                  <a:srgbClr val="0000FF"/>
                </a:solidFill>
                <a:cs typeface="B Titr" panose="00000700000000000000" pitchFamily="2" charset="-78"/>
              </a:rPr>
              <a:t>، </a:t>
            </a:r>
            <a:r>
              <a:rPr lang="fa-IR" sz="2400" b="1" dirty="0">
                <a:solidFill>
                  <a:srgbClr val="0000FF"/>
                </a:solidFill>
                <a:cs typeface="B Titr" panose="00000700000000000000" pitchFamily="2" charset="-78"/>
              </a:rPr>
              <a:t>حاصل از دو مدل مورد بررسي و اختلاف بين آنها</a:t>
            </a:r>
            <a:endParaRPr lang="en-US" sz="2400" b="1" dirty="0">
              <a:solidFill>
                <a:srgbClr val="0000FF"/>
              </a:solidFill>
              <a:cs typeface="B Titr" panose="00000700000000000000" pitchFamily="2" charset="-78"/>
            </a:endParaRPr>
          </a:p>
        </p:txBody>
      </p:sp>
      <p:sp>
        <p:nvSpPr>
          <p:cNvPr id="3" name="Title 2"/>
          <p:cNvSpPr>
            <a:spLocks noGrp="1"/>
          </p:cNvSpPr>
          <p:nvPr>
            <p:ph type="title"/>
          </p:nvPr>
        </p:nvSpPr>
        <p:spPr>
          <a:xfrm>
            <a:off x="381000" y="0"/>
            <a:ext cx="8229600" cy="1143000"/>
          </a:xfrm>
        </p:spPr>
        <p:txBody>
          <a:bodyPr>
            <a:noAutofit/>
          </a:bodyPr>
          <a:lstStyle/>
          <a:p>
            <a:pPr algn="ctr"/>
            <a:r>
              <a:rPr lang="fa-IR" sz="3600" dirty="0">
                <a:solidFill>
                  <a:srgbClr val="FF0000"/>
                </a:solidFill>
                <a:effectLst/>
                <a:cs typeface="B Titr" panose="00000700000000000000" pitchFamily="2" charset="-78"/>
              </a:rPr>
              <a:t>توانمندیهای کُد</a:t>
            </a:r>
            <a:endParaRPr lang="en-US" sz="36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438400"/>
            <a:ext cx="5867400" cy="4076700"/>
          </a:xfrm>
          <a:prstGeom prst="rect">
            <a:avLst/>
          </a:prstGeom>
          <a:noFill/>
          <a:ln>
            <a:noFill/>
          </a:ln>
        </p:spPr>
      </p:pic>
    </p:spTree>
    <p:extLst>
      <p:ext uri="{BB962C8B-B14F-4D97-AF65-F5344CB8AC3E}">
        <p14:creationId xmlns:p14="http://schemas.microsoft.com/office/powerpoint/2010/main" val="3280643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rtl="1"/>
            <a:r>
              <a:rPr lang="fa-IR" sz="2400" dirty="0" smtClean="0">
                <a:solidFill>
                  <a:srgbClr val="0000FF"/>
                </a:solidFill>
                <a:cs typeface="B Titr" panose="00000700000000000000" pitchFamily="2" charset="-78"/>
              </a:rPr>
              <a:t>نيروي </a:t>
            </a:r>
            <a:r>
              <a:rPr lang="fa-IR" sz="2400" dirty="0">
                <a:solidFill>
                  <a:srgbClr val="0000FF"/>
                </a:solidFill>
                <a:cs typeface="B Titr" panose="00000700000000000000" pitchFamily="2" charset="-78"/>
              </a:rPr>
              <a:t>پايه‌‌ها در مسير </a:t>
            </a:r>
            <a:r>
              <a:rPr lang="en-US" sz="2400" b="1" dirty="0">
                <a:solidFill>
                  <a:srgbClr val="0000FF"/>
                </a:solidFill>
                <a:latin typeface="Times New Roman" panose="02020603050405020304" pitchFamily="18" charset="0"/>
                <a:cs typeface="Times New Roman" panose="02020603050405020304" pitchFamily="18" charset="0"/>
              </a:rPr>
              <a:t>II</a:t>
            </a:r>
            <a:r>
              <a:rPr lang="en-US" sz="2400" dirty="0">
                <a:solidFill>
                  <a:srgbClr val="0000FF"/>
                </a:solidFill>
                <a:cs typeface="B Titr" panose="00000700000000000000" pitchFamily="2" charset="-78"/>
              </a:rPr>
              <a:t>، </a:t>
            </a:r>
            <a:r>
              <a:rPr lang="fa-IR" sz="2400" dirty="0">
                <a:solidFill>
                  <a:srgbClr val="0000FF"/>
                </a:solidFill>
                <a:cs typeface="B Titr" panose="00000700000000000000" pitchFamily="2" charset="-78"/>
              </a:rPr>
              <a:t>حاصل از دو مدل مورد بررسي و اختلاف بين آنها</a:t>
            </a:r>
            <a:endParaRPr lang="en-US" sz="2400" dirty="0">
              <a:solidFill>
                <a:srgbClr val="0000FF"/>
              </a:solidFill>
              <a:cs typeface="B Titr" panose="00000700000000000000" pitchFamily="2" charset="-78"/>
            </a:endParaRPr>
          </a:p>
        </p:txBody>
      </p:sp>
      <p:sp>
        <p:nvSpPr>
          <p:cNvPr id="3" name="Title 2"/>
          <p:cNvSpPr>
            <a:spLocks noGrp="1"/>
          </p:cNvSpPr>
          <p:nvPr>
            <p:ph type="title"/>
          </p:nvPr>
        </p:nvSpPr>
        <p:spPr/>
        <p:txBody>
          <a:bodyPr>
            <a:normAutofit/>
          </a:bodyPr>
          <a:lstStyle/>
          <a:p>
            <a:pPr algn="ctr"/>
            <a:r>
              <a:rPr lang="fa-IR" sz="3600" dirty="0">
                <a:solidFill>
                  <a:srgbClr val="FF0000"/>
                </a:solidFill>
                <a:effectLst/>
                <a:cs typeface="B Titr" panose="00000700000000000000" pitchFamily="2" charset="-78"/>
              </a:rPr>
              <a:t>توانمندیهای کُد</a:t>
            </a:r>
            <a:endParaRPr lang="en-US" sz="40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209800"/>
            <a:ext cx="6324600" cy="4191000"/>
          </a:xfrm>
          <a:prstGeom prst="rect">
            <a:avLst/>
          </a:prstGeom>
          <a:noFill/>
          <a:ln>
            <a:noFill/>
          </a:ln>
        </p:spPr>
      </p:pic>
    </p:spTree>
    <p:extLst>
      <p:ext uri="{BB962C8B-B14F-4D97-AF65-F5344CB8AC3E}">
        <p14:creationId xmlns:p14="http://schemas.microsoft.com/office/powerpoint/2010/main" val="1382103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4234</TotalTime>
  <Words>443</Words>
  <Application>Microsoft Office PowerPoint</Application>
  <PresentationFormat>On-screen Show (4:3)</PresentationFormat>
  <Paragraphs>34</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            تحلیل سینماتیکی و بهبود روابط دینامیکی سیستم حرکتی شبیه‌ساز قطار  فرهاد قدك، علي اصغر عباس پور تيرماه 94 MarketCode.ir    </vt:lpstr>
      <vt:lpstr> </vt:lpstr>
      <vt:lpstr>PowerPoint Presentation</vt:lpstr>
      <vt:lpstr>توانمندیهای کُد</vt:lpstr>
      <vt:lpstr>توانمندیهای کُد</vt:lpstr>
      <vt:lpstr>توانمندیهای کُد</vt:lpstr>
      <vt:lpstr>توانمندیهای کُد</vt:lpstr>
      <vt:lpstr>توانمندیهای کُد</vt:lpstr>
      <vt:lpstr>توانمندیهای کُد</vt:lpstr>
      <vt:lpstr>توانمندیهای کُد</vt:lpstr>
      <vt:lpstr>آنچه در این کد خواهید آموخت</vt:lpstr>
      <vt:lpstr>نکات و الزامات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YousefKhah</dc:creator>
  <cp:lastModifiedBy>محبوب آقاجانی</cp:lastModifiedBy>
  <cp:revision>217</cp:revision>
  <dcterms:created xsi:type="dcterms:W3CDTF">2006-08-16T00:00:00Z</dcterms:created>
  <dcterms:modified xsi:type="dcterms:W3CDTF">2015-07-21T14:04:04Z</dcterms:modified>
</cp:coreProperties>
</file>