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36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2" r:id="rId10"/>
    <p:sldId id="3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Temprature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Sheet1!$A$1:$A$7</c:f>
              <c:numCache>
                <c:formatCode>General</c:formatCode>
                <c:ptCount val="7"/>
                <c:pt idx="0">
                  <c:v>0</c:v>
                </c:pt>
                <c:pt idx="1">
                  <c:v>8.3333299999999999E-3</c:v>
                </c:pt>
                <c:pt idx="2">
                  <c:v>1.66667E-2</c:v>
                </c:pt>
                <c:pt idx="3">
                  <c:v>2.5000000000000001E-2</c:v>
                </c:pt>
                <c:pt idx="4">
                  <c:v>3.3333300000000003E-2</c:v>
                </c:pt>
                <c:pt idx="5">
                  <c:v>4.1666700000000001E-2</c:v>
                </c:pt>
                <c:pt idx="6">
                  <c:v>0.05</c:v>
                </c:pt>
              </c:numCache>
            </c:numRef>
          </c:xVal>
          <c:yVal>
            <c:numRef>
              <c:f>Sheet1!$B$1:$B$7</c:f>
              <c:numCache>
                <c:formatCode>General</c:formatCode>
                <c:ptCount val="7"/>
                <c:pt idx="0">
                  <c:v>300</c:v>
                </c:pt>
                <c:pt idx="1">
                  <c:v>309.34800000000001</c:v>
                </c:pt>
                <c:pt idx="2">
                  <c:v>323.476</c:v>
                </c:pt>
                <c:pt idx="3">
                  <c:v>344.86799999999999</c:v>
                </c:pt>
                <c:pt idx="4">
                  <c:v>377.22300000000001</c:v>
                </c:pt>
                <c:pt idx="5">
                  <c:v>426.11399999999998</c:v>
                </c:pt>
                <c:pt idx="6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095424"/>
        <c:axId val="32809728"/>
      </c:scatterChart>
      <c:valAx>
        <c:axId val="31095424"/>
        <c:scaling>
          <c:orientation val="minMax"/>
          <c:max val="5.000000000000001E-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 smtClean="0"/>
                  <a:t>Z(Thickness)</a:t>
                </a:r>
                <a:endParaRPr lang="en-US" sz="11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09728"/>
        <c:crosses val="autoZero"/>
        <c:crossBetween val="midCat"/>
      </c:valAx>
      <c:valAx>
        <c:axId val="32809728"/>
        <c:scaling>
          <c:orientation val="minMax"/>
          <c:max val="500"/>
          <c:min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/>
                  <a:t>T</a:t>
                </a:r>
              </a:p>
            </c:rich>
          </c:tx>
          <c:layout>
            <c:manualLayout>
              <c:xMode val="edge"/>
              <c:yMode val="edge"/>
              <c:x val="2.2222222222222223E-2"/>
              <c:y val="0.4578973461650627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954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8/24/2015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8/24/2015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8/24/2015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8/24/2015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8/24/2015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8/24/2015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تعیین خواص </a:t>
            </a:r>
            <a:r>
              <a:rPr lang="fa-I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مواد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FGM </a:t>
            </a:r>
            <a:r>
              <a:rPr lang="fa-IR" sz="3600" dirty="0">
                <a:solidFill>
                  <a:srgbClr val="FF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با استفاده از </a:t>
            </a:r>
            <a:r>
              <a:rPr lang="fa-I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سابروتین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USDFLD </a:t>
            </a:r>
            <a:r>
              <a:rPr lang="fa-I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در </a:t>
            </a:r>
            <a:r>
              <a:rPr lang="fa-IR" sz="3600" dirty="0">
                <a:solidFill>
                  <a:srgbClr val="FF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آباکوس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>
                <a:solidFill>
                  <a:srgbClr val="008000"/>
                </a:solidFill>
                <a:cs typeface="B Titr" panose="00000700000000000000" pitchFamily="2" charset="-78"/>
              </a:rPr>
              <a:t>علی عابدی</a:t>
            </a:r>
            <a:br>
              <a:rPr lang="fa-IR" sz="3100" dirty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>
                <a:solidFill>
                  <a:srgbClr val="008000"/>
                </a:solidFill>
                <a:cs typeface="B Titr" panose="00000700000000000000" pitchFamily="2" charset="-78"/>
              </a:rPr>
              <a:t>مرداد 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94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0"/>
            <a:ext cx="1869831" cy="186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برای استفاده از این کد نیاز به لینک کردن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Abaqus</a:t>
            </a:r>
            <a:r>
              <a:rPr lang="fa-I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با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Visual Fortran Compiler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و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Microsoft Visual Studio</a:t>
            </a:r>
            <a:r>
              <a:rPr lang="fa-I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می باشد.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2- خواص مواد تابع ضخامت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و </a:t>
            </a:r>
            <a:r>
              <a:rPr lang="fa-IR" sz="2400" b="1" smtClean="0">
                <a:latin typeface="Times New Roman" panose="02020603050405020304" pitchFamily="18" charset="0"/>
                <a:cs typeface="B Titr" panose="00000700000000000000" pitchFamily="2" charset="-78"/>
              </a:rPr>
              <a:t>به صورت تابعی نقطه ای می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باشد..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3- آشنایی اولیه نرم افزار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Abaqus</a:t>
            </a:r>
            <a:endParaRPr lang="fa-IR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Finite Element Methods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زبان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Fortran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3000" dirty="0">
                <a:latin typeface="Times New Roman" panose="02020603050405020304" pitchFamily="18" charset="0"/>
                <a:cs typeface="B Titr" panose="00000700000000000000" pitchFamily="2" charset="-78"/>
              </a:rPr>
              <a:t>خواص مواد </a:t>
            </a:r>
            <a:r>
              <a:rPr lang="en-US" sz="3000" dirty="0">
                <a:latin typeface="Times New Roman" panose="02020603050405020304" pitchFamily="18" charset="0"/>
                <a:cs typeface="B Titr" panose="00000700000000000000" pitchFamily="2" charset="-78"/>
              </a:rPr>
              <a:t>FGM</a:t>
            </a:r>
            <a:r>
              <a:rPr lang="fa-IR" sz="3000" dirty="0">
                <a:latin typeface="Times New Roman" panose="02020603050405020304" pitchFamily="18" charset="0"/>
                <a:cs typeface="B Titr" panose="00000700000000000000" pitchFamily="2" charset="-78"/>
              </a:rPr>
              <a:t> به صورت تابعی معین از سطحی(فلز یا سرامیک) به سطح دیگر(سرامیک یا فلز) به صورت پیوسته تعریف </a:t>
            </a:r>
            <a:r>
              <a:rPr lang="fa-IR" sz="30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می‌شود</a:t>
            </a:r>
            <a:r>
              <a:rPr lang="fa-IR" sz="3000" dirty="0">
                <a:latin typeface="Times New Roman" panose="02020603050405020304" pitchFamily="18" charset="0"/>
                <a:cs typeface="B Titr" panose="00000700000000000000" pitchFamily="2" charset="-78"/>
              </a:rPr>
              <a:t>. این توابع در مواد </a:t>
            </a:r>
            <a:r>
              <a:rPr lang="en-US" sz="3000" dirty="0">
                <a:latin typeface="Times New Roman" panose="02020603050405020304" pitchFamily="18" charset="0"/>
                <a:cs typeface="B Titr" panose="00000700000000000000" pitchFamily="2" charset="-78"/>
              </a:rPr>
              <a:t>FGM</a:t>
            </a:r>
            <a:r>
              <a:rPr lang="fa-IR" sz="3000" dirty="0">
                <a:latin typeface="Times New Roman" panose="02020603050405020304" pitchFamily="18" charset="0"/>
                <a:cs typeface="B Titr" panose="00000700000000000000" pitchFamily="2" charset="-78"/>
              </a:rPr>
              <a:t> معمولا به صورت تابع توانی، تابع نمایی و تابع </a:t>
            </a:r>
            <a:r>
              <a:rPr lang="fa-IR" sz="30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سیگموییدی</a:t>
            </a:r>
            <a:r>
              <a:rPr lang="fa-IR" sz="3000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000" dirty="0" err="1" smtClean="0">
                <a:latin typeface="Times New Roman" panose="02020603050405020304" pitchFamily="18" charset="0"/>
                <a:cs typeface="B Titr" panose="00000700000000000000" pitchFamily="2" charset="-78"/>
              </a:rPr>
              <a:t>می‌باشند</a:t>
            </a:r>
            <a:r>
              <a:rPr lang="fa-IR" sz="3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، </a:t>
            </a:r>
            <a:r>
              <a:rPr lang="fa-IR" sz="3000" dirty="0">
                <a:latin typeface="Times New Roman" panose="02020603050405020304" pitchFamily="18" charset="0"/>
                <a:cs typeface="B Titr" panose="00000700000000000000" pitchFamily="2" charset="-78"/>
              </a:rPr>
              <a:t>که در این </a:t>
            </a:r>
            <a:r>
              <a:rPr lang="fa-IR" sz="3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مسئل</a:t>
            </a:r>
            <a:r>
              <a:rPr lang="fa-IR" sz="3000" dirty="0">
                <a:latin typeface="Times New Roman" panose="02020603050405020304" pitchFamily="18" charset="0"/>
                <a:cs typeface="B Titr" panose="00000700000000000000" pitchFamily="2" charset="-78"/>
              </a:rPr>
              <a:t>ه</a:t>
            </a:r>
            <a:r>
              <a:rPr lang="fa-IR" sz="3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000" dirty="0">
                <a:latin typeface="Times New Roman" panose="02020603050405020304" pitchFamily="18" charset="0"/>
                <a:cs typeface="B Titr" panose="00000700000000000000" pitchFamily="2" charset="-78"/>
              </a:rPr>
              <a:t>از تابع </a:t>
            </a:r>
            <a:r>
              <a:rPr lang="fa-IR" sz="3000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نمایی</a:t>
            </a:r>
            <a:r>
              <a:rPr lang="fa-IR" sz="3000" dirty="0">
                <a:latin typeface="Times New Roman" panose="02020603050405020304" pitchFamily="18" charset="0"/>
                <a:cs typeface="B Titr" panose="00000700000000000000" pitchFamily="2" charset="-78"/>
              </a:rPr>
              <a:t> استفاده شده است</a:t>
            </a:r>
            <a:r>
              <a:rPr lang="fa-IR" sz="3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. برای تعیین خواص مواد </a:t>
            </a:r>
            <a:r>
              <a:rPr lang="en-US" sz="3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FGM</a:t>
            </a:r>
            <a:r>
              <a:rPr lang="fa-IR" sz="3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ابتدا در قسمت تعریف مواد یک </a:t>
            </a:r>
            <a:r>
              <a:rPr lang="en-US" sz="3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Field</a:t>
            </a:r>
            <a:r>
              <a:rPr lang="fa-IR" sz="3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000" dirty="0" err="1" smtClean="0">
                <a:latin typeface="Times New Roman" panose="02020603050405020304" pitchFamily="18" charset="0"/>
                <a:cs typeface="B Titr" panose="00000700000000000000" pitchFamily="2" charset="-78"/>
              </a:rPr>
              <a:t>بوجود</a:t>
            </a:r>
            <a:r>
              <a:rPr lang="fa-IR" sz="3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آورده و سپس با استفاده از سابروتین </a:t>
            </a:r>
            <a:r>
              <a:rPr lang="en-US" sz="3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USDFLD</a:t>
            </a:r>
            <a:r>
              <a:rPr lang="fa-IR" sz="3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این </a:t>
            </a:r>
            <a:r>
              <a:rPr lang="en-US" sz="3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Field</a:t>
            </a:r>
            <a:r>
              <a:rPr lang="fa-IR" sz="3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در این ماده مشخص می نماید.</a:t>
            </a:r>
            <a:endParaRPr lang="en-US" sz="3000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ورق گرد </a:t>
            </a:r>
            <a:r>
              <a:rPr lang="en-US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FGM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24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در </a:t>
            </a:r>
            <a:r>
              <a:rPr lang="fa-IR" sz="2400" dirty="0">
                <a:latin typeface="Times New Roman" panose="02020603050405020304" pitchFamily="18" charset="0"/>
                <a:cs typeface="B Titr" panose="00000700000000000000" pitchFamily="2" charset="-78"/>
              </a:rPr>
              <a:t>نرم افزار آباکوس مدل گردید</a:t>
            </a:r>
            <a:r>
              <a:rPr lang="fa-IR" sz="2400" dirty="0" smtClean="0">
                <a:cs typeface="B Titr" panose="00000700000000000000" pitchFamily="2" charset="-78"/>
              </a:rPr>
              <a:t>. 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در قسمت تعریف </a:t>
            </a:r>
            <a:r>
              <a:rPr lang="en-US" sz="2400" dirty="0" smtClean="0">
                <a:cs typeface="B Titr" panose="00000700000000000000" pitchFamily="2" charset="-78"/>
              </a:rPr>
              <a:t>Material</a:t>
            </a:r>
            <a:r>
              <a:rPr lang="fa-IR" sz="2400" dirty="0" smtClean="0">
                <a:cs typeface="B Titr" panose="00000700000000000000" pitchFamily="2" charset="-78"/>
              </a:rPr>
              <a:t> برای هر خاصیت یک </a:t>
            </a:r>
            <a:r>
              <a:rPr lang="en-US" sz="2400" dirty="0" smtClean="0">
                <a:cs typeface="B Titr" panose="00000700000000000000" pitchFamily="2" charset="-78"/>
              </a:rPr>
              <a:t>Field</a:t>
            </a:r>
            <a:r>
              <a:rPr lang="fa-IR" sz="2400" dirty="0" smtClean="0">
                <a:cs typeface="B Titr" panose="00000700000000000000" pitchFamily="2" charset="-78"/>
              </a:rPr>
              <a:t> تعریف می شود.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خواص به صورت تابعی </a:t>
            </a:r>
            <a:r>
              <a:rPr lang="fa-IR" sz="2400" dirty="0" err="1" smtClean="0">
                <a:cs typeface="B Titr" panose="00000700000000000000" pitchFamily="2" charset="-78"/>
              </a:rPr>
              <a:t>نقطه‌ای</a:t>
            </a:r>
            <a:r>
              <a:rPr lang="fa-IR" sz="2400" dirty="0" smtClean="0">
                <a:cs typeface="B Titr" panose="00000700000000000000" pitchFamily="2" charset="-78"/>
              </a:rPr>
              <a:t> برای این ورق تعریف می شود و در </a:t>
            </a:r>
            <a:r>
              <a:rPr lang="fa-IR" sz="2400" dirty="0" err="1" smtClean="0">
                <a:cs typeface="B Titr" panose="00000700000000000000" pitchFamily="2" charset="-78"/>
              </a:rPr>
              <a:t>بخش‌های</a:t>
            </a:r>
            <a:r>
              <a:rPr lang="fa-IR" sz="2400" dirty="0" smtClean="0">
                <a:cs typeface="B Titr" panose="00000700000000000000" pitchFamily="2" charset="-78"/>
              </a:rPr>
              <a:t> میانی هر دو نقطه رابطه ای خطی در نظر گرفته </a:t>
            </a:r>
            <a:r>
              <a:rPr lang="fa-IR" sz="2400" dirty="0" err="1" smtClean="0">
                <a:cs typeface="B Titr" panose="00000700000000000000" pitchFamily="2" charset="-78"/>
              </a:rPr>
              <a:t>می‌شود</a:t>
            </a:r>
            <a:r>
              <a:rPr lang="fa-IR" sz="2400" dirty="0" smtClean="0">
                <a:cs typeface="B Titr" panose="000007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تحلیل این مسئله به صورت تحلیل </a:t>
            </a:r>
            <a:r>
              <a:rPr lang="fa-IR" sz="2400" dirty="0" err="1" smtClean="0">
                <a:cs typeface="B Titr" panose="00000700000000000000" pitchFamily="2" charset="-78"/>
              </a:rPr>
              <a:t>کوپل</a:t>
            </a:r>
            <a:r>
              <a:rPr lang="fa-IR" sz="2400" dirty="0" smtClean="0">
                <a:cs typeface="B Titr" panose="00000700000000000000" pitchFamily="2" charset="-78"/>
              </a:rPr>
              <a:t> شده استاتیکی-حرارتی </a:t>
            </a:r>
            <a:r>
              <a:rPr lang="fa-IR" sz="2400" dirty="0" err="1" smtClean="0">
                <a:cs typeface="B Titr" panose="00000700000000000000" pitchFamily="2" charset="-78"/>
              </a:rPr>
              <a:t>می‌باشد</a:t>
            </a:r>
            <a:r>
              <a:rPr lang="fa-IR" sz="2400" dirty="0" smtClean="0">
                <a:cs typeface="B Titr" panose="00000700000000000000" pitchFamily="2" charset="-78"/>
              </a:rPr>
              <a:t>.</a:t>
            </a:r>
            <a:endParaRPr lang="fa-IR" sz="24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solidFill>
                  <a:srgbClr val="00B050"/>
                </a:solidFill>
                <a:cs typeface="B Titr" panose="00000700000000000000" pitchFamily="2" charset="-78"/>
              </a:rPr>
              <a:t>اعتبار سنجی کار به وسیله مقایسه نتایج بدست آمده از آباکوس و مقاله مندرج در فایل ورد صورت گرفته است</a:t>
            </a: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..</a:t>
            </a: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تغییرات نقطه ای مدول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یانگ با استفاده از مدل نمایی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133600"/>
            <a:ext cx="4887108" cy="412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تعیین میزان و توزیع تنش ها در  ورق گرد 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FGM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584" y="1981200"/>
            <a:ext cx="8434831" cy="392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توزیع جابجایی ها در ورق گرد </a:t>
            </a:r>
            <a:r>
              <a:rPr lang="en-US" sz="2400" dirty="0">
                <a:solidFill>
                  <a:srgbClr val="0000FF"/>
                </a:solidFill>
                <a:cs typeface="B Titr" panose="00000700000000000000" pitchFamily="2" charset="-78"/>
              </a:rPr>
              <a:t>FGM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16" y="2133601"/>
            <a:ext cx="7958433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تعیین مقدار و توزیع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دمای مسئله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628875"/>
              </p:ext>
            </p:extLst>
          </p:nvPr>
        </p:nvGraphicFramePr>
        <p:xfrm>
          <a:off x="19050" y="2057400"/>
          <a:ext cx="4419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chart"/>
          <p:cNvPicPr>
            <a:picLocks noChangeAspect="1"/>
          </p:cNvPicPr>
          <p:nvPr/>
        </p:nvPicPr>
        <p:blipFill rotWithShape="1">
          <a:blip r:embed="rId3"/>
          <a:srcRect r="6552"/>
          <a:stretch/>
        </p:blipFill>
        <p:spPr>
          <a:xfrm>
            <a:off x="4267200" y="2667000"/>
            <a:ext cx="4697447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تعیین مقدار جابجایی ها در ورق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62" y="2209800"/>
            <a:ext cx="8391399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643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</a:t>
            </a:r>
            <a:r>
              <a:rPr lang="fa-IR" sz="2400" b="1" dirty="0">
                <a:cs typeface="B Titr" panose="00000700000000000000" pitchFamily="2" charset="-78"/>
              </a:rPr>
              <a:t>آشنایی با ایجاد مدل هندسی در آباکوس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</a:t>
            </a:r>
            <a:r>
              <a:rPr lang="fa-IR" sz="2400" b="1" dirty="0">
                <a:cs typeface="B Titr" panose="00000700000000000000" pitchFamily="2" charset="-78"/>
              </a:rPr>
              <a:t>2.	آشنایی ایجاد </a:t>
            </a:r>
            <a:r>
              <a:rPr lang="en-US" sz="2400" b="1" dirty="0" smtClean="0">
                <a:cs typeface="B Titr" panose="00000700000000000000" pitchFamily="2" charset="-78"/>
              </a:rPr>
              <a:t>Field</a:t>
            </a:r>
            <a:r>
              <a:rPr lang="fa-IR" sz="2400" b="1" dirty="0" smtClean="0">
                <a:cs typeface="B Titr" panose="00000700000000000000" pitchFamily="2" charset="-78"/>
              </a:rPr>
              <a:t> در </a:t>
            </a:r>
            <a:r>
              <a:rPr lang="fa-IR" sz="2400" b="1" dirty="0">
                <a:cs typeface="B Titr" panose="00000700000000000000" pitchFamily="2" charset="-78"/>
              </a:rPr>
              <a:t>آباکوس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</a:t>
            </a:r>
            <a:r>
              <a:rPr lang="fa-IR" sz="2400" b="1" dirty="0">
                <a:cs typeface="B Titr" panose="00000700000000000000" pitchFamily="2" charset="-78"/>
              </a:rPr>
              <a:t>4.	آشنایی با حل </a:t>
            </a:r>
            <a:r>
              <a:rPr lang="fa-IR" sz="2400" b="1" dirty="0" smtClean="0">
                <a:cs typeface="B Titr" panose="00000700000000000000" pitchFamily="2" charset="-78"/>
              </a:rPr>
              <a:t>مسئله </a:t>
            </a:r>
            <a:r>
              <a:rPr lang="fa-IR" sz="2400" b="1" dirty="0" err="1" smtClean="0">
                <a:cs typeface="B Titr" panose="00000700000000000000" pitchFamily="2" charset="-78"/>
              </a:rPr>
              <a:t>کوپل</a:t>
            </a:r>
            <a:r>
              <a:rPr lang="fa-IR" sz="2400" b="1" dirty="0" smtClean="0">
                <a:cs typeface="B Titr" panose="00000700000000000000" pitchFamily="2" charset="-78"/>
              </a:rPr>
              <a:t> </a:t>
            </a:r>
            <a:r>
              <a:rPr lang="fa-IR" sz="2400" b="1" dirty="0">
                <a:cs typeface="B Titr" panose="00000700000000000000" pitchFamily="2" charset="-78"/>
              </a:rPr>
              <a:t>شده در آباکوس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تعریف خواص مواد با استفاده </a:t>
            </a:r>
            <a:r>
              <a:rPr lang="fa-IR" sz="2400" b="1" dirty="0">
                <a:cs typeface="B Titr" panose="00000700000000000000" pitchFamily="2" charset="-78"/>
              </a:rPr>
              <a:t>از سابروتین </a:t>
            </a:r>
            <a:r>
              <a:rPr lang="en-US" sz="2400" b="1" dirty="0" smtClean="0">
                <a:cs typeface="B Titr" panose="00000700000000000000" pitchFamily="2" charset="-78"/>
              </a:rPr>
              <a:t>USDFLD</a:t>
            </a:r>
            <a:endParaRPr lang="fa-IR" sz="2400" b="1" dirty="0" smtClean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4129</TotalTime>
  <Words>291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            تعیین خواص مواد FGM با استفاده از سابروتینUSDFLD  در آباکوس  علی عابدی مرداد 94 MarketCode.ir    </vt:lpstr>
      <vt:lpstr> 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ghadr</cp:lastModifiedBy>
  <cp:revision>196</cp:revision>
  <dcterms:created xsi:type="dcterms:W3CDTF">2006-08-16T00:00:00Z</dcterms:created>
  <dcterms:modified xsi:type="dcterms:W3CDTF">2015-08-24T07:44:07Z</dcterms:modified>
</cp:coreProperties>
</file>