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1"/>
  </p:notesMasterIdLst>
  <p:sldIdLst>
    <p:sldId id="366" r:id="rId2"/>
    <p:sldId id="354" r:id="rId3"/>
    <p:sldId id="355" r:id="rId4"/>
    <p:sldId id="356" r:id="rId5"/>
    <p:sldId id="357" r:id="rId6"/>
    <p:sldId id="358" r:id="rId7"/>
    <p:sldId id="360" r:id="rId8"/>
    <p:sldId id="362" r:id="rId9"/>
    <p:sldId id="3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CC3300"/>
    <a:srgbClr val="000066"/>
    <a:srgbClr val="FF66FF"/>
    <a:srgbClr val="800000"/>
    <a:srgbClr val="0033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6DED5-7101-45CB-BD67-62077EC6FEBB}" type="datetimeFigureOut">
              <a:rPr lang="en-US" smtClean="0"/>
              <a:pPr/>
              <a:t>8/17/2015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AD4F81-D434-45E6-BB2C-53C672FCA684}" type="slidenum">
              <a:rPr lang="en-US" smtClean="0"/>
              <a:pPr/>
              <a:t>‹#›</a:t>
            </a:fld>
            <a:endParaRPr lang="en-US" dirty="0"/>
          </a:p>
        </p:txBody>
      </p:sp>
    </p:spTree>
    <p:extLst>
      <p:ext uri="{BB962C8B-B14F-4D97-AF65-F5344CB8AC3E}">
        <p14:creationId xmlns:p14="http://schemas.microsoft.com/office/powerpoint/2010/main" val="3784731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B9F2828-A262-4019-9E8C-C387D0E754F1}" type="datetime1">
              <a:rPr lang="en-US" smtClean="0"/>
              <a:pPr/>
              <a:t>8/17/2015</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A20C4D-0180-40D2-A856-4ABE5A1A069E}" type="datetime1">
              <a:rPr lang="en-US" smtClean="0"/>
              <a:pPr/>
              <a:t>8/17/2015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E2B8DA-E986-49A0-9432-B1D2119FAF59}" type="datetime1">
              <a:rPr lang="en-US" smtClean="0"/>
              <a:pPr/>
              <a:t>8/17/2015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30C608-5F6B-4B63-877E-475840BA68C2}" type="datetime1">
              <a:rPr lang="en-US" smtClean="0"/>
              <a:pPr/>
              <a:t>8/17/2015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B88679F-5204-42F1-94E5-7F35567538DB}" type="datetime1">
              <a:rPr lang="en-US" smtClean="0"/>
              <a:pPr/>
              <a:t>8/17/2015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084C4D-0FBA-4EA7-840D-D98AE8E20134}" type="datetime1">
              <a:rPr lang="en-US" smtClean="0"/>
              <a:pPr/>
              <a:t>8/17/2015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B8F6381-DD72-4ACD-886C-E080E4E4AD4F}" type="datetime1">
              <a:rPr lang="en-US" smtClean="0"/>
              <a:pPr/>
              <a:t>8/17/2015</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C09902C-ABFA-4ACC-87B3-54E6B0DABEEE}" type="datetime1">
              <a:rPr lang="en-US" smtClean="0"/>
              <a:pPr/>
              <a:t>8/17/2015</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F7514FA-93E7-482C-BBFB-C57F051F7D55}" type="datetime1">
              <a:rPr lang="en-US" smtClean="0"/>
              <a:pPr/>
              <a:t>8/17/2015</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CA29ED0-9E00-4234-B909-B4C6398DC9B8}" type="datetime1">
              <a:rPr lang="en-US" smtClean="0"/>
              <a:pPr/>
              <a:t>8/17/2015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BDDA143-6F93-4B61-AAB2-2B7F4200FF92}" type="datetime1">
              <a:rPr lang="en-US" smtClean="0"/>
              <a:pPr/>
              <a:t>8/17/2015</a:t>
            </a:fld>
            <a:endParaRPr lang="en-US" dirty="0"/>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8E5582-F76C-4628-A6AF-58AD8FC97BDD}" type="datetime1">
              <a:rPr lang="en-US" smtClean="0"/>
              <a:pPr/>
              <a:t>8/17/2015</a:t>
            </a:fld>
            <a:endParaRPr lang="en-US" dirty="0"/>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rtl="1">
              <a:lnSpc>
                <a:spcPct val="150000"/>
              </a:lnSpc>
            </a:pP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fa-IR" sz="3600" dirty="0">
                <a:solidFill>
                  <a:srgbClr val="FF0000"/>
                </a:solidFill>
                <a:cs typeface="B Titr" panose="00000700000000000000" pitchFamily="2" charset="-78"/>
              </a:rPr>
              <a:t>بررسی اندرکنش موج با سازه های ساحلی با استفاده از </a:t>
            </a:r>
            <a:r>
              <a:rPr lang="en-US" sz="3600" dirty="0">
                <a:solidFill>
                  <a:srgbClr val="FF0000"/>
                </a:solidFill>
                <a:cs typeface="B Titr" panose="00000700000000000000" pitchFamily="2" charset="-78"/>
              </a:rPr>
              <a:t>Flow-3D</a:t>
            </a:r>
            <a:r>
              <a:rPr lang="en-US" sz="3600" dirty="0" smtClean="0">
                <a:solidFill>
                  <a:srgbClr val="FF0000"/>
                </a:solidFill>
                <a:cs typeface="B Titr" panose="00000700000000000000" pitchFamily="2" charset="-78"/>
              </a:rPr>
              <a:t/>
            </a:r>
            <a:br>
              <a:rPr lang="en-US" sz="3600" dirty="0" smtClean="0">
                <a:solidFill>
                  <a:srgbClr val="FF0000"/>
                </a:solidFill>
                <a:cs typeface="B Titr" panose="00000700000000000000" pitchFamily="2" charset="-78"/>
              </a:rPr>
            </a:br>
            <a:r>
              <a:rPr lang="en-US" sz="3600" dirty="0">
                <a:solidFill>
                  <a:srgbClr val="FF0000"/>
                </a:solidFill>
                <a:cs typeface="B Titr" panose="00000700000000000000" pitchFamily="2" charset="-78"/>
              </a:rPr>
              <a:t/>
            </a:r>
            <a:br>
              <a:rPr lang="en-US" sz="3600" dirty="0">
                <a:solidFill>
                  <a:srgbClr val="FF0000"/>
                </a:solidFill>
                <a:cs typeface="B Titr" panose="00000700000000000000" pitchFamily="2" charset="-78"/>
              </a:rPr>
            </a:br>
            <a:r>
              <a:rPr lang="fa-IR" sz="3100" dirty="0">
                <a:solidFill>
                  <a:srgbClr val="008000"/>
                </a:solidFill>
                <a:cs typeface="B Titr" panose="00000700000000000000" pitchFamily="2" charset="-78"/>
              </a:rPr>
              <a:t>نادر نادری </a:t>
            </a:r>
            <a:r>
              <a:rPr lang="fa-IR" sz="3100" dirty="0" smtClean="0">
                <a:solidFill>
                  <a:srgbClr val="008000"/>
                </a:solidFill>
                <a:cs typeface="B Titr" panose="00000700000000000000" pitchFamily="2" charset="-78"/>
              </a:rPr>
              <a:t/>
            </a:r>
            <a:br>
              <a:rPr lang="fa-IR" sz="3100" dirty="0" smtClean="0">
                <a:solidFill>
                  <a:srgbClr val="008000"/>
                </a:solidFill>
                <a:cs typeface="B Titr" panose="00000700000000000000" pitchFamily="2" charset="-78"/>
              </a:rPr>
            </a:br>
            <a:r>
              <a:rPr lang="fa-IR" sz="3100" dirty="0" smtClean="0">
                <a:solidFill>
                  <a:srgbClr val="008000"/>
                </a:solidFill>
                <a:cs typeface="B Titr" panose="00000700000000000000" pitchFamily="2" charset="-78"/>
              </a:rPr>
              <a:t>خرداد 94</a:t>
            </a:r>
            <a:br>
              <a:rPr lang="fa-IR" sz="3100" dirty="0" smtClean="0">
                <a:solidFill>
                  <a:srgbClr val="008000"/>
                </a:solidFill>
                <a:cs typeface="B Titr" panose="00000700000000000000" pitchFamily="2" charset="-78"/>
              </a:rPr>
            </a:br>
            <a:r>
              <a:rPr lang="en-US" sz="4000" dirty="0" smtClean="0">
                <a:solidFill>
                  <a:srgbClr val="0000FF"/>
                </a:solidFill>
                <a:latin typeface="Times New Roman" panose="02020603050405020304" pitchFamily="18" charset="0"/>
                <a:cs typeface="Times New Roman" panose="02020603050405020304" pitchFamily="18" charset="0"/>
              </a:rPr>
              <a:t>MarketCode.ir</a:t>
            </a:r>
            <a:r>
              <a:rPr lang="en-US" sz="4000" dirty="0" smtClean="0"/>
              <a:t/>
            </a:r>
            <a:br>
              <a:rPr lang="en-US" sz="4000" dirty="0" smtClean="0"/>
            </a:br>
            <a:r>
              <a:rPr lang="en-US" dirty="0"/>
              <a:t/>
            </a:r>
            <a:br>
              <a:rPr lang="en-US" dirty="0"/>
            </a:br>
            <a:r>
              <a:rPr lang="en-US" dirty="0" smtClean="0"/>
              <a:t/>
            </a:r>
            <a:br>
              <a:rPr lang="en-US" dirty="0" smtClean="0"/>
            </a:br>
            <a:r>
              <a:rPr lang="en-US" dirty="0"/>
              <a:t/>
            </a:r>
            <a:br>
              <a:rPr lang="en-US" dirty="0"/>
            </a:b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401515"/>
            <a:ext cx="13589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169" y="0"/>
            <a:ext cx="1869831" cy="1869831"/>
          </a:xfrm>
          <a:prstGeom prst="rect">
            <a:avLst/>
          </a:prstGeom>
        </p:spPr>
      </p:pic>
    </p:spTree>
    <p:extLst>
      <p:ext uri="{BB962C8B-B14F-4D97-AF65-F5344CB8AC3E}">
        <p14:creationId xmlns:p14="http://schemas.microsoft.com/office/powerpoint/2010/main" val="14362847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2"/>
          </a:xfrm>
        </p:spPr>
        <p:txBody>
          <a:bodyPr>
            <a:normAutofit fontScale="77500" lnSpcReduction="20000"/>
          </a:bodyPr>
          <a:lstStyle/>
          <a:p>
            <a:endParaRPr lang="en-US" dirty="0" smtClean="0"/>
          </a:p>
          <a:p>
            <a:endParaRPr lang="en-US" dirty="0"/>
          </a:p>
          <a:p>
            <a:pPr algn="just" rtl="1">
              <a:lnSpc>
                <a:spcPct val="150000"/>
              </a:lnSpc>
            </a:pPr>
            <a:r>
              <a:rPr lang="fa-IR" sz="2900" dirty="0" smtClean="0">
                <a:cs typeface="B Titr" panose="00000700000000000000" pitchFamily="2" charset="-78"/>
              </a:rPr>
              <a:t>اگرچه </a:t>
            </a:r>
            <a:r>
              <a:rPr lang="fa-IR" sz="2900" dirty="0">
                <a:cs typeface="B Titr" panose="00000700000000000000" pitchFamily="2" charset="-78"/>
              </a:rPr>
              <a:t>برای مدلسازی سازه های دریایی از نرم افزار های مختلف هیدرودینامیک می‌توان استفاده نمود اما تا کنون برای انتخاب نرم افزار مناسب جهت مدلسازی موج شکن با ملحوظ داشتن جزئیات مختلف مطالعات مختصری انجام گرفته است. پس از بررسی های صورت گرفته نرم افزار </a:t>
            </a:r>
            <a:r>
              <a:rPr lang="en-US" sz="2900" dirty="0">
                <a:cs typeface="B Titr" panose="00000700000000000000" pitchFamily="2" charset="-78"/>
              </a:rPr>
              <a:t>Flow 3D </a:t>
            </a:r>
            <a:r>
              <a:rPr lang="fa-IR" sz="2900" dirty="0">
                <a:cs typeface="B Titr" panose="00000700000000000000" pitchFamily="2" charset="-78"/>
              </a:rPr>
              <a:t>از شرکت </a:t>
            </a:r>
            <a:r>
              <a:rPr lang="en-US" sz="2900" dirty="0">
                <a:cs typeface="B Titr" panose="00000700000000000000" pitchFamily="2" charset="-78"/>
              </a:rPr>
              <a:t>Flow Science </a:t>
            </a:r>
            <a:r>
              <a:rPr lang="en-US" sz="2900" dirty="0" err="1">
                <a:cs typeface="B Titr" panose="00000700000000000000" pitchFamily="2" charset="-78"/>
              </a:rPr>
              <a:t>Inc</a:t>
            </a:r>
            <a:r>
              <a:rPr lang="en-US" sz="2900" dirty="0">
                <a:cs typeface="B Titr" panose="00000700000000000000" pitchFamily="2" charset="-78"/>
              </a:rPr>
              <a:t> </a:t>
            </a:r>
            <a:r>
              <a:rPr lang="fa-IR" sz="2900" dirty="0" smtClean="0">
                <a:cs typeface="B Titr" panose="00000700000000000000" pitchFamily="2" charset="-78"/>
              </a:rPr>
              <a:t> به </a:t>
            </a:r>
            <a:r>
              <a:rPr lang="fa-IR" sz="2900" dirty="0">
                <a:cs typeface="B Titr" panose="00000700000000000000" pitchFamily="2" charset="-78"/>
              </a:rPr>
              <a:t>دلیل داشتن مزایایی از جمله: استفاده از </a:t>
            </a:r>
            <a:r>
              <a:rPr lang="fa-IR" sz="2900" dirty="0" smtClean="0">
                <a:cs typeface="B Titr" panose="00000700000000000000" pitchFamily="2" charset="-78"/>
              </a:rPr>
              <a:t>روش</a:t>
            </a:r>
            <a:r>
              <a:rPr lang="en-US" sz="2900" dirty="0" smtClean="0">
                <a:cs typeface="B Titr" panose="00000700000000000000" pitchFamily="2" charset="-78"/>
              </a:rPr>
              <a:t>VOF </a:t>
            </a:r>
            <a:r>
              <a:rPr lang="fa-IR" sz="2900" dirty="0" smtClean="0">
                <a:cs typeface="B Titr" panose="00000700000000000000" pitchFamily="2" charset="-78"/>
              </a:rPr>
              <a:t>برای </a:t>
            </a:r>
            <a:r>
              <a:rPr lang="fa-IR" sz="2900" dirty="0">
                <a:cs typeface="B Titr" panose="00000700000000000000" pitchFamily="2" charset="-78"/>
              </a:rPr>
              <a:t>بررسی رفتار سیال در سطح آزاد، توانایی مدلسازی اجسام متحرک، در دسترس بودن زیر منو های سفارشی، استفاده از روش کارآمد برای تولید شبکه، توانایی شبیه سازی جریان در محیط متخلخل و ... مورد </a:t>
            </a:r>
            <a:r>
              <a:rPr lang="fa-IR" sz="2900" dirty="0" smtClean="0">
                <a:cs typeface="B Titr" panose="00000700000000000000" pitchFamily="2" charset="-78"/>
              </a:rPr>
              <a:t>انتخاب و بررسی </a:t>
            </a:r>
            <a:r>
              <a:rPr lang="fa-IR" sz="2900" dirty="0">
                <a:cs typeface="B Titr" panose="00000700000000000000" pitchFamily="2" charset="-78"/>
              </a:rPr>
              <a:t>گردید و به بررسی پدیده اندرکنش موج با موج شکن توده سنگی با لحاظ کردن همه ویژگی های موج شکن پرداخته </a:t>
            </a:r>
            <a:r>
              <a:rPr lang="fa-IR" sz="2900" dirty="0" smtClean="0">
                <a:cs typeface="B Titr" panose="00000700000000000000" pitchFamily="2" charset="-78"/>
              </a:rPr>
              <a:t>شده و صحت سنجی های لازم صورت گرفته است . </a:t>
            </a:r>
            <a:endParaRPr lang="en-US" sz="2900" dirty="0"/>
          </a:p>
        </p:txBody>
      </p:sp>
      <p:sp>
        <p:nvSpPr>
          <p:cNvPr id="3" name="Title 2"/>
          <p:cNvSpPr>
            <a:spLocks noGrp="1"/>
          </p:cNvSpPr>
          <p:nvPr>
            <p:ph type="title"/>
          </p:nvPr>
        </p:nvSpPr>
        <p:spPr>
          <a:xfrm>
            <a:off x="457200" y="274638"/>
            <a:ext cx="8229600" cy="1020762"/>
          </a:xfrm>
        </p:spPr>
        <p:txBody>
          <a:bodyPr>
            <a:normAutofit fontScale="90000"/>
          </a:bodyPr>
          <a:lstStyle/>
          <a:p>
            <a:pPr algn="ctr" rtl="1"/>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endParaRPr lang="en-US" dirty="0"/>
          </a:p>
        </p:txBody>
      </p:sp>
    </p:spTree>
    <p:extLst>
      <p:ext uri="{BB962C8B-B14F-4D97-AF65-F5344CB8AC3E}">
        <p14:creationId xmlns:p14="http://schemas.microsoft.com/office/powerpoint/2010/main" val="23947838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1"/>
            <a:ext cx="8229600" cy="5321492"/>
          </a:xfrm>
        </p:spPr>
        <p:txBody>
          <a:bodyPr>
            <a:normAutofit fontScale="92500"/>
          </a:bodyPr>
          <a:lstStyle/>
          <a:p>
            <a:pPr algn="just" rtl="1">
              <a:lnSpc>
                <a:spcPct val="150000"/>
              </a:lnSpc>
            </a:pPr>
            <a:r>
              <a:rPr lang="fa-IR" sz="2400" dirty="0">
                <a:cs typeface="B Titr" panose="00000700000000000000" pitchFamily="2" charset="-78"/>
              </a:rPr>
              <a:t> در این پژوهش بالاروی موج در موج شکن های پوشیده با قطعات آنتی فر مورد مطالعه قرار گرفت. متغیر های اصلی در این پژوهش شامل: الگوی چینش قطعات آنتی‌فر(شامل چینش منظم و چهار نوع چینش نامنظم)، زاویه شیب رو به دریا موج شکن، ارتفاع و پریود موج برخوردی و عمق متوسط آب می باشد</a:t>
            </a:r>
            <a:r>
              <a:rPr lang="fa-IR" sz="2400" dirty="0" smtClean="0">
                <a:cs typeface="B Titr" panose="00000700000000000000" pitchFamily="2" charset="-78"/>
              </a:rPr>
              <a:t>.</a:t>
            </a:r>
          </a:p>
          <a:p>
            <a:pPr algn="just" rtl="1">
              <a:lnSpc>
                <a:spcPct val="150000"/>
              </a:lnSpc>
            </a:pPr>
            <a:r>
              <a:rPr lang="fa-IR" sz="2400" dirty="0" smtClean="0">
                <a:cs typeface="B Titr" panose="00000700000000000000" pitchFamily="2" charset="-78"/>
              </a:rPr>
              <a:t>توانایی بررسی پدیده حرکت سیال در محیط </a:t>
            </a:r>
            <a:r>
              <a:rPr lang="fa-IR" sz="2400" smtClean="0">
                <a:cs typeface="B Titr" panose="00000700000000000000" pitchFamily="2" charset="-78"/>
              </a:rPr>
              <a:t>متخلل و محاسبه پراکنش انرژی از </a:t>
            </a:r>
            <a:r>
              <a:rPr lang="fa-IR" sz="2400" dirty="0" smtClean="0">
                <a:cs typeface="B Titr" panose="00000700000000000000" pitchFamily="2" charset="-78"/>
              </a:rPr>
              <a:t>ویژگی های بارز روش بکار گرفته شده در این پژوهش می باشد.</a:t>
            </a:r>
            <a:endParaRPr lang="fa-IR" sz="2400" dirty="0">
              <a:cs typeface="B Titr" panose="00000700000000000000" pitchFamily="2" charset="-78"/>
            </a:endParaRPr>
          </a:p>
          <a:p>
            <a:pPr algn="just" rtl="1">
              <a:lnSpc>
                <a:spcPct val="150000"/>
              </a:lnSpc>
            </a:pPr>
            <a:r>
              <a:rPr lang="fa-IR" sz="2400" dirty="0" smtClean="0">
                <a:solidFill>
                  <a:srgbClr val="00B050"/>
                </a:solidFill>
                <a:cs typeface="B Titr" panose="00000700000000000000" pitchFamily="2" charset="-78"/>
              </a:rPr>
              <a:t>يك مقاله </a:t>
            </a:r>
            <a:r>
              <a:rPr lang="en-US" sz="2400" dirty="0" smtClean="0">
                <a:solidFill>
                  <a:srgbClr val="00B050"/>
                </a:solidFill>
                <a:cs typeface="B Titr" panose="00000700000000000000" pitchFamily="2" charset="-78"/>
              </a:rPr>
              <a:t>ISI</a:t>
            </a:r>
            <a:r>
              <a:rPr lang="fa-IR" sz="2400" dirty="0" smtClean="0">
                <a:solidFill>
                  <a:srgbClr val="00B050"/>
                </a:solidFill>
                <a:cs typeface="B Titr" panose="00000700000000000000" pitchFamily="2" charset="-78"/>
              </a:rPr>
              <a:t> در ژورنال </a:t>
            </a:r>
            <a:r>
              <a:rPr lang="en-US" sz="2400" dirty="0">
                <a:solidFill>
                  <a:srgbClr val="00B050"/>
                </a:solidFill>
                <a:cs typeface="B Titr" panose="00000700000000000000" pitchFamily="2" charset="-78"/>
              </a:rPr>
              <a:t>International Journal of Naval Architecture and Ocean </a:t>
            </a:r>
            <a:r>
              <a:rPr lang="en-US" sz="2400" dirty="0" smtClean="0">
                <a:solidFill>
                  <a:srgbClr val="00B050"/>
                </a:solidFill>
                <a:cs typeface="B Titr" panose="00000700000000000000" pitchFamily="2" charset="-78"/>
              </a:rPr>
              <a:t>Engineering </a:t>
            </a:r>
            <a:r>
              <a:rPr lang="fa-IR" sz="2400" dirty="0">
                <a:solidFill>
                  <a:srgbClr val="00B050"/>
                </a:solidFill>
                <a:cs typeface="B Titr" panose="00000700000000000000"/>
              </a:rPr>
              <a:t>از این پژوهش استخراج شد.</a:t>
            </a:r>
            <a:endParaRPr lang="en-US" sz="2400" dirty="0">
              <a:solidFill>
                <a:srgbClr val="00B050"/>
              </a:solidFill>
              <a:cs typeface="B Titr" panose="00000700000000000000"/>
            </a:endParaRPr>
          </a:p>
          <a:p>
            <a:pPr algn="just" rtl="1">
              <a:lnSpc>
                <a:spcPct val="150000"/>
              </a:lnSpc>
            </a:pPr>
            <a:endParaRPr lang="en-US" sz="2400" dirty="0">
              <a:solidFill>
                <a:srgbClr val="00B050"/>
              </a:solidFill>
              <a:cs typeface="B Titr" panose="00000700000000000000" pitchFamily="2" charset="-78"/>
            </a:endParaRPr>
          </a:p>
        </p:txBody>
      </p:sp>
    </p:spTree>
    <p:extLst>
      <p:ext uri="{BB962C8B-B14F-4D97-AF65-F5344CB8AC3E}">
        <p14:creationId xmlns:p14="http://schemas.microsoft.com/office/powerpoint/2010/main" val="1124942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2400" dirty="0" smtClean="0">
                <a:solidFill>
                  <a:srgbClr val="0000FF"/>
                </a:solidFill>
                <a:cs typeface="B Titr" panose="00000700000000000000" pitchFamily="2" charset="-78"/>
              </a:rPr>
              <a:t>قابلیت بررسی جریان در محیط متخلخل</a:t>
            </a:r>
            <a:endParaRPr lang="en-US" sz="2400" dirty="0">
              <a:solidFill>
                <a:srgbClr val="0000FF"/>
              </a:solidFill>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توانمندیهای مدل عددی</a:t>
            </a:r>
            <a:endParaRPr lang="en-US" sz="3600" dirty="0">
              <a:solidFill>
                <a:srgbClr val="FF0000"/>
              </a:solidFill>
              <a:cs typeface="B Titr" panose="00000700000000000000" pitchFamily="2" charset="-78"/>
            </a:endParaRPr>
          </a:p>
        </p:txBody>
      </p:sp>
      <p:pic>
        <p:nvPicPr>
          <p:cNvPr id="5" name="Picture 4" descr="F:\Study &amp; Research\پروژه کسر خدمت\My Project\data\53.png"/>
          <p:cNvPicPr/>
          <p:nvPr/>
        </p:nvPicPr>
        <p:blipFill>
          <a:blip r:embed="rId2">
            <a:extLst>
              <a:ext uri="{28A0092B-C50C-407E-A947-70E740481C1C}">
                <a14:useLocalDpi xmlns:a14="http://schemas.microsoft.com/office/drawing/2010/main" val="0"/>
              </a:ext>
            </a:extLst>
          </a:blip>
          <a:srcRect/>
          <a:stretch>
            <a:fillRect/>
          </a:stretch>
        </p:blipFill>
        <p:spPr bwMode="auto">
          <a:xfrm>
            <a:off x="1143000" y="2590800"/>
            <a:ext cx="6569075" cy="3657600"/>
          </a:xfrm>
          <a:prstGeom prst="rect">
            <a:avLst/>
          </a:prstGeom>
          <a:noFill/>
          <a:ln>
            <a:noFill/>
          </a:ln>
        </p:spPr>
      </p:pic>
    </p:spTree>
    <p:extLst>
      <p:ext uri="{BB962C8B-B14F-4D97-AF65-F5344CB8AC3E}">
        <p14:creationId xmlns:p14="http://schemas.microsoft.com/office/powerpoint/2010/main" val="3991509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1"/>
            <a:ext cx="8229600" cy="4788092"/>
          </a:xfrm>
        </p:spPr>
        <p:txBody>
          <a:bodyPr>
            <a:normAutofit/>
          </a:bodyPr>
          <a:lstStyle/>
          <a:p>
            <a:pPr algn="ctr" rtl="1"/>
            <a:r>
              <a:rPr lang="fa-IR" sz="2400" dirty="0" smtClean="0">
                <a:solidFill>
                  <a:srgbClr val="0000FF"/>
                </a:solidFill>
                <a:cs typeface="B Titr" panose="00000700000000000000" pitchFamily="2" charset="-78"/>
              </a:rPr>
              <a:t>محاسبه اتلاف انرژی در محیط متخلخل</a:t>
            </a:r>
            <a:endParaRPr lang="en-US" sz="2400" dirty="0">
              <a:solidFill>
                <a:srgbClr val="0000FF"/>
              </a:solidFill>
            </a:endParaRPr>
          </a:p>
        </p:txBody>
      </p:sp>
      <p:sp>
        <p:nvSpPr>
          <p:cNvPr id="3" name="Title 2"/>
          <p:cNvSpPr>
            <a:spLocks noGrp="1"/>
          </p:cNvSpPr>
          <p:nvPr>
            <p:ph type="title"/>
          </p:nvPr>
        </p:nvSpPr>
        <p:spPr>
          <a:xfrm>
            <a:off x="457200" y="23446"/>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مدل عددی</a:t>
            </a:r>
            <a:endParaRPr lang="en-US" sz="2800" dirty="0">
              <a:solidFill>
                <a:srgbClr val="FF0000"/>
              </a:solidFill>
              <a:cs typeface="B Titr" panose="00000700000000000000" pitchFamily="2" charset="-78"/>
            </a:endParaRPr>
          </a:p>
        </p:txBody>
      </p:sp>
      <p:pic>
        <p:nvPicPr>
          <p:cNvPr id="5" name="Picture 4" descr="F:\Study &amp; Research\پروژه کسر خدمت\My Project\data\54.png"/>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971800"/>
            <a:ext cx="6425916" cy="3035493"/>
          </a:xfrm>
          <a:prstGeom prst="rect">
            <a:avLst/>
          </a:prstGeom>
          <a:noFill/>
          <a:ln>
            <a:noFill/>
          </a:ln>
        </p:spPr>
      </p:pic>
    </p:spTree>
    <p:extLst>
      <p:ext uri="{BB962C8B-B14F-4D97-AF65-F5344CB8AC3E}">
        <p14:creationId xmlns:p14="http://schemas.microsoft.com/office/powerpoint/2010/main" val="3235697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lgn="ctr" rtl="1"/>
            <a:r>
              <a:rPr lang="fa-IR" sz="2400" b="1" dirty="0" smtClean="0">
                <a:solidFill>
                  <a:srgbClr val="0000FF"/>
                </a:solidFill>
                <a:cs typeface="B Titr" panose="00000700000000000000" pitchFamily="2" charset="-78"/>
              </a:rPr>
              <a:t>شبیه سازی پدیده شکست موج</a:t>
            </a:r>
            <a:endParaRPr lang="en-US" sz="2400" dirty="0">
              <a:solidFill>
                <a:srgbClr val="0000FF"/>
              </a:solidFill>
            </a:endParaRPr>
          </a:p>
        </p:txBody>
      </p:sp>
      <p:sp>
        <p:nvSpPr>
          <p:cNvPr id="3" name="Title 2"/>
          <p:cNvSpPr>
            <a:spLocks noGrp="1"/>
          </p:cNvSpPr>
          <p:nvPr>
            <p:ph type="title"/>
          </p:nvPr>
        </p:nvSpPr>
        <p:spPr>
          <a:xfrm>
            <a:off x="457200" y="152400"/>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مدل عددی</a:t>
            </a:r>
            <a:endParaRPr lang="en-US" sz="3600" dirty="0"/>
          </a:p>
        </p:txBody>
      </p:sp>
      <p:pic>
        <p:nvPicPr>
          <p:cNvPr id="4" name="Picture 3"/>
          <p:cNvPicPr>
            <a:picLocks noChangeAspect="1"/>
          </p:cNvPicPr>
          <p:nvPr/>
        </p:nvPicPr>
        <p:blipFill>
          <a:blip r:embed="rId2"/>
          <a:stretch>
            <a:fillRect/>
          </a:stretch>
        </p:blipFill>
        <p:spPr>
          <a:xfrm>
            <a:off x="838200" y="2590800"/>
            <a:ext cx="7324725" cy="3076575"/>
          </a:xfrm>
          <a:prstGeom prst="rect">
            <a:avLst/>
          </a:prstGeom>
        </p:spPr>
      </p:pic>
    </p:spTree>
    <p:extLst>
      <p:ext uri="{BB962C8B-B14F-4D97-AF65-F5344CB8AC3E}">
        <p14:creationId xmlns:p14="http://schemas.microsoft.com/office/powerpoint/2010/main" val="947997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2400" b="1" dirty="0" smtClean="0">
                <a:solidFill>
                  <a:srgbClr val="0000FF"/>
                </a:solidFill>
                <a:cs typeface="B Titr" panose="00000700000000000000" pitchFamily="2" charset="-78"/>
              </a:rPr>
              <a:t>بررسی پدیده بالاروی بر روی موج شکن با هندسه یکسان با نمونه واقعی</a:t>
            </a:r>
            <a:endParaRPr lang="en-US" sz="2400" b="1" dirty="0">
              <a:solidFill>
                <a:srgbClr val="0000FF"/>
              </a:solidFill>
              <a:cs typeface="B Titr" panose="00000700000000000000" pitchFamily="2" charset="-78"/>
            </a:endParaRPr>
          </a:p>
        </p:txBody>
      </p:sp>
      <p:sp>
        <p:nvSpPr>
          <p:cNvPr id="3" name="Title 2"/>
          <p:cNvSpPr>
            <a:spLocks noGrp="1"/>
          </p:cNvSpPr>
          <p:nvPr>
            <p:ph type="title"/>
          </p:nvPr>
        </p:nvSpPr>
        <p:spPr>
          <a:xfrm>
            <a:off x="381000" y="0"/>
            <a:ext cx="8229600" cy="1143000"/>
          </a:xfrm>
        </p:spPr>
        <p:txBody>
          <a:bodyPr>
            <a:noAutofit/>
          </a:bodyPr>
          <a:lstStyle/>
          <a:p>
            <a:pPr algn="ctr"/>
            <a:r>
              <a:rPr lang="fa-IR" sz="3600" dirty="0">
                <a:solidFill>
                  <a:srgbClr val="FF0000"/>
                </a:solidFill>
                <a:effectLst/>
                <a:cs typeface="B Titr" panose="00000700000000000000" pitchFamily="2" charset="-78"/>
              </a:rPr>
              <a:t>توانمندیهای مدل عددی</a:t>
            </a:r>
            <a:endParaRPr lang="en-US" sz="3600" dirty="0"/>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bwMode="auto">
          <a:xfrm>
            <a:off x="1611788" y="3384038"/>
            <a:ext cx="5920423" cy="2950210"/>
          </a:xfrm>
          <a:prstGeom prst="rect">
            <a:avLst/>
          </a:prstGeom>
          <a:noFill/>
          <a:ln>
            <a:noFill/>
          </a:ln>
        </p:spPr>
      </p:pic>
    </p:spTree>
    <p:extLst>
      <p:ext uri="{BB962C8B-B14F-4D97-AF65-F5344CB8AC3E}">
        <p14:creationId xmlns:p14="http://schemas.microsoft.com/office/powerpoint/2010/main" val="3280643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1"/>
            <a:ext cx="8229600" cy="4711892"/>
          </a:xfrm>
        </p:spPr>
        <p:txBody>
          <a:bodyPr>
            <a:noAutofit/>
          </a:bodyPr>
          <a:lstStyle/>
          <a:p>
            <a:pPr marL="109728" indent="0" algn="r" rtl="1">
              <a:lnSpc>
                <a:spcPct val="150000"/>
              </a:lnSpc>
              <a:buNone/>
            </a:pPr>
            <a:r>
              <a:rPr lang="fa-IR" sz="2400" b="1" dirty="0" smtClean="0">
                <a:cs typeface="B Titr" panose="00000700000000000000" pitchFamily="2" charset="-78"/>
              </a:rPr>
              <a:t>1- معرفی معادلات حاکم بر هیدرولیک جریان</a:t>
            </a:r>
          </a:p>
          <a:p>
            <a:pPr marL="109728" indent="0" algn="r" rtl="1">
              <a:lnSpc>
                <a:spcPct val="150000"/>
              </a:lnSpc>
              <a:buNone/>
            </a:pPr>
            <a:r>
              <a:rPr lang="fa-IR" sz="2400" b="1" dirty="0" smtClean="0">
                <a:cs typeface="B Titr" panose="00000700000000000000" pitchFamily="2" charset="-78"/>
              </a:rPr>
              <a:t>2- معرفی قسمت های مختلف </a:t>
            </a:r>
            <a:r>
              <a:rPr lang="en-US" sz="2400" b="1" dirty="0" smtClean="0">
                <a:cs typeface="B Titr" panose="00000700000000000000" pitchFamily="2" charset="-78"/>
              </a:rPr>
              <a:t>Flow 3D</a:t>
            </a:r>
            <a:endParaRPr lang="fa-IR" sz="2400" b="1" dirty="0" smtClean="0">
              <a:cs typeface="B Titr" panose="00000700000000000000" pitchFamily="2" charset="-78"/>
            </a:endParaRPr>
          </a:p>
          <a:p>
            <a:pPr marL="109728" indent="0" algn="r" rtl="1">
              <a:lnSpc>
                <a:spcPct val="150000"/>
              </a:lnSpc>
              <a:buNone/>
            </a:pPr>
            <a:r>
              <a:rPr lang="fa-IR" sz="2400" b="1" dirty="0" smtClean="0">
                <a:cs typeface="B Titr" panose="00000700000000000000" pitchFamily="2" charset="-78"/>
              </a:rPr>
              <a:t>3- آموزش رفع ایرادات احتمالی در مدلسازی</a:t>
            </a:r>
          </a:p>
          <a:p>
            <a:pPr marL="109728" indent="0" algn="r" rtl="1">
              <a:lnSpc>
                <a:spcPct val="150000"/>
              </a:lnSpc>
              <a:buNone/>
            </a:pPr>
            <a:r>
              <a:rPr lang="fa-IR" sz="2400" b="1" dirty="0" smtClean="0">
                <a:cs typeface="B Titr" panose="00000700000000000000" pitchFamily="2" charset="-78"/>
              </a:rPr>
              <a:t>4- مدلسازی پدیده بالاروی موج با در نظر داشتن نفوذ پذیری و به شکل 3 بعدی</a:t>
            </a:r>
          </a:p>
          <a:p>
            <a:pPr marL="109728" indent="0" algn="r" rtl="1">
              <a:lnSpc>
                <a:spcPct val="150000"/>
              </a:lnSpc>
              <a:buNone/>
            </a:pPr>
            <a:r>
              <a:rPr lang="fa-IR" sz="2400" b="1" dirty="0" smtClean="0">
                <a:cs typeface="B Titr" panose="00000700000000000000" pitchFamily="2" charset="-78"/>
              </a:rPr>
              <a:t>5- صحت سنجی مدل عددی اراِئه شده</a:t>
            </a:r>
          </a:p>
        </p:txBody>
      </p:sp>
      <p:sp>
        <p:nvSpPr>
          <p:cNvPr id="3" name="Title 2"/>
          <p:cNvSpPr>
            <a:spLocks noGrp="1"/>
          </p:cNvSpPr>
          <p:nvPr>
            <p:ph type="title"/>
          </p:nvPr>
        </p:nvSpPr>
        <p:spPr>
          <a:xfrm>
            <a:off x="457200" y="274638"/>
            <a:ext cx="8229600" cy="868362"/>
          </a:xfrm>
        </p:spPr>
        <p:txBody>
          <a:bodyPr>
            <a:noAutofit/>
          </a:bodyPr>
          <a:lstStyle/>
          <a:p>
            <a:pPr algn="ctr" rtl="1"/>
            <a:r>
              <a:rPr lang="fa-IR" sz="3600" dirty="0" smtClean="0">
                <a:solidFill>
                  <a:srgbClr val="FF0000"/>
                </a:solidFill>
                <a:cs typeface="B Titr" panose="00000700000000000000" pitchFamily="2" charset="-78"/>
              </a:rPr>
              <a:t>آنچه در این کد خواهید آموخت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2743327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lnSpc>
                <a:spcPct val="200000"/>
              </a:lnSpc>
            </a:pPr>
            <a:r>
              <a:rPr lang="fa-IR" sz="2400" b="1" dirty="0" smtClean="0">
                <a:latin typeface="Times New Roman" panose="02020603050405020304" pitchFamily="18" charset="0"/>
                <a:cs typeface="B Titr" panose="00000700000000000000" pitchFamily="2" charset="-78"/>
              </a:rPr>
              <a:t>1- آشنایی اولیه با </a:t>
            </a:r>
            <a:r>
              <a:rPr lang="en-US" sz="2400" b="1" dirty="0">
                <a:solidFill>
                  <a:srgbClr val="0000FF"/>
                </a:solidFill>
                <a:latin typeface="Times New Roman" panose="02020603050405020304" pitchFamily="18" charset="0"/>
                <a:cs typeface="B Titr" panose="00000700000000000000" pitchFamily="2" charset="-78"/>
              </a:rPr>
              <a:t>AUTOCAD</a:t>
            </a:r>
            <a:r>
              <a:rPr lang="fa-IR" sz="2400" b="1" dirty="0" smtClean="0">
                <a:latin typeface="Times New Roman" panose="02020603050405020304" pitchFamily="18" charset="0"/>
                <a:cs typeface="B Titr" panose="00000700000000000000" pitchFamily="2" charset="-78"/>
              </a:rPr>
              <a:t> یا </a:t>
            </a:r>
            <a:r>
              <a:rPr lang="en-US" sz="2400" b="1" dirty="0">
                <a:solidFill>
                  <a:srgbClr val="0000FF"/>
                </a:solidFill>
                <a:latin typeface="Times New Roman" panose="02020603050405020304" pitchFamily="18" charset="0"/>
                <a:cs typeface="B Titr" panose="00000700000000000000" pitchFamily="2" charset="-78"/>
              </a:rPr>
              <a:t>SOLIDWORKS</a:t>
            </a:r>
            <a:endParaRPr lang="fa-IR" sz="2400" b="1" dirty="0">
              <a:solidFill>
                <a:srgbClr val="0000FF"/>
              </a:solidFill>
              <a:latin typeface="Times New Roman" panose="02020603050405020304" pitchFamily="18" charset="0"/>
              <a:cs typeface="B Titr" panose="00000700000000000000" pitchFamily="2" charset="-78"/>
            </a:endParaRPr>
          </a:p>
          <a:p>
            <a:pPr algn="r" rtl="1">
              <a:lnSpc>
                <a:spcPct val="200000"/>
              </a:lnSpc>
            </a:pPr>
            <a:r>
              <a:rPr lang="fa-IR" sz="2400" b="1" dirty="0" smtClean="0">
                <a:latin typeface="Times New Roman" panose="02020603050405020304" pitchFamily="18" charset="0"/>
                <a:cs typeface="B Titr" panose="00000700000000000000" pitchFamily="2" charset="-78"/>
              </a:rPr>
              <a:t>2- </a:t>
            </a:r>
            <a:r>
              <a:rPr lang="fa-IR" sz="2400" b="1" dirty="0">
                <a:latin typeface="Times New Roman" panose="02020603050405020304" pitchFamily="18" charset="0"/>
                <a:cs typeface="B Titr" panose="00000700000000000000" pitchFamily="2" charset="-78"/>
              </a:rPr>
              <a:t>خروجی ها در همه نسخه های </a:t>
            </a:r>
            <a:r>
              <a:rPr lang="en-US" sz="2400" b="1" dirty="0" err="1">
                <a:solidFill>
                  <a:srgbClr val="0000FF"/>
                </a:solidFill>
                <a:latin typeface="Times New Roman" panose="02020603050405020304" pitchFamily="18" charset="0"/>
                <a:cs typeface="B Titr" panose="00000700000000000000" pitchFamily="2" charset="-78"/>
              </a:rPr>
              <a:t>Tecplot</a:t>
            </a:r>
            <a:r>
              <a:rPr lang="fa-IR" sz="2400" b="1" dirty="0">
                <a:latin typeface="Times New Roman" panose="02020603050405020304" pitchFamily="18" charset="0"/>
                <a:cs typeface="B Titr" panose="00000700000000000000" pitchFamily="2" charset="-78"/>
              </a:rPr>
              <a:t> قابل مشاهده است</a:t>
            </a:r>
            <a:endParaRPr lang="en-US" sz="2400" b="1" dirty="0">
              <a:latin typeface="Times New Roman" panose="02020603050405020304" pitchFamily="18" charset="0"/>
              <a:cs typeface="B Titr" panose="00000700000000000000" pitchFamily="2" charset="-78"/>
            </a:endParaRPr>
          </a:p>
          <a:p>
            <a:pPr algn="r" rtl="1">
              <a:lnSpc>
                <a:spcPct val="200000"/>
              </a:lnSpc>
            </a:pPr>
            <a:r>
              <a:rPr lang="fa-IR" sz="2400" b="1" dirty="0" smtClean="0">
                <a:latin typeface="Times New Roman" panose="02020603050405020304" pitchFamily="18" charset="0"/>
                <a:cs typeface="B Titr" panose="00000700000000000000" pitchFamily="2" charset="-78"/>
              </a:rPr>
              <a:t>3- آشنایی </a:t>
            </a:r>
            <a:r>
              <a:rPr lang="fa-IR" sz="2400" b="1" dirty="0">
                <a:latin typeface="Times New Roman" panose="02020603050405020304" pitchFamily="18" charset="0"/>
                <a:cs typeface="B Titr" panose="00000700000000000000" pitchFamily="2" charset="-78"/>
              </a:rPr>
              <a:t>اولیه با </a:t>
            </a:r>
            <a:r>
              <a:rPr lang="en-US" sz="2400" b="1" dirty="0" smtClean="0">
                <a:latin typeface="Times New Roman" panose="02020603050405020304" pitchFamily="18" charset="0"/>
                <a:cs typeface="B Titr" panose="00000700000000000000" pitchFamily="2" charset="-78"/>
              </a:rPr>
              <a:t>CFD</a:t>
            </a:r>
            <a:r>
              <a:rPr lang="fa-IR" sz="2400" b="1" dirty="0" smtClean="0">
                <a:latin typeface="Times New Roman" panose="02020603050405020304" pitchFamily="18" charset="0"/>
                <a:cs typeface="B Titr" panose="00000700000000000000" pitchFamily="2" charset="-78"/>
              </a:rPr>
              <a:t> و مفاهیمی مانند گام زمانی، مش بندی، عدد کورانت و شرایط مرزی و اولیه</a:t>
            </a:r>
            <a:endParaRPr lang="en-US" sz="2400" b="1" dirty="0" smtClean="0">
              <a:latin typeface="Times New Roman" panose="02020603050405020304" pitchFamily="18" charset="0"/>
              <a:cs typeface="B Titr" panose="00000700000000000000" pitchFamily="2" charset="-78"/>
            </a:endParaRPr>
          </a:p>
          <a:p>
            <a:pPr algn="r" rtl="1">
              <a:lnSpc>
                <a:spcPct val="200000"/>
              </a:lnSpc>
            </a:pPr>
            <a:r>
              <a:rPr lang="fa-IR" sz="2400" b="1" dirty="0" smtClean="0">
                <a:latin typeface="Times New Roman" panose="02020603050405020304" pitchFamily="18" charset="0"/>
                <a:cs typeface="B Titr" panose="00000700000000000000" pitchFamily="2" charset="-78"/>
              </a:rPr>
              <a:t>4- آشنایی با </a:t>
            </a:r>
            <a:r>
              <a:rPr lang="fa-IR" sz="2400" b="1" dirty="0">
                <a:latin typeface="Times New Roman" panose="02020603050405020304" pitchFamily="18" charset="0"/>
                <a:cs typeface="B Titr" panose="00000700000000000000" pitchFamily="2" charset="-78"/>
              </a:rPr>
              <a:t>هیدرولیک دریا</a:t>
            </a:r>
            <a:endParaRPr lang="en-US" sz="2400" b="1" dirty="0">
              <a:latin typeface="Times New Roman" panose="02020603050405020304" pitchFamily="18" charset="0"/>
              <a:cs typeface="B Titr" panose="00000700000000000000" pitchFamily="2" charset="-78"/>
            </a:endParaRPr>
          </a:p>
          <a:p>
            <a:pPr algn="r" rtl="1">
              <a:lnSpc>
                <a:spcPct val="200000"/>
              </a:lnSpc>
            </a:pPr>
            <a:endParaRPr lang="en-US" sz="2400" b="1" dirty="0" smtClean="0">
              <a:solidFill>
                <a:srgbClr val="0000FF"/>
              </a:solidFill>
              <a:latin typeface="Times New Roman" panose="02020603050405020304" pitchFamily="18" charset="0"/>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cs typeface="B Titr" panose="00000700000000000000" pitchFamily="2" charset="-78"/>
              </a:rPr>
              <a:t>نکات و الزامات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40862429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4136</TotalTime>
  <Words>381</Words>
  <Application>Microsoft Office PowerPoint</Application>
  <PresentationFormat>On-screen Show (4:3)</PresentationFormat>
  <Paragraphs>27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            بررسی اندرکنش موج با سازه های ساحلی با استفاده از Flow-3D  نادر نادری  خرداد 94 MarketCode.ir    </vt:lpstr>
      <vt:lpstr> </vt:lpstr>
      <vt:lpstr>PowerPoint Presentation</vt:lpstr>
      <vt:lpstr>توانمندیهای مدل عددی</vt:lpstr>
      <vt:lpstr>توانمندیهای مدل عددی</vt:lpstr>
      <vt:lpstr>توانمندیهای مدل عددی</vt:lpstr>
      <vt:lpstr>توانمندیهای مدل عددی</vt:lpstr>
      <vt:lpstr>آنچه در این کد خواهید آموخت</vt:lpstr>
      <vt:lpstr>نکات و الزامات</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YousefKhah</dc:creator>
  <cp:lastModifiedBy>sadegh</cp:lastModifiedBy>
  <cp:revision>195</cp:revision>
  <dcterms:created xsi:type="dcterms:W3CDTF">2006-08-16T00:00:00Z</dcterms:created>
  <dcterms:modified xsi:type="dcterms:W3CDTF">2015-08-17T04:02:09Z</dcterms:modified>
</cp:coreProperties>
</file>