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366" r:id="rId2"/>
    <p:sldId id="354" r:id="rId3"/>
    <p:sldId id="370" r:id="rId4"/>
    <p:sldId id="369" r:id="rId5"/>
    <p:sldId id="355" r:id="rId6"/>
    <p:sldId id="367" r:id="rId7"/>
    <p:sldId id="371" r:id="rId8"/>
    <p:sldId id="356" r:id="rId9"/>
    <p:sldId id="372" r:id="rId10"/>
    <p:sldId id="373" r:id="rId11"/>
    <p:sldId id="374" r:id="rId12"/>
    <p:sldId id="379" r:id="rId13"/>
    <p:sldId id="375" r:id="rId14"/>
    <p:sldId id="376" r:id="rId15"/>
    <p:sldId id="377" r:id="rId16"/>
    <p:sldId id="362" r:id="rId17"/>
    <p:sldId id="3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4/19/2015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4/19/2015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4/19/2015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4/19/2015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4/19/2015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4/19/2015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4/19/2015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4/19/2015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4/19/2015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4/19/2015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4/19/2015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4/19/2015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4/19/2015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sz="1300" dirty="0">
                <a:solidFill>
                  <a:srgbClr val="FF0000"/>
                </a:solidFill>
                <a:cs typeface="B Titr" panose="00000700000000000000" pitchFamily="2" charset="-78"/>
              </a:rPr>
              <a:t/>
            </a:r>
            <a:br>
              <a:rPr lang="en-US" sz="1300" dirty="0">
                <a:solidFill>
                  <a:srgbClr val="FF0000"/>
                </a:solidFill>
                <a:cs typeface="B Titr" panose="00000700000000000000" pitchFamily="2" charset="-78"/>
              </a:rPr>
            </a:br>
            <a:r>
              <a:rPr lang="fa-IR" sz="4000" dirty="0" smtClean="0">
                <a:solidFill>
                  <a:srgbClr val="FF0000"/>
                </a:solidFill>
                <a:effectLst/>
                <a:cs typeface="B Titr" panose="00000700000000000000" pitchFamily="2" charset="-78"/>
              </a:rPr>
              <a:t>آموزش </a:t>
            </a:r>
            <a:r>
              <a:rPr lang="fa-IR" sz="4000" dirty="0">
                <a:solidFill>
                  <a:srgbClr val="FF0000"/>
                </a:solidFill>
                <a:effectLst/>
                <a:cs typeface="B Titr" panose="00000700000000000000" pitchFamily="2" charset="-78"/>
              </a:rPr>
              <a:t>نرم </a:t>
            </a:r>
            <a:r>
              <a:rPr lang="fa-IR" sz="4000" dirty="0" smtClean="0">
                <a:solidFill>
                  <a:srgbClr val="FF0000"/>
                </a:solidFill>
                <a:effectLst/>
                <a:cs typeface="B Titr" panose="00000700000000000000" pitchFamily="2" charset="-78"/>
              </a:rPr>
              <a:t>افزار</a:t>
            </a:r>
            <a:r>
              <a:rPr lang="en-US" sz="4400" dirty="0" smtClean="0">
                <a:solidFill>
                  <a:srgbClr val="FF0000"/>
                </a:solidFill>
                <a:effectLst/>
                <a:latin typeface="Times New Roman" panose="02020603050405020304" pitchFamily="18" charset="0"/>
                <a:cs typeface="Times New Roman" panose="02020603050405020304" pitchFamily="18" charset="0"/>
              </a:rPr>
              <a:t>-3D</a:t>
            </a:r>
            <a:r>
              <a:rPr lang="fa-IR" sz="4400" dirty="0" smtClean="0">
                <a:solidFill>
                  <a:srgbClr val="FF0000"/>
                </a:solidFill>
                <a:effectLst/>
                <a:latin typeface="Times New Roman" panose="02020603050405020304" pitchFamily="18" charset="0"/>
                <a:cs typeface="Times New Roman" panose="02020603050405020304" pitchFamily="18" charset="0"/>
              </a:rPr>
              <a:t> </a:t>
            </a:r>
            <a:r>
              <a:rPr lang="en-US" sz="4400" dirty="0" smtClean="0">
                <a:solidFill>
                  <a:srgbClr val="FF0000"/>
                </a:solidFill>
                <a:effectLst/>
                <a:latin typeface="Times New Roman" panose="02020603050405020304" pitchFamily="18" charset="0"/>
                <a:cs typeface="Times New Roman" panose="02020603050405020304" pitchFamily="18" charset="0"/>
              </a:rPr>
              <a:t> Flow</a:t>
            </a:r>
            <a:r>
              <a:rPr lang="fa-IR" sz="4000" dirty="0" smtClean="0">
                <a:solidFill>
                  <a:srgbClr val="FF0000"/>
                </a:solidFill>
                <a:effectLst/>
                <a:cs typeface="B Titr" panose="00000700000000000000" pitchFamily="2" charset="-78"/>
              </a:rPr>
              <a:t>با </a:t>
            </a:r>
            <a:r>
              <a:rPr lang="fa-IR" sz="4000" dirty="0">
                <a:solidFill>
                  <a:srgbClr val="FF0000"/>
                </a:solidFill>
                <a:effectLst/>
                <a:cs typeface="B Titr" panose="00000700000000000000" pitchFamily="2" charset="-78"/>
              </a:rPr>
              <a:t>کاربرد در </a:t>
            </a:r>
            <a:r>
              <a:rPr lang="fa-IR" sz="4000" dirty="0" smtClean="0">
                <a:solidFill>
                  <a:srgbClr val="FF0000"/>
                </a:solidFill>
                <a:effectLst/>
                <a:cs typeface="B Titr" panose="00000700000000000000" pitchFamily="2" charset="-78"/>
              </a:rPr>
              <a:t>     سازه </a:t>
            </a:r>
            <a:r>
              <a:rPr lang="fa-IR" sz="4000" dirty="0">
                <a:solidFill>
                  <a:srgbClr val="FF0000"/>
                </a:solidFill>
                <a:effectLst/>
                <a:cs typeface="B Titr" panose="00000700000000000000" pitchFamily="2" charset="-78"/>
              </a:rPr>
              <a:t>های هیدرولیکی</a:t>
            </a:r>
            <a:r>
              <a:rPr lang="fa-IR" sz="4000" dirty="0" smtClean="0">
                <a:solidFill>
                  <a:srgbClr val="FF0000"/>
                </a:solidFill>
                <a:effectLst/>
                <a:cs typeface="B Titr" panose="00000700000000000000" pitchFamily="2" charset="-78"/>
              </a:rPr>
              <a:t/>
            </a:r>
            <a:br>
              <a:rPr lang="fa-IR" sz="4000" dirty="0" smtClean="0">
                <a:solidFill>
                  <a:srgbClr val="FF0000"/>
                </a:solidFill>
                <a:effectLst/>
                <a:cs typeface="B Titr" panose="00000700000000000000" pitchFamily="2" charset="-78"/>
              </a:rPr>
            </a:br>
            <a:r>
              <a:rPr lang="fa-IR" sz="4000" dirty="0" smtClean="0">
                <a:solidFill>
                  <a:srgbClr val="008000"/>
                </a:solidFill>
                <a:cs typeface="B Titr" panose="00000700000000000000" pitchFamily="2" charset="-78"/>
              </a:rPr>
              <a:t>محمد کاکش پور</a:t>
            </a:r>
            <a:br>
              <a:rPr lang="fa-IR" sz="4000" dirty="0" smtClean="0">
                <a:solidFill>
                  <a:srgbClr val="008000"/>
                </a:solidFill>
                <a:cs typeface="B Titr" panose="00000700000000000000" pitchFamily="2" charset="-78"/>
              </a:rPr>
            </a:br>
            <a:r>
              <a:rPr lang="fa-IR" sz="4000" dirty="0" smtClean="0">
                <a:solidFill>
                  <a:srgbClr val="008000"/>
                </a:solidFill>
                <a:cs typeface="B Titr" panose="00000700000000000000" pitchFamily="2" charset="-78"/>
              </a:rPr>
              <a:t>اسفند 93</a:t>
            </a:r>
            <a:br>
              <a:rPr lang="fa-IR" sz="4000" dirty="0" smtClean="0">
                <a:solidFill>
                  <a:srgbClr val="008000"/>
                </a:solidFill>
                <a:cs typeface="B Titr" panose="00000700000000000000" pitchFamily="2" charset="-78"/>
              </a:rPr>
            </a:br>
            <a:r>
              <a:rPr lang="en-US" sz="4000" dirty="0" smtClean="0">
                <a:solidFill>
                  <a:srgbClr val="0000FF"/>
                </a:solidFill>
                <a:latin typeface="Times New Roman" panose="02020603050405020304" pitchFamily="18" charset="0"/>
                <a:cs typeface="Times New Roman" panose="02020603050405020304" pitchFamily="18" charset="0"/>
              </a:rPr>
              <a:t>MarketCode.ir</a:t>
            </a:r>
            <a:r>
              <a:rPr lang="en-US" sz="4000" dirty="0" smtClean="0"/>
              <a:t/>
            </a:r>
            <a:br>
              <a:rPr lang="en-US" sz="40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95300"/>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057400" cy="2057400"/>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876762" y="2472690"/>
            <a:ext cx="5390476" cy="2542857"/>
          </a:xfrm>
          <a:prstGeom prst="rect">
            <a:avLst/>
          </a:prstGeom>
          <a:noFill/>
          <a:ln>
            <a:noFill/>
          </a:ln>
        </p:spPr>
      </p:pic>
      <p:sp>
        <p:nvSpPr>
          <p:cNvPr id="3" name="Title 2"/>
          <p:cNvSpPr>
            <a:spLocks noGrp="1"/>
          </p:cNvSpPr>
          <p:nvPr>
            <p:ph type="title"/>
          </p:nvPr>
        </p:nvSpPr>
        <p:spPr>
          <a:xfrm>
            <a:off x="457200" y="76200"/>
            <a:ext cx="8229600" cy="1143000"/>
          </a:xfrm>
        </p:spPr>
        <p:txBody>
          <a:bodyPr>
            <a:noAutofit/>
          </a:bodyPr>
          <a:lstStyle/>
          <a:p>
            <a:pPr algn="ctr" rtl="1"/>
            <a:r>
              <a:rPr lang="fa-IR" sz="3200" dirty="0" smtClean="0">
                <a:solidFill>
                  <a:srgbClr val="FF0000"/>
                </a:solidFill>
                <a:cs typeface="B Titr" panose="00000700000000000000" pitchFamily="2" charset="-78"/>
              </a:rPr>
              <a:t>آموزش کامل گرفتن خروجی های 1بعدی، 2بعدی، 3بعدی </a:t>
            </a:r>
            <a:r>
              <a:rPr lang="en-US" sz="3600" dirty="0" smtClean="0">
                <a:solidFill>
                  <a:srgbClr val="0000FF"/>
                </a:solidFill>
                <a:effectLst/>
                <a:latin typeface="Times New Roman" panose="02020603050405020304" pitchFamily="18" charset="0"/>
                <a:cs typeface="Times New Roman" panose="02020603050405020304" pitchFamily="18" charset="0"/>
              </a:rPr>
              <a:t>Flow-3D</a:t>
            </a:r>
            <a:endParaRPr lang="en-US" sz="360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6733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a:xfrm>
            <a:off x="457200" y="76200"/>
            <a:ext cx="8229600" cy="1143000"/>
          </a:xfrm>
        </p:spPr>
        <p:txBody>
          <a:bodyPr>
            <a:noAutofit/>
          </a:bodyPr>
          <a:lstStyle/>
          <a:p>
            <a:pPr algn="ctr" rtl="1"/>
            <a:r>
              <a:rPr lang="fa-IR" sz="3200" dirty="0" smtClean="0">
                <a:solidFill>
                  <a:srgbClr val="FF0000"/>
                </a:solidFill>
                <a:cs typeface="B Titr" panose="00000700000000000000" pitchFamily="2" charset="-78"/>
              </a:rPr>
              <a:t>آموزش کامل گرفتن خروجی های 2بعدی و 3بعدی در نرم افزار </a:t>
            </a:r>
            <a:r>
              <a:rPr lang="en-US" sz="3200" dirty="0" smtClean="0">
                <a:solidFill>
                  <a:srgbClr val="FF0000"/>
                </a:solidFill>
                <a:cs typeface="B Titr" panose="00000700000000000000" pitchFamily="2" charset="-78"/>
              </a:rPr>
              <a:t>TECPLOT</a:t>
            </a:r>
            <a:endParaRPr lang="en-US" sz="3200" dirty="0">
              <a:solidFill>
                <a:srgbClr val="FF0000"/>
              </a:solidFill>
              <a:cs typeface="B Titr" panose="00000700000000000000" pitchFamily="2" charset="-78"/>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23950"/>
            <a:ext cx="8839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4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291047" y="2872690"/>
            <a:ext cx="4561905" cy="1742857"/>
          </a:xfrm>
          <a:prstGeom prst="rect">
            <a:avLst/>
          </a:prstGeom>
          <a:noFill/>
        </p:spPr>
      </p:pic>
      <p:sp>
        <p:nvSpPr>
          <p:cNvPr id="3" name="Title 2"/>
          <p:cNvSpPr>
            <a:spLocks noGrp="1"/>
          </p:cNvSpPr>
          <p:nvPr>
            <p:ph type="title"/>
          </p:nvPr>
        </p:nvSpPr>
        <p:spPr>
          <a:xfrm>
            <a:off x="457200" y="76200"/>
            <a:ext cx="8229600" cy="1143000"/>
          </a:xfrm>
        </p:spPr>
        <p:txBody>
          <a:bodyPr>
            <a:noAutofit/>
          </a:bodyPr>
          <a:lstStyle/>
          <a:p>
            <a:pPr algn="ctr" rtl="1"/>
            <a:r>
              <a:rPr lang="fa-IR" sz="3200" dirty="0" smtClean="0">
                <a:solidFill>
                  <a:srgbClr val="FF0000"/>
                </a:solidFill>
                <a:cs typeface="B Titr" panose="00000700000000000000" pitchFamily="2" charset="-78"/>
              </a:rPr>
              <a:t>آموزش کامل نحوه صحت سنجی و کالیبره کردن مدل</a:t>
            </a:r>
            <a:endParaRPr lang="en-US" sz="3200" dirty="0">
              <a:solidFill>
                <a:srgbClr val="FF0000"/>
              </a:solidFill>
              <a:cs typeface="B Titr" panose="00000700000000000000" pitchFamily="2" charset="-78"/>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3337" y="1828800"/>
            <a:ext cx="4462463" cy="4038600"/>
          </a:xfrm>
          <a:prstGeom prst="rect">
            <a:avLst/>
          </a:prstGeom>
          <a:noFill/>
        </p:spPr>
      </p:pic>
    </p:spTree>
    <p:extLst>
      <p:ext uri="{BB962C8B-B14F-4D97-AF65-F5344CB8AC3E}">
        <p14:creationId xmlns:p14="http://schemas.microsoft.com/office/powerpoint/2010/main" val="82317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0600"/>
            <a:ext cx="5562600" cy="4876800"/>
          </a:xfrm>
          <a:prstGeom prst="rect">
            <a:avLst/>
          </a:prstGeom>
          <a:noFill/>
          <a:ln>
            <a:noFill/>
          </a:ln>
        </p:spPr>
      </p:pic>
      <p:sp>
        <p:nvSpPr>
          <p:cNvPr id="3" name="Title 2"/>
          <p:cNvSpPr>
            <a:spLocks noGrp="1"/>
          </p:cNvSpPr>
          <p:nvPr>
            <p:ph type="title"/>
          </p:nvPr>
        </p:nvSpPr>
        <p:spPr>
          <a:xfrm>
            <a:off x="457200" y="76200"/>
            <a:ext cx="8229600" cy="1143000"/>
          </a:xfrm>
        </p:spPr>
        <p:txBody>
          <a:bodyPr>
            <a:noAutofit/>
          </a:bodyPr>
          <a:lstStyle/>
          <a:p>
            <a:pPr algn="ctr" rtl="1"/>
            <a:r>
              <a:rPr lang="fa-IR" sz="3200" dirty="0" smtClean="0">
                <a:solidFill>
                  <a:srgbClr val="FF0000"/>
                </a:solidFill>
                <a:cs typeface="B Titr" panose="00000700000000000000" pitchFamily="2" charset="-78"/>
              </a:rPr>
              <a:t>ارائه توضیحات لازم جهت استفاده از نرم افزار </a:t>
            </a:r>
            <a:r>
              <a:rPr lang="en-US" sz="3200" dirty="0" smtClean="0">
                <a:solidFill>
                  <a:srgbClr val="FF0000"/>
                </a:solidFill>
                <a:latin typeface="Times New Roman" panose="02020603050405020304" pitchFamily="18" charset="0"/>
                <a:cs typeface="Times New Roman" panose="02020603050405020304" pitchFamily="18" charset="0"/>
              </a:rPr>
              <a:t>EXCEL</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787" y="1091406"/>
            <a:ext cx="3067050" cy="238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837" y="3581400"/>
            <a:ext cx="3024187"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919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19891" y="1481138"/>
            <a:ext cx="7504217" cy="4525962"/>
          </a:xfrm>
          <a:prstGeom prst="rect">
            <a:avLst/>
          </a:prstGeom>
          <a:noFill/>
          <a:ln>
            <a:noFill/>
          </a:ln>
        </p:spPr>
      </p:pic>
      <p:sp>
        <p:nvSpPr>
          <p:cNvPr id="3" name="Title 2"/>
          <p:cNvSpPr>
            <a:spLocks noGrp="1"/>
          </p:cNvSpPr>
          <p:nvPr>
            <p:ph type="title"/>
          </p:nvPr>
        </p:nvSpPr>
        <p:spPr>
          <a:xfrm>
            <a:off x="457200" y="76200"/>
            <a:ext cx="8229600" cy="1143000"/>
          </a:xfrm>
        </p:spPr>
        <p:txBody>
          <a:bodyPr>
            <a:noAutofit/>
          </a:bodyPr>
          <a:lstStyle/>
          <a:p>
            <a:pPr algn="ctr" rtl="1"/>
            <a:r>
              <a:rPr lang="fa-IR" sz="3200" dirty="0" smtClean="0">
                <a:solidFill>
                  <a:srgbClr val="FF0000"/>
                </a:solidFill>
                <a:cs typeface="B Titr" panose="00000700000000000000" pitchFamily="2" charset="-78"/>
              </a:rPr>
              <a:t>آموزش کامل گرفتن نحوه مدلسازی کالورت به همراه بلوک رسوبی پایین دست</a:t>
            </a:r>
            <a:endParaRPr lang="en-US" sz="3200" dirty="0">
              <a:solidFill>
                <a:srgbClr val="FF0000"/>
              </a:solidFill>
              <a:cs typeface="B Titr" panose="00000700000000000000" pitchFamily="2" charset="-78"/>
            </a:endParaRPr>
          </a:p>
        </p:txBody>
      </p:sp>
    </p:spTree>
    <p:extLst>
      <p:ext uri="{BB962C8B-B14F-4D97-AF65-F5344CB8AC3E}">
        <p14:creationId xmlns:p14="http://schemas.microsoft.com/office/powerpoint/2010/main" val="3243633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Autofit/>
          </a:bodyPr>
          <a:lstStyle/>
          <a:p>
            <a:pPr algn="ctr" rtl="1"/>
            <a:r>
              <a:rPr lang="fa-IR" sz="3200" dirty="0" smtClean="0">
                <a:solidFill>
                  <a:srgbClr val="FF0000"/>
                </a:solidFill>
                <a:cs typeface="B Titr" panose="00000700000000000000" pitchFamily="2" charset="-78"/>
              </a:rPr>
              <a:t>آموزش کامل گرفتن خروجی های 2بعدی و 3بعدی مدل 3 فازی رسوبی</a:t>
            </a:r>
            <a:endParaRPr lang="en-US" sz="3200" dirty="0">
              <a:solidFill>
                <a:srgbClr val="FF0000"/>
              </a:solidFill>
              <a:cs typeface="B Titr" panose="00000700000000000000" pitchFamily="2" charset="-78"/>
            </a:endParaRPr>
          </a:p>
        </p:txBody>
      </p:sp>
      <p:pic>
        <p:nvPicPr>
          <p:cNvPr id="5" name="Picture 4" descr="1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214437"/>
            <a:ext cx="8610600" cy="4805363"/>
          </a:xfrm>
          <a:prstGeom prst="rect">
            <a:avLst/>
          </a:prstGeom>
          <a:noFill/>
          <a:ln>
            <a:noFill/>
          </a:ln>
        </p:spPr>
      </p:pic>
    </p:spTree>
    <p:extLst>
      <p:ext uri="{BB962C8B-B14F-4D97-AF65-F5344CB8AC3E}">
        <p14:creationId xmlns:p14="http://schemas.microsoft.com/office/powerpoint/2010/main" val="324363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1"/>
            <a:ext cx="8763000" cy="4711892"/>
          </a:xfrm>
        </p:spPr>
        <p:txBody>
          <a:bodyPr>
            <a:noAutofit/>
          </a:bodyPr>
          <a:lstStyle/>
          <a:p>
            <a:pPr marL="109728" indent="0" algn="r" rtl="1">
              <a:lnSpc>
                <a:spcPct val="150000"/>
              </a:lnSpc>
              <a:buNone/>
            </a:pPr>
            <a:r>
              <a:rPr lang="fa-IR" sz="2400" b="1" dirty="0" smtClean="0">
                <a:cs typeface="B Titr" panose="00000700000000000000" pitchFamily="2" charset="-78"/>
              </a:rPr>
              <a:t>1- توضیحات مورد نیاز در مورد نحوه عملکرد نرم افزار </a:t>
            </a:r>
            <a:r>
              <a:rPr lang="en-US" sz="2800" b="1" dirty="0" smtClean="0">
                <a:solidFill>
                  <a:srgbClr val="0000FF"/>
                </a:solidFill>
                <a:latin typeface="Times New Roman" panose="02020603050405020304" pitchFamily="18" charset="0"/>
                <a:cs typeface="Times New Roman" panose="02020603050405020304" pitchFamily="18" charset="0"/>
              </a:rPr>
              <a:t>Flow-3D</a:t>
            </a:r>
            <a:endParaRPr lang="fa-IR" sz="2800" b="1" dirty="0" smtClean="0">
              <a:solidFill>
                <a:srgbClr val="0000FF"/>
              </a:solidFill>
              <a:latin typeface="Times New Roman" panose="02020603050405020304" pitchFamily="18" charset="0"/>
              <a:cs typeface="Times New Roman" panose="02020603050405020304" pitchFamily="18" charset="0"/>
            </a:endParaRPr>
          </a:p>
          <a:p>
            <a:pPr marL="109728" indent="0" algn="r" rtl="1">
              <a:lnSpc>
                <a:spcPct val="150000"/>
              </a:lnSpc>
              <a:buNone/>
            </a:pPr>
            <a:r>
              <a:rPr lang="fa-IR" sz="2400" b="1" dirty="0" smtClean="0">
                <a:cs typeface="B Titr" panose="00000700000000000000" pitchFamily="2" charset="-78"/>
              </a:rPr>
              <a:t>2-نکات مهم ترسیمی مدل در نرم افزار </a:t>
            </a:r>
            <a:r>
              <a:rPr lang="en-US" sz="2400" b="1" dirty="0" smtClean="0">
                <a:solidFill>
                  <a:srgbClr val="0000FF"/>
                </a:solidFill>
                <a:latin typeface="Times New Roman" panose="02020603050405020304" pitchFamily="18" charset="0"/>
                <a:cs typeface="Times New Roman" panose="02020603050405020304" pitchFamily="18" charset="0"/>
              </a:rPr>
              <a:t>Solid works</a:t>
            </a:r>
            <a:endParaRPr lang="fa-IR" sz="2400" b="1" dirty="0" smtClean="0">
              <a:solidFill>
                <a:srgbClr val="0000FF"/>
              </a:solidFill>
              <a:latin typeface="Times New Roman" panose="02020603050405020304" pitchFamily="18" charset="0"/>
              <a:cs typeface="Times New Roman" panose="02020603050405020304" pitchFamily="18" charset="0"/>
            </a:endParaRPr>
          </a:p>
          <a:p>
            <a:pPr marL="109728" indent="0" algn="r" rtl="1">
              <a:lnSpc>
                <a:spcPct val="150000"/>
              </a:lnSpc>
              <a:buNone/>
            </a:pPr>
            <a:r>
              <a:rPr lang="fa-IR" sz="2400" b="1" dirty="0" smtClean="0">
                <a:cs typeface="B Titr" panose="00000700000000000000" pitchFamily="2" charset="-78"/>
              </a:rPr>
              <a:t>3- آموزش مدلسازی سرریز شوت(جریان 2 فازی) در نرم افزار </a:t>
            </a:r>
            <a:r>
              <a:rPr lang="en-US" sz="2800" b="1" dirty="0">
                <a:solidFill>
                  <a:srgbClr val="0000FF"/>
                </a:solidFill>
                <a:latin typeface="Times New Roman" panose="02020603050405020304" pitchFamily="18" charset="0"/>
                <a:cs typeface="Times New Roman" panose="02020603050405020304" pitchFamily="18" charset="0"/>
              </a:rPr>
              <a:t>Flow-3D</a:t>
            </a:r>
            <a:endParaRPr lang="fa-IR" sz="2800" b="1" dirty="0">
              <a:solidFill>
                <a:srgbClr val="0000FF"/>
              </a:solidFill>
              <a:latin typeface="Times New Roman" panose="02020603050405020304" pitchFamily="18" charset="0"/>
              <a:cs typeface="Times New Roman" panose="02020603050405020304" pitchFamily="18" charset="0"/>
            </a:endParaRPr>
          </a:p>
          <a:p>
            <a:pPr marL="109728" indent="0" algn="r" rtl="1">
              <a:lnSpc>
                <a:spcPct val="150000"/>
              </a:lnSpc>
              <a:buNone/>
            </a:pPr>
            <a:r>
              <a:rPr lang="fa-IR" sz="2400" b="1" dirty="0" smtClean="0">
                <a:cs typeface="B Titr" panose="00000700000000000000" pitchFamily="2" charset="-78"/>
              </a:rPr>
              <a:t>4- </a:t>
            </a:r>
            <a:r>
              <a:rPr lang="fa-IR" sz="2400" b="1" dirty="0">
                <a:cs typeface="B Titr" panose="00000700000000000000" pitchFamily="2" charset="-78"/>
              </a:rPr>
              <a:t>آموزش مدلسازی </a:t>
            </a:r>
            <a:r>
              <a:rPr lang="fa-IR" sz="2400" b="1" dirty="0" smtClean="0">
                <a:cs typeface="B Titr" panose="00000700000000000000" pitchFamily="2" charset="-78"/>
              </a:rPr>
              <a:t>کالورت با بستر رسوبی پایین دست</a:t>
            </a:r>
            <a:r>
              <a:rPr lang="en-US" sz="2400" b="1" dirty="0" smtClean="0">
                <a:cs typeface="B Titr" panose="00000700000000000000" pitchFamily="2" charset="-78"/>
              </a:rPr>
              <a:t> </a:t>
            </a:r>
            <a:r>
              <a:rPr lang="fa-IR" sz="2400" b="1" dirty="0" smtClean="0">
                <a:cs typeface="B Titr" panose="00000700000000000000" pitchFamily="2" charset="-78"/>
              </a:rPr>
              <a:t>(جریان 3 </a:t>
            </a:r>
            <a:r>
              <a:rPr lang="fa-IR" sz="2400" b="1" dirty="0">
                <a:cs typeface="B Titr" panose="00000700000000000000" pitchFamily="2" charset="-78"/>
              </a:rPr>
              <a:t>فازی) در نرم افزار </a:t>
            </a:r>
            <a:r>
              <a:rPr lang="en-US" sz="2800" b="1" dirty="0" smtClean="0">
                <a:solidFill>
                  <a:srgbClr val="0000FF"/>
                </a:solidFill>
                <a:latin typeface="Times New Roman" panose="02020603050405020304" pitchFamily="18" charset="0"/>
                <a:cs typeface="Times New Roman" panose="02020603050405020304" pitchFamily="18" charset="0"/>
              </a:rPr>
              <a:t>Flow-3D</a:t>
            </a:r>
            <a:endParaRPr lang="fa-IR" sz="2800" b="1" dirty="0">
              <a:solidFill>
                <a:srgbClr val="0000FF"/>
              </a:solidFill>
              <a:latin typeface="Times New Roman" panose="02020603050405020304" pitchFamily="18" charset="0"/>
              <a:cs typeface="Times New Roman" panose="02020603050405020304" pitchFamily="18" charset="0"/>
            </a:endParaRPr>
          </a:p>
          <a:p>
            <a:pPr marL="109728" indent="0" algn="r" rtl="1">
              <a:lnSpc>
                <a:spcPct val="150000"/>
              </a:lnSpc>
              <a:buNone/>
            </a:pPr>
            <a:r>
              <a:rPr lang="fa-IR" sz="2400" b="1" dirty="0" smtClean="0">
                <a:cs typeface="B Titr" panose="00000700000000000000" pitchFamily="2" charset="-78"/>
              </a:rPr>
              <a:t>5- آموزش گرفتن خروجی </a:t>
            </a:r>
            <a:r>
              <a:rPr lang="fa-IR" sz="2400" b="1" dirty="0">
                <a:cs typeface="B Titr" panose="00000700000000000000" pitchFamily="2" charset="-78"/>
              </a:rPr>
              <a:t>نرم افزار </a:t>
            </a:r>
            <a:r>
              <a:rPr lang="en-US" sz="2800" b="1" dirty="0" smtClean="0">
                <a:solidFill>
                  <a:srgbClr val="0000FF"/>
                </a:solidFill>
                <a:latin typeface="Times New Roman" panose="02020603050405020304" pitchFamily="18" charset="0"/>
                <a:cs typeface="Times New Roman" panose="02020603050405020304" pitchFamily="18" charset="0"/>
              </a:rPr>
              <a:t>Flow-3D</a:t>
            </a:r>
            <a:r>
              <a:rPr lang="fa-IR" sz="2400" b="1" dirty="0" smtClean="0">
                <a:cs typeface="B Titr" panose="00000700000000000000" pitchFamily="2" charset="-78"/>
              </a:rPr>
              <a:t> در نرم </a:t>
            </a:r>
            <a:r>
              <a:rPr lang="fa-IR" sz="2400" b="1" dirty="0">
                <a:cs typeface="B Titr" panose="00000700000000000000" pitchFamily="2" charset="-78"/>
              </a:rPr>
              <a:t>افزار </a:t>
            </a:r>
            <a:r>
              <a:rPr lang="en-US" sz="2400" b="1" dirty="0" smtClean="0">
                <a:solidFill>
                  <a:srgbClr val="0000FF"/>
                </a:solidFill>
                <a:latin typeface="Times New Roman" panose="02020603050405020304" pitchFamily="18" charset="0"/>
                <a:cs typeface="Times New Roman" panose="02020603050405020304" pitchFamily="18" charset="0"/>
              </a:rPr>
              <a:t>TECPLOT</a:t>
            </a:r>
            <a:endParaRPr lang="fa-IR" sz="2400" b="1" dirty="0">
              <a:solidFill>
                <a:srgbClr val="0000FF"/>
              </a:solidFill>
              <a:latin typeface="Times New Roman" panose="02020603050405020304" pitchFamily="18" charset="0"/>
              <a:cs typeface="Times New Roman" panose="02020603050405020304" pitchFamily="18" charset="0"/>
            </a:endParaRPr>
          </a:p>
          <a:p>
            <a:pPr marL="109728" indent="0" algn="r" rtl="1">
              <a:lnSpc>
                <a:spcPct val="150000"/>
              </a:lnSpc>
              <a:buNone/>
            </a:pPr>
            <a:r>
              <a:rPr lang="fa-IR" sz="2400" b="1" dirty="0" smtClean="0">
                <a:cs typeface="B Titr" panose="00000700000000000000" pitchFamily="2" charset="-78"/>
              </a:rPr>
              <a:t>7- توضیحات لازم جهت استفاده از نرم افزار </a:t>
            </a:r>
            <a:r>
              <a:rPr lang="en-US" sz="2400" b="1" dirty="0" smtClean="0">
                <a:solidFill>
                  <a:srgbClr val="0000FF"/>
                </a:solidFill>
                <a:latin typeface="Times New Roman" panose="02020603050405020304" pitchFamily="18" charset="0"/>
                <a:cs typeface="Times New Roman" panose="02020603050405020304" pitchFamily="18" charset="0"/>
              </a:rPr>
              <a:t>EXCEL</a:t>
            </a:r>
            <a:r>
              <a:rPr lang="fa-IR" sz="2400" b="1" dirty="0" smtClean="0">
                <a:solidFill>
                  <a:srgbClr val="0000FF"/>
                </a:solidFill>
                <a:latin typeface="Times New Roman" panose="02020603050405020304" pitchFamily="18" charset="0"/>
                <a:cs typeface="Times New Roman" panose="02020603050405020304" pitchFamily="18" charset="0"/>
              </a:rPr>
              <a:t> </a:t>
            </a:r>
            <a:r>
              <a:rPr lang="fa-IR" sz="2400" b="1" dirty="0" smtClean="0">
                <a:cs typeface="B Titr" panose="00000700000000000000" pitchFamily="2" charset="-78"/>
              </a:rPr>
              <a:t>جهت نمایش نتایج</a:t>
            </a:r>
            <a:endParaRPr lang="en-US" sz="2400" b="1" dirty="0" smtClean="0">
              <a:cs typeface="B Titr" panose="00000700000000000000" pitchFamily="2" charset="-78"/>
            </a:endParaRPr>
          </a:p>
          <a:p>
            <a:pPr marL="109728" indent="0" algn="r" rtl="1">
              <a:lnSpc>
                <a:spcPct val="150000"/>
              </a:lnSpc>
              <a:buNone/>
            </a:pPr>
            <a:r>
              <a:rPr lang="fa-IR" sz="2400" b="1" dirty="0" smtClean="0">
                <a:latin typeface="Times New Roman" panose="02020603050405020304" pitchFamily="18" charset="0"/>
                <a:cs typeface="B Titr" panose="00000700000000000000" pitchFamily="2" charset="-78"/>
              </a:rPr>
              <a:t>8-</a:t>
            </a:r>
            <a:r>
              <a:rPr lang="fa-IR" sz="2400" b="1" dirty="0">
                <a:cs typeface="B Titr" panose="00000700000000000000" pitchFamily="2" charset="-78"/>
              </a:rPr>
              <a:t>آموزش کامل نحوه صحت سنجی و کالیبره کردن مدل</a:t>
            </a:r>
          </a:p>
          <a:p>
            <a:pPr marL="109728" indent="0" algn="r" rtl="1">
              <a:lnSpc>
                <a:spcPct val="150000"/>
              </a:lnSpc>
              <a:buNone/>
            </a:pPr>
            <a:endParaRPr lang="en-US" sz="2400" b="1" dirty="0">
              <a:solidFill>
                <a:srgbClr val="0000FF"/>
              </a:solidFill>
              <a:latin typeface="Times New Roman" panose="02020603050405020304" pitchFamily="18" charset="0"/>
              <a:cs typeface="B Titr" panose="00000700000000000000" pitchFamily="2" charset="-78"/>
            </a:endParaRPr>
          </a:p>
          <a:p>
            <a:pPr marL="109728" indent="0" algn="r" rtl="1">
              <a:lnSpc>
                <a:spcPct val="150000"/>
              </a:lnSpc>
              <a:buNone/>
            </a:pPr>
            <a:endParaRPr lang="en-US" sz="2400" b="1" dirty="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مجموعه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200000"/>
              </a:lnSpc>
            </a:pPr>
            <a:r>
              <a:rPr lang="fa-IR" b="1" dirty="0">
                <a:cs typeface="B Titr" panose="00000700000000000000" pitchFamily="2" charset="-78"/>
              </a:rPr>
              <a:t>1- آشنایی اولیه با </a:t>
            </a:r>
            <a:r>
              <a:rPr lang="en-US" b="1" dirty="0" smtClean="0">
                <a:solidFill>
                  <a:srgbClr val="0000FF"/>
                </a:solidFill>
                <a:latin typeface="Times New Roman" panose="02020603050405020304" pitchFamily="18" charset="0"/>
                <a:cs typeface="Times New Roman" panose="02020603050405020304" pitchFamily="18" charset="0"/>
              </a:rPr>
              <a:t>CFD</a:t>
            </a:r>
            <a:endParaRPr lang="fa-IR" b="1" dirty="0" smtClean="0">
              <a:solidFill>
                <a:srgbClr val="0000FF"/>
              </a:solidFill>
              <a:latin typeface="Times New Roman" panose="02020603050405020304" pitchFamily="18" charset="0"/>
              <a:cs typeface="Times New Roman" panose="02020603050405020304" pitchFamily="18" charset="0"/>
            </a:endParaRPr>
          </a:p>
          <a:p>
            <a:pPr algn="r" rtl="1">
              <a:lnSpc>
                <a:spcPct val="200000"/>
              </a:lnSpc>
            </a:pPr>
            <a:r>
              <a:rPr lang="fa-IR" b="1" dirty="0" smtClean="0">
                <a:cs typeface="B Titr" panose="00000700000000000000" pitchFamily="2" charset="-78"/>
              </a:rPr>
              <a:t>2- آشنایی با </a:t>
            </a:r>
            <a:r>
              <a:rPr lang="en-US" b="1" dirty="0" smtClean="0">
                <a:solidFill>
                  <a:srgbClr val="0000FF"/>
                </a:solidFill>
                <a:cs typeface="B Titr" panose="00000700000000000000" pitchFamily="2" charset="-78"/>
              </a:rPr>
              <a:t>Finite  Volume Methods</a:t>
            </a:r>
          </a:p>
          <a:p>
            <a:pPr algn="r" rtl="1">
              <a:lnSpc>
                <a:spcPct val="200000"/>
              </a:lnSpc>
            </a:pPr>
            <a:r>
              <a:rPr lang="fa-IR" b="1" dirty="0" smtClean="0">
                <a:cs typeface="B Titr" panose="00000700000000000000" pitchFamily="2" charset="-78"/>
              </a:rPr>
              <a:t>3- آشنایی</a:t>
            </a:r>
            <a:r>
              <a:rPr lang="en-US" b="1" dirty="0" smtClean="0">
                <a:cs typeface="B Titr" panose="00000700000000000000" pitchFamily="2" charset="-78"/>
              </a:rPr>
              <a:t> </a:t>
            </a:r>
            <a:r>
              <a:rPr lang="fa-IR" b="1" dirty="0" smtClean="0">
                <a:cs typeface="B Titr" panose="00000700000000000000" pitchFamily="2" charset="-78"/>
              </a:rPr>
              <a:t>با هیدرولیک رسوب</a:t>
            </a:r>
            <a:endParaRPr lang="en-US" b="1" dirty="0" smtClean="0">
              <a:solidFill>
                <a:srgbClr val="0000FF"/>
              </a:solidFill>
              <a:cs typeface="B Titr" panose="00000700000000000000" pitchFamily="2" charset="-78"/>
            </a:endParaRPr>
          </a:p>
          <a:p>
            <a:pPr algn="r" rtl="1">
              <a:lnSpc>
                <a:spcPct val="200000"/>
              </a:lnSpc>
            </a:pPr>
            <a:r>
              <a:rPr lang="fa-IR" b="1" dirty="0" smtClean="0">
                <a:cs typeface="B Titr" panose="00000700000000000000" pitchFamily="2" charset="-78"/>
              </a:rPr>
              <a:t>4- </a:t>
            </a:r>
            <a:r>
              <a:rPr lang="fa-IR" b="1" dirty="0">
                <a:cs typeface="B Titr" panose="00000700000000000000" pitchFamily="2" charset="-78"/>
              </a:rPr>
              <a:t>آشنایی</a:t>
            </a:r>
            <a:r>
              <a:rPr lang="en-US" b="1" dirty="0">
                <a:cs typeface="B Titr" panose="00000700000000000000" pitchFamily="2" charset="-78"/>
              </a:rPr>
              <a:t> </a:t>
            </a:r>
            <a:r>
              <a:rPr lang="fa-IR" b="1" dirty="0">
                <a:cs typeface="B Titr" panose="00000700000000000000" pitchFamily="2" charset="-78"/>
              </a:rPr>
              <a:t>با هیدرولیک </a:t>
            </a:r>
            <a:r>
              <a:rPr lang="fa-IR" b="1" dirty="0" smtClean="0">
                <a:cs typeface="B Titr" panose="00000700000000000000" pitchFamily="2" charset="-78"/>
              </a:rPr>
              <a:t>جریان در کانال های روباز</a:t>
            </a:r>
            <a:endParaRPr lang="en-US" b="1" dirty="0">
              <a:solidFill>
                <a:srgbClr val="0000FF"/>
              </a:solidFill>
              <a:cs typeface="B Titr" panose="00000700000000000000" pitchFamily="2" charset="-78"/>
            </a:endParaRPr>
          </a:p>
          <a:p>
            <a:pPr algn="r" rtl="1">
              <a:lnSpc>
                <a:spcPct val="200000"/>
              </a:lnSpc>
            </a:pPr>
            <a:r>
              <a:rPr lang="fa-IR" b="1" dirty="0">
                <a:cs typeface="B Titr" panose="00000700000000000000" pitchFamily="2" charset="-78"/>
              </a:rPr>
              <a:t>5- آشنایی</a:t>
            </a:r>
            <a:r>
              <a:rPr lang="en-US" b="1" dirty="0">
                <a:cs typeface="B Titr" panose="00000700000000000000" pitchFamily="2" charset="-78"/>
              </a:rPr>
              <a:t> </a:t>
            </a:r>
            <a:r>
              <a:rPr lang="fa-IR" b="1" dirty="0">
                <a:cs typeface="B Titr" panose="00000700000000000000" pitchFamily="2" charset="-78"/>
              </a:rPr>
              <a:t>با </a:t>
            </a:r>
            <a:r>
              <a:rPr lang="fa-IR" b="1" dirty="0" smtClean="0">
                <a:cs typeface="B Titr" panose="00000700000000000000" pitchFamily="2" charset="-78"/>
              </a:rPr>
              <a:t>سازه های هیدرولیکی</a:t>
            </a:r>
            <a:endParaRPr lang="en-US" b="1" dirty="0">
              <a:cs typeface="B Titr" panose="00000700000000000000" pitchFamily="2" charset="-78"/>
            </a:endParaRPr>
          </a:p>
        </p:txBody>
      </p:sp>
      <p:sp>
        <p:nvSpPr>
          <p:cNvPr id="3" name="Title 2"/>
          <p:cNvSpPr>
            <a:spLocks noGrp="1"/>
          </p:cNvSpPr>
          <p:nvPr>
            <p:ph type="title"/>
          </p:nvPr>
        </p:nvSpPr>
        <p:spPr/>
        <p:txBody>
          <a:bodyPr/>
          <a:lstStyle/>
          <a:p>
            <a:pPr algn="ctr"/>
            <a:r>
              <a:rPr lang="fa-IR" smtClean="0">
                <a:solidFill>
                  <a:srgbClr val="FF0000"/>
                </a:solidFill>
                <a:cs typeface="B Titr" panose="00000700000000000000" pitchFamily="2" charset="-78"/>
              </a:rPr>
              <a:t>الزامات</a:t>
            </a:r>
            <a:endParaRPr lang="en-US"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57200"/>
            <a:ext cx="8534400" cy="5550092"/>
          </a:xfrm>
        </p:spPr>
        <p:txBody>
          <a:bodyPr>
            <a:noAutofit/>
          </a:bodyPr>
          <a:lstStyle/>
          <a:p>
            <a:pPr algn="just" rtl="1">
              <a:lnSpc>
                <a:spcPct val="150000"/>
              </a:lnSpc>
              <a:buFont typeface="Wingdings" pitchFamily="2" charset="2"/>
              <a:buChar char="Ø"/>
            </a:pPr>
            <a:r>
              <a:rPr lang="fa-IR" sz="2400" dirty="0" smtClean="0">
                <a:cs typeface="B Titr" panose="00000700000000000000" pitchFamily="2" charset="-78"/>
              </a:rPr>
              <a:t>هزينه </a:t>
            </a:r>
            <a:r>
              <a:rPr lang="fa-IR" sz="2400" dirty="0">
                <a:cs typeface="B Titr" panose="00000700000000000000" pitchFamily="2" charset="-78"/>
              </a:rPr>
              <a:t>گزاف و مدت زمان طولاني احداث سازه هاي هيدروليكي وتوجه به </a:t>
            </a:r>
            <a:r>
              <a:rPr lang="fa-IR" sz="2400" dirty="0" smtClean="0">
                <a:cs typeface="B Titr" panose="00000700000000000000" pitchFamily="2" charset="-78"/>
              </a:rPr>
              <a:t>پیشرفت </a:t>
            </a:r>
            <a:r>
              <a:rPr lang="fa-IR" sz="2400" dirty="0">
                <a:cs typeface="B Titr" panose="00000700000000000000" pitchFamily="2" charset="-78"/>
              </a:rPr>
              <a:t>نرم افزارهای شبیه سازی کامپیوتری پیش بینی رفتار سازه های هیدرولیکی با صرف هزینه و زمان کمتری نسبت به انجام آزمایش داراست، محققان و طراحان را بر آن داشته تا با ساخت مدلهای نرم افزاری در کنار مدلهای فيزيكي از سازه طراحي شده، انجام تحلیل های مختلف از جنبه هاي پنهان پديده، توسط شبيه سازي جريانهاي واقعي، پرده بردارند. از اين طريق، صرفه جويي هاي لازم صورت گرفته و نواقص و اشكالات طرح اصلی اصلاح ميگردد</a:t>
            </a:r>
            <a:r>
              <a:rPr lang="fa-IR" sz="2400" dirty="0" smtClean="0">
                <a:cs typeface="B Titr" panose="00000700000000000000" pitchFamily="2" charset="-78"/>
              </a:rPr>
              <a:t>.</a:t>
            </a:r>
          </a:p>
          <a:p>
            <a:pPr algn="just" rtl="1">
              <a:lnSpc>
                <a:spcPct val="150000"/>
              </a:lnSpc>
              <a:buFont typeface="Wingdings" pitchFamily="2" charset="2"/>
              <a:buChar char="Ø"/>
            </a:pPr>
            <a:r>
              <a:rPr lang="fa-IR" sz="2400" b="1" dirty="0">
                <a:cs typeface="B Titr" pitchFamily="2" charset="-78"/>
              </a:rPr>
              <a:t>سهولت و سرعت استفاده از روش نرم افزاری نسبت به مدل سازی فیزیکی قابل توجه بوده و هزینه بسیار اندکی دارد</a:t>
            </a:r>
            <a:endParaRPr lang="en-US" sz="2400" b="1" dirty="0">
              <a:cs typeface="B Titr" pitchFamily="2" charset="-78"/>
            </a:endParaRPr>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57200"/>
            <a:ext cx="8534400" cy="5550092"/>
          </a:xfrm>
        </p:spPr>
        <p:txBody>
          <a:bodyPr>
            <a:noAutofit/>
          </a:bodyPr>
          <a:lstStyle/>
          <a:p>
            <a:pPr algn="just" rtl="1">
              <a:lnSpc>
                <a:spcPct val="150000"/>
              </a:lnSpc>
              <a:buFont typeface="Wingdings" pitchFamily="2" charset="2"/>
              <a:buChar char="Ø"/>
            </a:pPr>
            <a:r>
              <a:rPr lang="fa-IR" sz="2400" dirty="0" smtClean="0">
                <a:cs typeface="B Titr" panose="00000700000000000000" pitchFamily="2" charset="-78"/>
              </a:rPr>
              <a:t>دو مشکل عمده در سازه های هیدرولیکی عموما اهمیت ویژه ای دارد:</a:t>
            </a:r>
          </a:p>
          <a:p>
            <a:pPr algn="just" rtl="1">
              <a:lnSpc>
                <a:spcPct val="150000"/>
              </a:lnSpc>
              <a:buFont typeface="Wingdings" pitchFamily="2" charset="2"/>
              <a:buChar char="Ø"/>
            </a:pPr>
            <a:r>
              <a:rPr lang="fa-IR" sz="2400" dirty="0" smtClean="0">
                <a:solidFill>
                  <a:srgbClr val="FF0000"/>
                </a:solidFill>
                <a:cs typeface="B Titr" panose="00000700000000000000" pitchFamily="2" charset="-78"/>
              </a:rPr>
              <a:t>1-کاویتاسیون</a:t>
            </a:r>
          </a:p>
          <a:p>
            <a:pPr algn="just" rtl="1">
              <a:lnSpc>
                <a:spcPct val="150000"/>
              </a:lnSpc>
              <a:buFont typeface="Wingdings" pitchFamily="2" charset="2"/>
              <a:buChar char="Ø"/>
            </a:pPr>
            <a:r>
              <a:rPr lang="fa-IR" sz="2400" dirty="0" smtClean="0">
                <a:solidFill>
                  <a:srgbClr val="FF0000"/>
                </a:solidFill>
                <a:cs typeface="B Titr" panose="00000700000000000000" pitchFamily="2" charset="-78"/>
              </a:rPr>
              <a:t>2-آبشستگی رسوب</a:t>
            </a:r>
          </a:p>
          <a:p>
            <a:pPr algn="just" rtl="1">
              <a:lnSpc>
                <a:spcPct val="150000"/>
              </a:lnSpc>
              <a:buFont typeface="Wingdings" pitchFamily="2" charset="2"/>
              <a:buChar char="Ø"/>
            </a:pPr>
            <a:r>
              <a:rPr lang="fa-IR" sz="2400" dirty="0" smtClean="0">
                <a:cs typeface="B Titr" panose="00000700000000000000" pitchFamily="2" charset="-78"/>
              </a:rPr>
              <a:t>در این تحقیق به کمک نرم افزار </a:t>
            </a:r>
            <a:r>
              <a:rPr lang="en-US" sz="2800" b="1" dirty="0" smtClean="0">
                <a:solidFill>
                  <a:srgbClr val="0000FF"/>
                </a:solidFill>
                <a:latin typeface="Times New Roman" panose="02020603050405020304" pitchFamily="18" charset="0"/>
                <a:cs typeface="Times New Roman" panose="02020603050405020304" pitchFamily="18" charset="0"/>
              </a:rPr>
              <a:t>Flow-3D</a:t>
            </a:r>
            <a:r>
              <a:rPr lang="fa-IR" sz="2400" dirty="0" smtClean="0">
                <a:cs typeface="B Titr" panose="00000700000000000000" pitchFamily="2" charset="-78"/>
              </a:rPr>
              <a:t> به بررسی این دو پدیده در قالب دو بخش 2 و 3 پرداخته شده است.</a:t>
            </a:r>
          </a:p>
          <a:p>
            <a:pPr algn="just" rtl="1">
              <a:lnSpc>
                <a:spcPct val="150000"/>
              </a:lnSpc>
              <a:buFont typeface="Wingdings" pitchFamily="2" charset="2"/>
              <a:buChar char="Ø"/>
            </a:pPr>
            <a:r>
              <a:rPr lang="fa-IR" sz="2400" dirty="0" smtClean="0">
                <a:cs typeface="B Titr" panose="00000700000000000000" pitchFamily="2" charset="-78"/>
              </a:rPr>
              <a:t>علاوه بر </a:t>
            </a:r>
            <a:r>
              <a:rPr lang="fa-IR" sz="2400" b="1" dirty="0" smtClean="0">
                <a:cs typeface="B Titr" panose="00000700000000000000" pitchFamily="2" charset="-78"/>
              </a:rPr>
              <a:t>نرم افزار </a:t>
            </a:r>
            <a:r>
              <a:rPr lang="en-US" sz="2800" b="1" dirty="0" smtClean="0">
                <a:solidFill>
                  <a:srgbClr val="0000FF"/>
                </a:solidFill>
                <a:latin typeface="Times New Roman" panose="02020603050405020304" pitchFamily="18" charset="0"/>
                <a:cs typeface="Times New Roman" panose="02020603050405020304" pitchFamily="18" charset="0"/>
              </a:rPr>
              <a:t>Flow-3D</a:t>
            </a:r>
            <a:r>
              <a:rPr lang="fa-IR" sz="2400" b="1" dirty="0" smtClean="0">
                <a:solidFill>
                  <a:srgbClr val="FF0000"/>
                </a:solidFill>
                <a:cs typeface="B Titr" panose="00000700000000000000" pitchFamily="2" charset="-78"/>
              </a:rPr>
              <a:t>، </a:t>
            </a:r>
            <a:r>
              <a:rPr lang="fa-IR" sz="2400" b="1" dirty="0" smtClean="0">
                <a:cs typeface="B Titr" panose="00000700000000000000" pitchFamily="2" charset="-78"/>
              </a:rPr>
              <a:t>از نرم افزارهای </a:t>
            </a:r>
            <a:r>
              <a:rPr lang="fa-IR" sz="2400" b="1" dirty="0">
                <a:solidFill>
                  <a:srgbClr val="FF0000"/>
                </a:solidFill>
                <a:cs typeface="B Titr" pitchFamily="2" charset="-78"/>
              </a:rPr>
              <a:t>solid works </a:t>
            </a:r>
            <a:r>
              <a:rPr lang="fa-IR" sz="2400" b="1" dirty="0">
                <a:cs typeface="B Titr" pitchFamily="2" charset="-78"/>
              </a:rPr>
              <a:t>و </a:t>
            </a:r>
            <a:r>
              <a:rPr lang="en-US" sz="2400" b="1" dirty="0" err="1" smtClean="0">
                <a:solidFill>
                  <a:srgbClr val="FF0000"/>
                </a:solidFill>
                <a:cs typeface="B Titr" pitchFamily="2" charset="-78"/>
              </a:rPr>
              <a:t>TecPlot</a:t>
            </a:r>
            <a:r>
              <a:rPr lang="fa-IR" sz="2400" b="1" dirty="0" smtClean="0">
                <a:cs typeface="B Titr" pitchFamily="2" charset="-78"/>
              </a:rPr>
              <a:t> </a:t>
            </a:r>
            <a:r>
              <a:rPr lang="fa-IR" sz="2400" b="1" dirty="0">
                <a:cs typeface="B Titr" pitchFamily="2" charset="-78"/>
              </a:rPr>
              <a:t>و </a:t>
            </a:r>
            <a:r>
              <a:rPr lang="en-US" sz="2400" b="1" dirty="0" smtClean="0">
                <a:solidFill>
                  <a:srgbClr val="FF0000"/>
                </a:solidFill>
                <a:cs typeface="B Titr" pitchFamily="2" charset="-78"/>
              </a:rPr>
              <a:t>E</a:t>
            </a:r>
            <a:r>
              <a:rPr lang="fa-IR" sz="2400" b="1" dirty="0" smtClean="0">
                <a:solidFill>
                  <a:srgbClr val="FF0000"/>
                </a:solidFill>
                <a:cs typeface="B Titr" pitchFamily="2" charset="-78"/>
              </a:rPr>
              <a:t>x</a:t>
            </a:r>
            <a:r>
              <a:rPr lang="en-US" sz="2400" b="1" dirty="0" smtClean="0">
                <a:solidFill>
                  <a:srgbClr val="FF0000"/>
                </a:solidFill>
                <a:cs typeface="B Titr" pitchFamily="2" charset="-78"/>
              </a:rPr>
              <a:t>c</a:t>
            </a:r>
            <a:r>
              <a:rPr lang="fa-IR" sz="2400" b="1" dirty="0" smtClean="0">
                <a:solidFill>
                  <a:srgbClr val="FF0000"/>
                </a:solidFill>
                <a:cs typeface="B Titr" pitchFamily="2" charset="-78"/>
              </a:rPr>
              <a:t>el</a:t>
            </a:r>
            <a:r>
              <a:rPr lang="fa-IR" sz="2400" b="1" dirty="0" smtClean="0">
                <a:cs typeface="B Titr" pitchFamily="2" charset="-78"/>
              </a:rPr>
              <a:t> نیز استفاده گردیده و توضیحات لازم در این موارد نیز ارائه گردیده است.</a:t>
            </a:r>
          </a:p>
          <a:p>
            <a:pPr algn="just" rtl="1">
              <a:lnSpc>
                <a:spcPct val="150000"/>
              </a:lnSpc>
              <a:buFont typeface="Wingdings" pitchFamily="2" charset="2"/>
              <a:buChar char="Ø"/>
            </a:pPr>
            <a:r>
              <a:rPr lang="fa-IR" sz="2400" b="1" dirty="0" smtClean="0">
                <a:cs typeface="B Titr" pitchFamily="2" charset="-78"/>
              </a:rPr>
              <a:t>مجموعا </a:t>
            </a:r>
            <a:r>
              <a:rPr lang="fa-IR" sz="2400" b="1" dirty="0" smtClean="0">
                <a:solidFill>
                  <a:srgbClr val="FF0000"/>
                </a:solidFill>
                <a:cs typeface="B Titr" pitchFamily="2" charset="-78"/>
              </a:rPr>
              <a:t>6 مقاله کنفرانسی </a:t>
            </a:r>
            <a:r>
              <a:rPr lang="fa-IR" sz="2400" b="1" dirty="0" smtClean="0">
                <a:cs typeface="B Titr" pitchFamily="2" charset="-78"/>
              </a:rPr>
              <a:t>از مجموعه حاضر ارائه گردیده است. </a:t>
            </a:r>
          </a:p>
          <a:p>
            <a:pPr algn="just" rtl="1">
              <a:lnSpc>
                <a:spcPct val="150000"/>
              </a:lnSpc>
              <a:buFont typeface="Wingdings" pitchFamily="2" charset="2"/>
              <a:buChar char="Ø"/>
            </a:pPr>
            <a:endParaRPr lang="en-US" sz="2400" b="1" dirty="0">
              <a:cs typeface="B Titr" pitchFamily="2" charset="-78"/>
            </a:endParaRPr>
          </a:p>
        </p:txBody>
      </p:sp>
    </p:spTree>
    <p:extLst>
      <p:ext uri="{BB962C8B-B14F-4D97-AF65-F5344CB8AC3E}">
        <p14:creationId xmlns:p14="http://schemas.microsoft.com/office/powerpoint/2010/main" val="1719003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57200"/>
            <a:ext cx="8534400" cy="5550092"/>
          </a:xfrm>
        </p:spPr>
        <p:txBody>
          <a:bodyPr>
            <a:noAutofit/>
          </a:bodyPr>
          <a:lstStyle/>
          <a:p>
            <a:pPr algn="just" rtl="1">
              <a:lnSpc>
                <a:spcPct val="150000"/>
              </a:lnSpc>
              <a:buFont typeface="Wingdings" pitchFamily="2" charset="2"/>
              <a:buChar char="Ø"/>
            </a:pPr>
            <a:r>
              <a:rPr lang="fa-IR" sz="2400" dirty="0">
                <a:solidFill>
                  <a:srgbClr val="00B050"/>
                </a:solidFill>
                <a:cs typeface="B Titr" panose="00000700000000000000" pitchFamily="2" charset="-78"/>
              </a:rPr>
              <a:t>در بخش اول </a:t>
            </a:r>
            <a:r>
              <a:rPr lang="fa-IR" sz="2400" dirty="0" smtClean="0">
                <a:cs typeface="B Titr" panose="00000700000000000000" pitchFamily="2" charset="-78"/>
              </a:rPr>
              <a:t>به </a:t>
            </a:r>
            <a:r>
              <a:rPr lang="fa-IR" sz="2400" dirty="0">
                <a:cs typeface="B Titr" panose="00000700000000000000" pitchFamily="2" charset="-78"/>
              </a:rPr>
              <a:t>معرفی </a:t>
            </a:r>
            <a:r>
              <a:rPr lang="fa-IR" sz="2400" dirty="0" smtClean="0">
                <a:cs typeface="B Titr" panose="00000700000000000000" pitchFamily="2" charset="-78"/>
              </a:rPr>
              <a:t>سازه </a:t>
            </a:r>
            <a:r>
              <a:rPr lang="fa-IR" sz="2400" dirty="0">
                <a:cs typeface="B Titr" panose="00000700000000000000" pitchFamily="2" charset="-78"/>
              </a:rPr>
              <a:t>های هیدرولیکی پرداخته شده است. </a:t>
            </a:r>
            <a:endParaRPr lang="fa-IR" sz="2400" dirty="0" smtClean="0">
              <a:cs typeface="B Titr" panose="00000700000000000000" pitchFamily="2" charset="-78"/>
            </a:endParaRPr>
          </a:p>
          <a:p>
            <a:pPr algn="just" rtl="1">
              <a:lnSpc>
                <a:spcPct val="150000"/>
              </a:lnSpc>
              <a:buFont typeface="Wingdings" pitchFamily="2" charset="2"/>
              <a:buChar char="Ø"/>
            </a:pPr>
            <a:r>
              <a:rPr lang="fa-IR" sz="2400" dirty="0" smtClean="0">
                <a:solidFill>
                  <a:srgbClr val="00B050"/>
                </a:solidFill>
                <a:cs typeface="B Titr" panose="00000700000000000000" pitchFamily="2" charset="-78"/>
              </a:rPr>
              <a:t>در </a:t>
            </a:r>
            <a:r>
              <a:rPr lang="fa-IR" sz="2400" dirty="0">
                <a:solidFill>
                  <a:srgbClr val="00B050"/>
                </a:solidFill>
                <a:cs typeface="B Titr" panose="00000700000000000000" pitchFamily="2" charset="-78"/>
              </a:rPr>
              <a:t>بخش دوم </a:t>
            </a:r>
            <a:r>
              <a:rPr lang="fa-IR" sz="2400" dirty="0" smtClean="0">
                <a:cs typeface="B Titr" panose="00000700000000000000" pitchFamily="2" charset="-78"/>
              </a:rPr>
              <a:t>به </a:t>
            </a:r>
            <a:r>
              <a:rPr lang="fa-IR" sz="2400" dirty="0">
                <a:cs typeface="B Titr" panose="00000700000000000000" pitchFamily="2" charset="-78"/>
              </a:rPr>
              <a:t>نحوه مدلسازی سرریز شوت با آستانه اوجی و پرتاب کننده جامی به کمک نرم افزار </a:t>
            </a:r>
            <a:r>
              <a:rPr lang="en-US" sz="2400" b="1" dirty="0">
                <a:solidFill>
                  <a:srgbClr val="0000FF"/>
                </a:solidFill>
                <a:cs typeface="B Titr" panose="00000700000000000000" pitchFamily="2" charset="-78"/>
              </a:rPr>
              <a:t>Flow-3D</a:t>
            </a:r>
            <a:r>
              <a:rPr lang="en-US" sz="2400" b="1" dirty="0">
                <a:solidFill>
                  <a:srgbClr val="FF0000"/>
                </a:solidFill>
                <a:cs typeface="B Titr" panose="00000700000000000000" pitchFamily="2" charset="-78"/>
              </a:rPr>
              <a:t> </a:t>
            </a:r>
            <a:r>
              <a:rPr lang="fa-IR" sz="2400" dirty="0" smtClean="0">
                <a:cs typeface="B Titr" panose="00000700000000000000" pitchFamily="2" charset="-78"/>
              </a:rPr>
              <a:t> پرداخته وهمچنین </a:t>
            </a:r>
            <a:r>
              <a:rPr lang="fa-IR" sz="2400" dirty="0">
                <a:cs typeface="B Titr" panose="00000700000000000000" pitchFamily="2" charset="-78"/>
              </a:rPr>
              <a:t>از نرم افزارهایی </a:t>
            </a:r>
            <a:r>
              <a:rPr lang="fa-IR" sz="2400" dirty="0" smtClean="0">
                <a:cs typeface="B Titr" panose="00000700000000000000" pitchFamily="2" charset="-78"/>
              </a:rPr>
              <a:t>نظیر</a:t>
            </a:r>
            <a:r>
              <a:rPr lang="en-US" sz="2400" dirty="0" smtClean="0">
                <a:cs typeface="B Titr" panose="00000700000000000000" pitchFamily="2" charset="-78"/>
              </a:rPr>
              <a:t> </a:t>
            </a:r>
            <a:r>
              <a:rPr lang="en-US" sz="2400" b="1" dirty="0" smtClean="0">
                <a:solidFill>
                  <a:srgbClr val="FF0000"/>
                </a:solidFill>
                <a:cs typeface="B Titr" panose="00000700000000000000" pitchFamily="2" charset="-78"/>
              </a:rPr>
              <a:t>solid works</a:t>
            </a:r>
            <a:r>
              <a:rPr lang="fa-IR" sz="2400" dirty="0" smtClean="0">
                <a:solidFill>
                  <a:srgbClr val="FF0000"/>
                </a:solidFill>
                <a:cs typeface="B Titr" panose="00000700000000000000" pitchFamily="2" charset="-78"/>
              </a:rPr>
              <a:t>و</a:t>
            </a:r>
            <a:r>
              <a:rPr lang="en-US" sz="2400" dirty="0" smtClean="0">
                <a:solidFill>
                  <a:srgbClr val="FF0000"/>
                </a:solidFill>
                <a:cs typeface="B Titr" panose="00000700000000000000" pitchFamily="2" charset="-78"/>
              </a:rPr>
              <a:t> </a:t>
            </a:r>
            <a:r>
              <a:rPr lang="en-US" sz="2400" b="1" dirty="0" err="1" smtClean="0">
                <a:solidFill>
                  <a:srgbClr val="FF0000"/>
                </a:solidFill>
                <a:cs typeface="B Titr" panose="00000700000000000000" pitchFamily="2" charset="-78"/>
              </a:rPr>
              <a:t>tecplot</a:t>
            </a:r>
            <a:r>
              <a:rPr lang="en-US" sz="2400" b="1" dirty="0" smtClean="0">
                <a:solidFill>
                  <a:srgbClr val="FF0000"/>
                </a:solidFill>
                <a:cs typeface="B Titr" panose="00000700000000000000" pitchFamily="2" charset="-78"/>
              </a:rPr>
              <a:t> </a:t>
            </a:r>
            <a:r>
              <a:rPr lang="fa-IR" sz="2400" dirty="0">
                <a:solidFill>
                  <a:srgbClr val="FF0000"/>
                </a:solidFill>
                <a:cs typeface="B Titr" panose="00000700000000000000" pitchFamily="2" charset="-78"/>
              </a:rPr>
              <a:t>و </a:t>
            </a:r>
            <a:r>
              <a:rPr lang="en-US" sz="2400" b="1" dirty="0" err="1" smtClean="0">
                <a:solidFill>
                  <a:srgbClr val="FF0000"/>
                </a:solidFill>
                <a:cs typeface="B Titr" panose="00000700000000000000" pitchFamily="2" charset="-78"/>
              </a:rPr>
              <a:t>EXcel</a:t>
            </a:r>
            <a:r>
              <a:rPr lang="fa-IR" sz="2400" dirty="0" smtClean="0">
                <a:solidFill>
                  <a:srgbClr val="FF0000"/>
                </a:solidFill>
                <a:cs typeface="B Titr" panose="00000700000000000000" pitchFamily="2" charset="-78"/>
              </a:rPr>
              <a:t> </a:t>
            </a:r>
            <a:r>
              <a:rPr lang="fa-IR" sz="2400" dirty="0" smtClean="0">
                <a:cs typeface="B Titr" panose="00000700000000000000" pitchFamily="2" charset="-78"/>
              </a:rPr>
              <a:t>نیز </a:t>
            </a:r>
            <a:r>
              <a:rPr lang="fa-IR" sz="2400" dirty="0">
                <a:cs typeface="B Titr" panose="00000700000000000000" pitchFamily="2" charset="-78"/>
              </a:rPr>
              <a:t>استفاده و توضیحات مربوط به نحوه به کاربردن این نرم افزارها آورده شده است. </a:t>
            </a:r>
            <a:endParaRPr lang="fa-IR" sz="2400" dirty="0" smtClean="0">
              <a:cs typeface="B Titr" panose="00000700000000000000" pitchFamily="2" charset="-78"/>
            </a:endParaRPr>
          </a:p>
          <a:p>
            <a:pPr algn="just" rtl="1">
              <a:lnSpc>
                <a:spcPct val="150000"/>
              </a:lnSpc>
              <a:buFont typeface="Wingdings" pitchFamily="2" charset="2"/>
              <a:buChar char="Ø"/>
            </a:pPr>
            <a:r>
              <a:rPr lang="fa-IR" sz="2400" dirty="0" smtClean="0">
                <a:solidFill>
                  <a:srgbClr val="00B050"/>
                </a:solidFill>
                <a:cs typeface="B Titr" panose="00000700000000000000" pitchFamily="2" charset="-78"/>
              </a:rPr>
              <a:t>در </a:t>
            </a:r>
            <a:r>
              <a:rPr lang="fa-IR" sz="2400" dirty="0">
                <a:solidFill>
                  <a:srgbClr val="00B050"/>
                </a:solidFill>
                <a:cs typeface="B Titr" pitchFamily="2" charset="-78"/>
              </a:rPr>
              <a:t>فصل </a:t>
            </a:r>
            <a:r>
              <a:rPr lang="fa-IR" sz="2400" dirty="0" smtClean="0">
                <a:solidFill>
                  <a:srgbClr val="00B050"/>
                </a:solidFill>
                <a:cs typeface="B Titr" pitchFamily="2" charset="-78"/>
              </a:rPr>
              <a:t>سوم </a:t>
            </a:r>
            <a:r>
              <a:rPr lang="fa-IR" sz="2400" dirty="0" smtClean="0">
                <a:cs typeface="B Titr" pitchFamily="2" charset="-78"/>
              </a:rPr>
              <a:t>به </a:t>
            </a:r>
            <a:r>
              <a:rPr lang="fa-IR" sz="2400" dirty="0">
                <a:cs typeface="B Titr" pitchFamily="2" charset="-78"/>
              </a:rPr>
              <a:t>مدلسازی </a:t>
            </a:r>
            <a:r>
              <a:rPr lang="fa-IR" sz="2400" dirty="0">
                <a:solidFill>
                  <a:srgbClr val="FF0000"/>
                </a:solidFill>
                <a:cs typeface="B Titr" pitchFamily="2" charset="-78"/>
              </a:rPr>
              <a:t>آبشستگی رسوبات </a:t>
            </a:r>
            <a:r>
              <a:rPr lang="fa-IR" sz="2400" dirty="0">
                <a:cs typeface="B Titr" pitchFamily="2" charset="-78"/>
              </a:rPr>
              <a:t>پایین دست </a:t>
            </a:r>
            <a:r>
              <a:rPr lang="fa-IR" sz="2400" dirty="0">
                <a:solidFill>
                  <a:srgbClr val="FF0000"/>
                </a:solidFill>
                <a:cs typeface="B Titr" pitchFamily="2" charset="-78"/>
              </a:rPr>
              <a:t>کالورت</a:t>
            </a:r>
            <a:r>
              <a:rPr lang="fa-IR" sz="2400" dirty="0">
                <a:cs typeface="B Titr" pitchFamily="2" charset="-78"/>
              </a:rPr>
              <a:t> </a:t>
            </a:r>
            <a:r>
              <a:rPr lang="fa-IR" sz="2400" dirty="0" smtClean="0">
                <a:cs typeface="B Titr" pitchFamily="2" charset="-78"/>
              </a:rPr>
              <a:t>تحت اثر جت ریزشی از کالورت پرداخته </a:t>
            </a:r>
            <a:r>
              <a:rPr lang="fa-IR" sz="2400" dirty="0">
                <a:cs typeface="B Titr" pitchFamily="2" charset="-78"/>
              </a:rPr>
              <a:t>شده است. </a:t>
            </a:r>
            <a:endParaRPr lang="fa-IR" sz="2400" dirty="0" smtClean="0">
              <a:cs typeface="B Titr" pitchFamily="2" charset="-78"/>
            </a:endParaRPr>
          </a:p>
          <a:p>
            <a:pPr algn="just" rtl="1">
              <a:lnSpc>
                <a:spcPct val="150000"/>
              </a:lnSpc>
              <a:buFont typeface="Wingdings" pitchFamily="2" charset="2"/>
              <a:buChar char="Ø"/>
            </a:pPr>
            <a:r>
              <a:rPr lang="fa-IR" sz="2400" dirty="0">
                <a:solidFill>
                  <a:srgbClr val="00B050"/>
                </a:solidFill>
                <a:cs typeface="B Titr" pitchFamily="2" charset="-78"/>
              </a:rPr>
              <a:t>در پیوست 1 </a:t>
            </a:r>
            <a:r>
              <a:rPr lang="fa-IR" sz="2400" dirty="0" smtClean="0">
                <a:cs typeface="B Titr" pitchFamily="2" charset="-78"/>
              </a:rPr>
              <a:t>به </a:t>
            </a:r>
            <a:r>
              <a:rPr lang="fa-IR" sz="2400" b="1" dirty="0">
                <a:cs typeface="B Titr" pitchFamily="2" charset="-78"/>
              </a:rPr>
              <a:t>معرفی موضوعاتی نظیر معادلات حاکم بر جریان، مدلهای آشفتگی، روش هایی نظیر </a:t>
            </a:r>
            <a:r>
              <a:rPr lang="en-US" sz="2400" b="1" dirty="0" smtClean="0">
                <a:cs typeface="B Titr" pitchFamily="2" charset="-78"/>
              </a:rPr>
              <a:t> VOF </a:t>
            </a:r>
            <a:r>
              <a:rPr lang="fa-IR" sz="2400" b="1" dirty="0">
                <a:cs typeface="B Titr" pitchFamily="2" charset="-78"/>
              </a:rPr>
              <a:t>و </a:t>
            </a:r>
            <a:r>
              <a:rPr lang="en-US" sz="2400" b="1" dirty="0">
                <a:cs typeface="B Titr" pitchFamily="2" charset="-78"/>
              </a:rPr>
              <a:t>FAVOR </a:t>
            </a:r>
            <a:r>
              <a:rPr lang="fa-IR" sz="2400" b="1" dirty="0" smtClean="0">
                <a:cs typeface="B Titr" pitchFamily="2" charset="-78"/>
              </a:rPr>
              <a:t> و </a:t>
            </a:r>
            <a:r>
              <a:rPr lang="fa-IR" sz="2400" b="1" dirty="0">
                <a:cs typeface="B Titr" pitchFamily="2" charset="-78"/>
              </a:rPr>
              <a:t>در کل نحوه عملکرد نرم افزار </a:t>
            </a:r>
            <a:r>
              <a:rPr lang="en-US" sz="2400" b="1" dirty="0" smtClean="0">
                <a:cs typeface="B Titr" pitchFamily="2" charset="-78"/>
              </a:rPr>
              <a:t> </a:t>
            </a:r>
            <a:r>
              <a:rPr lang="en-US" sz="2400" b="1" dirty="0" smtClean="0">
                <a:solidFill>
                  <a:srgbClr val="0000FF"/>
                </a:solidFill>
                <a:cs typeface="B Titr" pitchFamily="2" charset="-78"/>
              </a:rPr>
              <a:t>Flow-3D</a:t>
            </a:r>
            <a:r>
              <a:rPr lang="fa-IR" sz="2400" b="1" dirty="0" smtClean="0">
                <a:cs typeface="B Titr" pitchFamily="2" charset="-78"/>
              </a:rPr>
              <a:t>پرداخته </a:t>
            </a:r>
            <a:r>
              <a:rPr lang="fa-IR" sz="2400" b="1" dirty="0">
                <a:cs typeface="B Titr" pitchFamily="2" charset="-78"/>
              </a:rPr>
              <a:t>شده است.</a:t>
            </a:r>
            <a:endParaRPr lang="fa-IR" sz="2400" b="1" dirty="0" smtClean="0">
              <a:cs typeface="B Titr" pitchFamily="2" charset="-78"/>
            </a:endParaRPr>
          </a:p>
          <a:p>
            <a:pPr algn="just" rtl="1">
              <a:lnSpc>
                <a:spcPct val="150000"/>
              </a:lnSpc>
              <a:buFont typeface="Wingdings" pitchFamily="2" charset="2"/>
              <a:buChar char="Ø"/>
            </a:pPr>
            <a:endParaRPr lang="fa-IR" sz="2400" dirty="0" smtClean="0">
              <a:cs typeface="B Titr" pitchFamily="2" charset="-78"/>
            </a:endParaRPr>
          </a:p>
          <a:p>
            <a:pPr algn="just" rtl="1">
              <a:lnSpc>
                <a:spcPct val="150000"/>
              </a:lnSpc>
              <a:buFont typeface="Wingdings" pitchFamily="2" charset="2"/>
              <a:buChar char="Ø"/>
            </a:pPr>
            <a:endParaRPr lang="fa-IR" sz="2400" dirty="0" smtClean="0">
              <a:cs typeface="B Titr" pitchFamily="2" charset="-78"/>
            </a:endParaRPr>
          </a:p>
        </p:txBody>
      </p:sp>
    </p:spTree>
    <p:extLst>
      <p:ext uri="{BB962C8B-B14F-4D97-AF65-F5344CB8AC3E}">
        <p14:creationId xmlns:p14="http://schemas.microsoft.com/office/powerpoint/2010/main" val="2003493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763000" cy="5778693"/>
          </a:xfrm>
        </p:spPr>
        <p:txBody>
          <a:bodyPr>
            <a:noAutofit/>
          </a:bodyPr>
          <a:lstStyle/>
          <a:p>
            <a:pPr algn="just" rtl="1">
              <a:lnSpc>
                <a:spcPct val="150000"/>
              </a:lnSpc>
            </a:pPr>
            <a:r>
              <a:rPr lang="fa-IR" sz="2200" dirty="0">
                <a:cs typeface="B Titr" panose="00000700000000000000" pitchFamily="2" charset="-78"/>
              </a:rPr>
              <a:t>اولین نسخه </a:t>
            </a:r>
            <a:r>
              <a:rPr lang="fa-IR" sz="2200" dirty="0">
                <a:solidFill>
                  <a:srgbClr val="FF0000"/>
                </a:solidFill>
                <a:cs typeface="B Titr" panose="00000700000000000000" pitchFamily="2" charset="-78"/>
              </a:rPr>
              <a:t>نرم افزار</a:t>
            </a:r>
            <a:r>
              <a:rPr lang="en-US" sz="2200" b="1" dirty="0">
                <a:solidFill>
                  <a:srgbClr val="0000FF"/>
                </a:solidFill>
                <a:cs typeface="B Titr" panose="00000700000000000000" pitchFamily="2" charset="-78"/>
              </a:rPr>
              <a:t>FLOW-3D</a:t>
            </a:r>
            <a:r>
              <a:rPr lang="en-US" sz="2200" b="1" dirty="0">
                <a:solidFill>
                  <a:srgbClr val="FF0000"/>
                </a:solidFill>
                <a:cs typeface="B Titr" panose="00000700000000000000" pitchFamily="2" charset="-78"/>
              </a:rPr>
              <a:t> </a:t>
            </a:r>
            <a:r>
              <a:rPr lang="fa-IR" sz="2200" b="1" dirty="0" smtClean="0">
                <a:solidFill>
                  <a:srgbClr val="0000FF"/>
                </a:solidFill>
                <a:cs typeface="B Titr" panose="00000700000000000000" pitchFamily="2" charset="-78"/>
              </a:rPr>
              <a:t> </a:t>
            </a:r>
            <a:r>
              <a:rPr lang="fa-IR" sz="2200" dirty="0" smtClean="0">
                <a:cs typeface="B Titr" panose="00000700000000000000" pitchFamily="2" charset="-78"/>
              </a:rPr>
              <a:t>در </a:t>
            </a:r>
            <a:r>
              <a:rPr lang="fa-IR" sz="2200" dirty="0">
                <a:cs typeface="B Titr" panose="00000700000000000000" pitchFamily="2" charset="-78"/>
              </a:rPr>
              <a:t>سال </a:t>
            </a:r>
            <a:r>
              <a:rPr lang="fa-IR" sz="2200" dirty="0">
                <a:solidFill>
                  <a:srgbClr val="FF0000"/>
                </a:solidFill>
                <a:cs typeface="B Titr" panose="00000700000000000000" pitchFamily="2" charset="-78"/>
              </a:rPr>
              <a:t>1985</a:t>
            </a:r>
            <a:r>
              <a:rPr lang="fa-IR" sz="2200" dirty="0">
                <a:cs typeface="B Titr" panose="00000700000000000000" pitchFamily="2" charset="-78"/>
              </a:rPr>
              <a:t>عرضه شد. اکنون پس از سالها با ارتقاء نرم افزار، </a:t>
            </a:r>
            <a:r>
              <a:rPr lang="fa-IR" sz="2200" dirty="0">
                <a:solidFill>
                  <a:srgbClr val="0000FF"/>
                </a:solidFill>
                <a:latin typeface="Times New Roman" panose="02020603050405020304" pitchFamily="18" charset="0"/>
                <a:cs typeface="Times New Roman" panose="02020603050405020304" pitchFamily="18" charset="0"/>
              </a:rPr>
              <a:t> </a:t>
            </a:r>
            <a:r>
              <a:rPr lang="en-US" sz="2200" b="1" dirty="0">
                <a:solidFill>
                  <a:srgbClr val="0000FF"/>
                </a:solidFill>
                <a:latin typeface="Times New Roman" panose="02020603050405020304" pitchFamily="18" charset="0"/>
                <a:cs typeface="Times New Roman" panose="02020603050405020304" pitchFamily="18" charset="0"/>
              </a:rPr>
              <a:t>FLOW-3D</a:t>
            </a:r>
            <a:r>
              <a:rPr lang="en-US" sz="2200" dirty="0">
                <a:cs typeface="B Titr" panose="00000700000000000000" pitchFamily="2" charset="-78"/>
              </a:rPr>
              <a:t>،  </a:t>
            </a:r>
            <a:r>
              <a:rPr lang="fa-IR" sz="2200" dirty="0">
                <a:cs typeface="B Titr" panose="00000700000000000000" pitchFamily="2" charset="-78"/>
              </a:rPr>
              <a:t>یک نرم افزار دینامیک سیالات محاسباتی برای مقاصد تجاری، علمی، نظامی و صنعتی بویژه در رشته </a:t>
            </a:r>
            <a:r>
              <a:rPr lang="fa-IR" sz="2200" dirty="0">
                <a:solidFill>
                  <a:srgbClr val="FF0000"/>
                </a:solidFill>
                <a:cs typeface="B Titr" panose="00000700000000000000" pitchFamily="2" charset="-78"/>
              </a:rPr>
              <a:t>سازه های هیدرولیکی </a:t>
            </a:r>
            <a:r>
              <a:rPr lang="fa-IR" sz="2200" dirty="0">
                <a:cs typeface="B Titr" panose="00000700000000000000" pitchFamily="2" charset="-78"/>
              </a:rPr>
              <a:t>و متالوژی می باشد. </a:t>
            </a:r>
          </a:p>
          <a:p>
            <a:pPr algn="just" rtl="1">
              <a:lnSpc>
                <a:spcPct val="150000"/>
              </a:lnSpc>
            </a:pPr>
            <a:r>
              <a:rPr lang="fa-IR" sz="2200" dirty="0">
                <a:cs typeface="B Titr" panose="00000700000000000000" pitchFamily="2" charset="-78"/>
              </a:rPr>
              <a:t>این برنامه برای جریان های </a:t>
            </a:r>
            <a:r>
              <a:rPr lang="fa-IR" sz="2200" dirty="0">
                <a:solidFill>
                  <a:srgbClr val="FF0000"/>
                </a:solidFill>
                <a:cs typeface="B Titr" panose="00000700000000000000" pitchFamily="2" charset="-78"/>
              </a:rPr>
              <a:t>سه بعدی ماندگار و غیر ماندگار </a:t>
            </a:r>
            <a:r>
              <a:rPr lang="fa-IR" sz="2200" dirty="0">
                <a:cs typeface="B Titr" panose="00000700000000000000" pitchFamily="2" charset="-78"/>
              </a:rPr>
              <a:t>که دارای سطح آزاد و هندسه پیچیده هستند کاربرد وسیعی </a:t>
            </a:r>
            <a:r>
              <a:rPr lang="fa-IR" sz="2200" dirty="0" smtClean="0">
                <a:cs typeface="B Titr" panose="00000700000000000000" pitchFamily="2" charset="-78"/>
              </a:rPr>
              <a:t>دارد.</a:t>
            </a:r>
            <a:r>
              <a:rPr lang="en-US" sz="2200" dirty="0" smtClean="0">
                <a:cs typeface="B Titr" panose="00000700000000000000" pitchFamily="2" charset="-78"/>
              </a:rPr>
              <a:t> </a:t>
            </a:r>
            <a:r>
              <a:rPr lang="fa-IR" sz="2200" dirty="0" smtClean="0">
                <a:cs typeface="B Titr" panose="00000700000000000000" pitchFamily="2" charset="-78"/>
              </a:rPr>
              <a:t>در </a:t>
            </a:r>
            <a:r>
              <a:rPr lang="fa-IR" sz="2200" dirty="0">
                <a:cs typeface="B Titr" panose="00000700000000000000" pitchFamily="2" charset="-78"/>
              </a:rPr>
              <a:t>این نرم افزار از </a:t>
            </a:r>
            <a:r>
              <a:rPr lang="fa-IR" sz="2200" dirty="0">
                <a:solidFill>
                  <a:srgbClr val="FF0000"/>
                </a:solidFill>
                <a:cs typeface="B Titr" panose="00000700000000000000" pitchFamily="2" charset="-78"/>
              </a:rPr>
              <a:t>روش های حجم محدود </a:t>
            </a:r>
            <a:r>
              <a:rPr lang="fa-IR" sz="2200" dirty="0">
                <a:cs typeface="B Titr" panose="00000700000000000000" pitchFamily="2" charset="-78"/>
              </a:rPr>
              <a:t>در </a:t>
            </a:r>
            <a:r>
              <a:rPr lang="fa-IR" sz="2200" dirty="0">
                <a:solidFill>
                  <a:srgbClr val="FF0000"/>
                </a:solidFill>
                <a:cs typeface="B Titr" panose="00000700000000000000" pitchFamily="2" charset="-78"/>
              </a:rPr>
              <a:t>شبکه بندی منظم مستطیلی </a:t>
            </a:r>
            <a:r>
              <a:rPr lang="fa-IR" sz="2200" dirty="0">
                <a:cs typeface="B Titr" panose="00000700000000000000" pitchFamily="2" charset="-78"/>
              </a:rPr>
              <a:t>استفاده می شود. </a:t>
            </a:r>
          </a:p>
          <a:p>
            <a:pPr algn="just" rtl="1">
              <a:lnSpc>
                <a:spcPct val="150000"/>
              </a:lnSpc>
            </a:pPr>
            <a:r>
              <a:rPr lang="fa-IR" sz="2200" dirty="0">
                <a:cs typeface="B Titr" panose="00000700000000000000" pitchFamily="2" charset="-78"/>
              </a:rPr>
              <a:t>در این نرم افزار از دو تکنیک برای شبیه سازی هندسی استفاده شده است. تکنیک اول </a:t>
            </a:r>
            <a:r>
              <a:rPr lang="fa-IR" sz="2200" dirty="0">
                <a:solidFill>
                  <a:srgbClr val="FF0000"/>
                </a:solidFill>
                <a:cs typeface="B Titr" panose="00000700000000000000" pitchFamily="2" charset="-78"/>
              </a:rPr>
              <a:t>روش </a:t>
            </a:r>
            <a:r>
              <a:rPr lang="en-US" sz="2200" dirty="0" smtClean="0">
                <a:solidFill>
                  <a:srgbClr val="FF0000"/>
                </a:solidFill>
                <a:cs typeface="B Titr" panose="00000700000000000000" pitchFamily="2" charset="-78"/>
              </a:rPr>
              <a:t> </a:t>
            </a:r>
            <a:r>
              <a:rPr lang="en-US" sz="2200" b="1" dirty="0" smtClean="0">
                <a:solidFill>
                  <a:srgbClr val="FF0000"/>
                </a:solidFill>
                <a:cs typeface="B Titr" panose="00000700000000000000" pitchFamily="2" charset="-78"/>
              </a:rPr>
              <a:t>VOF </a:t>
            </a:r>
            <a:r>
              <a:rPr lang="fa-IR" sz="2200" dirty="0">
                <a:cs typeface="B Titr" panose="00000700000000000000" pitchFamily="2" charset="-78"/>
              </a:rPr>
              <a:t>است که برای نشان دادن رفتار سیال در سطح آزاد مورد استفاده قرار می گیرد و روش دوم، </a:t>
            </a:r>
            <a:r>
              <a:rPr lang="fa-IR" sz="2200" dirty="0">
                <a:solidFill>
                  <a:srgbClr val="FF0000"/>
                </a:solidFill>
                <a:cs typeface="B Titr" panose="00000700000000000000" pitchFamily="2" charset="-78"/>
              </a:rPr>
              <a:t>روش کسر مساحت – حجم  </a:t>
            </a:r>
            <a:r>
              <a:rPr lang="fa-IR" sz="2200" dirty="0" smtClean="0">
                <a:solidFill>
                  <a:srgbClr val="FF0000"/>
                </a:solidFill>
                <a:cs typeface="B Titr" panose="00000700000000000000" pitchFamily="2" charset="-78"/>
              </a:rPr>
              <a:t>مانع</a:t>
            </a:r>
            <a:r>
              <a:rPr lang="en-US" sz="2200" dirty="0" smtClean="0">
                <a:solidFill>
                  <a:srgbClr val="FF0000"/>
                </a:solidFill>
                <a:cs typeface="B Titr" panose="00000700000000000000" pitchFamily="2" charset="-78"/>
              </a:rPr>
              <a:t> </a:t>
            </a:r>
            <a:r>
              <a:rPr lang="fa-IR" sz="2200" dirty="0" smtClean="0">
                <a:solidFill>
                  <a:srgbClr val="FF0000"/>
                </a:solidFill>
                <a:cs typeface="B Titr" panose="00000700000000000000" pitchFamily="2" charset="-78"/>
              </a:rPr>
              <a:t>( </a:t>
            </a:r>
            <a:r>
              <a:rPr lang="en-US" sz="2200" b="1" dirty="0" smtClean="0">
                <a:solidFill>
                  <a:srgbClr val="FF0000"/>
                </a:solidFill>
                <a:cs typeface="B Titr" panose="00000700000000000000" pitchFamily="2" charset="-78"/>
              </a:rPr>
              <a:t>FAVOR </a:t>
            </a:r>
            <a:r>
              <a:rPr lang="fa-IR" sz="2200" b="1" dirty="0" smtClean="0">
                <a:solidFill>
                  <a:srgbClr val="FF0000"/>
                </a:solidFill>
                <a:cs typeface="B Titr" panose="00000700000000000000" pitchFamily="2" charset="-78"/>
              </a:rPr>
              <a:t> ) </a:t>
            </a:r>
            <a:r>
              <a:rPr lang="fa-IR" sz="2200" dirty="0" smtClean="0">
                <a:cs typeface="B Titr" panose="00000700000000000000" pitchFamily="2" charset="-78"/>
              </a:rPr>
              <a:t>نام </a:t>
            </a:r>
            <a:r>
              <a:rPr lang="fa-IR" sz="2200" dirty="0">
                <a:cs typeface="B Titr" panose="00000700000000000000" pitchFamily="2" charset="-78"/>
              </a:rPr>
              <a:t>دارد که برای شبیه سازی سطوح و احجام صلب مثل مرزهای هندسی کاربرد دارد </a:t>
            </a:r>
            <a:endParaRPr lang="en-US" sz="2200" dirty="0">
              <a:cs typeface="B Titr" panose="00000700000000000000"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763000" cy="5778693"/>
          </a:xfrm>
        </p:spPr>
        <p:txBody>
          <a:bodyPr>
            <a:noAutofit/>
          </a:bodyPr>
          <a:lstStyle/>
          <a:p>
            <a:pPr algn="just" rtl="1">
              <a:lnSpc>
                <a:spcPct val="150000"/>
              </a:lnSpc>
            </a:pPr>
            <a:r>
              <a:rPr lang="fa-IR" sz="2200" dirty="0">
                <a:cs typeface="B Titr" panose="00000700000000000000" pitchFamily="2" charset="-78"/>
              </a:rPr>
              <a:t>اما سوال دیگر این است که آیا این خاص تکنیک قابلیت رقابت با روش های اجزاء محدود و یا </a:t>
            </a:r>
            <a:r>
              <a:rPr lang="en-US" sz="2200" b="1" dirty="0" smtClean="0">
                <a:solidFill>
                  <a:srgbClr val="FF0000"/>
                </a:solidFill>
                <a:cs typeface="B Titr" panose="00000700000000000000" pitchFamily="2" charset="-78"/>
              </a:rPr>
              <a:t>COORDINATE </a:t>
            </a:r>
            <a:r>
              <a:rPr lang="en-US" sz="2200" b="1" dirty="0">
                <a:solidFill>
                  <a:srgbClr val="FF0000"/>
                </a:solidFill>
                <a:cs typeface="B Titr" panose="00000700000000000000" pitchFamily="2" charset="-78"/>
              </a:rPr>
              <a:t>BODY </a:t>
            </a:r>
            <a:r>
              <a:rPr lang="en-US" sz="2200" b="1" dirty="0" smtClean="0">
                <a:solidFill>
                  <a:srgbClr val="FF0000"/>
                </a:solidFill>
                <a:cs typeface="B Titr" panose="00000700000000000000" pitchFamily="2" charset="-78"/>
              </a:rPr>
              <a:t>FITTED </a:t>
            </a:r>
            <a:r>
              <a:rPr lang="fa-IR" sz="2200" dirty="0" smtClean="0">
                <a:solidFill>
                  <a:srgbClr val="FF0000"/>
                </a:solidFill>
                <a:cs typeface="B Titr" panose="00000700000000000000" pitchFamily="2" charset="-78"/>
              </a:rPr>
              <a:t> </a:t>
            </a:r>
            <a:r>
              <a:rPr lang="fa-IR" sz="2200" dirty="0" smtClean="0">
                <a:cs typeface="B Titr" panose="00000700000000000000" pitchFamily="2" charset="-78"/>
              </a:rPr>
              <a:t>را </a:t>
            </a:r>
            <a:r>
              <a:rPr lang="fa-IR" sz="2200" dirty="0">
                <a:cs typeface="B Titr" panose="00000700000000000000" pitchFamily="2" charset="-78"/>
              </a:rPr>
              <a:t>دارد یا </a:t>
            </a:r>
            <a:r>
              <a:rPr lang="fa-IR" sz="2200" dirty="0" smtClean="0">
                <a:cs typeface="B Titr" panose="00000700000000000000" pitchFamily="2" charset="-78"/>
              </a:rPr>
              <a:t>خیر؟ </a:t>
            </a:r>
            <a:r>
              <a:rPr lang="fa-IR" sz="2200" dirty="0">
                <a:cs typeface="B Titr" panose="00000700000000000000" pitchFamily="2" charset="-78"/>
              </a:rPr>
              <a:t>مقایسه نتایج نشان می دهد که تفاوت پاسخ ها بسیار ناچیز می باشد و استفاده از روش مذکور </a:t>
            </a:r>
            <a:r>
              <a:rPr lang="fa-IR" sz="2200" dirty="0" smtClean="0">
                <a:cs typeface="B Titr" panose="00000700000000000000" pitchFamily="2" charset="-78"/>
              </a:rPr>
              <a:t>      می </a:t>
            </a:r>
            <a:r>
              <a:rPr lang="fa-IR" sz="2200" dirty="0">
                <a:cs typeface="B Titr" panose="00000700000000000000" pitchFamily="2" charset="-78"/>
              </a:rPr>
              <a:t>تواند پاسخ هایی با دقت بالا دهد. </a:t>
            </a:r>
          </a:p>
          <a:p>
            <a:pPr algn="just" rtl="1">
              <a:lnSpc>
                <a:spcPct val="150000"/>
              </a:lnSpc>
            </a:pPr>
            <a:r>
              <a:rPr lang="fa-IR" sz="2200" dirty="0">
                <a:cs typeface="B Titr" panose="00000700000000000000" pitchFamily="2" charset="-78"/>
              </a:rPr>
              <a:t>لازم به ذکر است که نسخه </a:t>
            </a:r>
            <a:r>
              <a:rPr lang="fa-IR" sz="2200" dirty="0" smtClean="0">
                <a:cs typeface="B Titr" panose="00000700000000000000" pitchFamily="2" charset="-78"/>
              </a:rPr>
              <a:t>9 </a:t>
            </a:r>
            <a:r>
              <a:rPr lang="fa-IR" sz="2200" dirty="0">
                <a:cs typeface="B Titr" panose="00000700000000000000" pitchFamily="2" charset="-78"/>
              </a:rPr>
              <a:t>به بعد نرم </a:t>
            </a:r>
            <a:r>
              <a:rPr lang="fa-IR" sz="2200" b="1" dirty="0">
                <a:cs typeface="B Titr" panose="00000700000000000000" pitchFamily="2" charset="-78"/>
              </a:rPr>
              <a:t>افزار  </a:t>
            </a:r>
            <a:r>
              <a:rPr lang="en-US" sz="2200" b="1" dirty="0">
                <a:cs typeface="B Titr" panose="00000700000000000000" pitchFamily="2" charset="-78"/>
              </a:rPr>
              <a:t> </a:t>
            </a:r>
            <a:r>
              <a:rPr lang="en-US" sz="2200" b="1" dirty="0" smtClean="0">
                <a:solidFill>
                  <a:srgbClr val="0000FF"/>
                </a:solidFill>
                <a:cs typeface="B Titr" panose="00000700000000000000" pitchFamily="2" charset="-78"/>
              </a:rPr>
              <a:t>FLOW-3D</a:t>
            </a:r>
            <a:r>
              <a:rPr lang="fa-IR" sz="2200" dirty="0" smtClean="0">
                <a:cs typeface="B Titr" panose="00000700000000000000" pitchFamily="2" charset="-78"/>
              </a:rPr>
              <a:t>قابلیت ورود </a:t>
            </a:r>
            <a:r>
              <a:rPr lang="fa-IR" sz="2200" dirty="0">
                <a:cs typeface="B Titr" panose="00000700000000000000" pitchFamily="2" charset="-78"/>
              </a:rPr>
              <a:t>هوا به برنامه اضافه شده </a:t>
            </a:r>
            <a:r>
              <a:rPr lang="fa-IR" sz="2200" dirty="0" smtClean="0">
                <a:cs typeface="B Titr" panose="00000700000000000000" pitchFamily="2" charset="-78"/>
              </a:rPr>
              <a:t>است و در این پژوهش از نسخه 10 به بعد نرم افزار استفاده گردیده است. </a:t>
            </a:r>
            <a:endParaRPr lang="fa-IR" sz="2200" dirty="0">
              <a:cs typeface="B Titr" panose="00000700000000000000" pitchFamily="2" charset="-78"/>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072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763000" cy="5778693"/>
          </a:xfrm>
        </p:spPr>
        <p:txBody>
          <a:bodyPr>
            <a:noAutofit/>
          </a:bodyPr>
          <a:lstStyle/>
          <a:p>
            <a:pPr algn="just" rtl="1">
              <a:lnSpc>
                <a:spcPct val="150000"/>
              </a:lnSpc>
            </a:pPr>
            <a:r>
              <a:rPr lang="fa-IR" sz="2200" dirty="0">
                <a:cs typeface="B Titr" panose="00000700000000000000" pitchFamily="2" charset="-78"/>
              </a:rPr>
              <a:t>اما سوال دیگر این است که آیا این خاص تکنیک قابلیت رقابت با روش های اجزاء محدود و یا </a:t>
            </a:r>
            <a:r>
              <a:rPr lang="en-US" sz="2200" b="1" dirty="0" smtClean="0">
                <a:solidFill>
                  <a:srgbClr val="FF0000"/>
                </a:solidFill>
                <a:cs typeface="B Titr" panose="00000700000000000000" pitchFamily="2" charset="-78"/>
              </a:rPr>
              <a:t>COORDINATE </a:t>
            </a:r>
            <a:r>
              <a:rPr lang="en-US" sz="2200" b="1" dirty="0">
                <a:solidFill>
                  <a:srgbClr val="FF0000"/>
                </a:solidFill>
                <a:cs typeface="B Titr" panose="00000700000000000000" pitchFamily="2" charset="-78"/>
              </a:rPr>
              <a:t>BODY </a:t>
            </a:r>
            <a:r>
              <a:rPr lang="en-US" sz="2200" b="1" dirty="0" smtClean="0">
                <a:solidFill>
                  <a:srgbClr val="FF0000"/>
                </a:solidFill>
                <a:cs typeface="B Titr" panose="00000700000000000000" pitchFamily="2" charset="-78"/>
              </a:rPr>
              <a:t>FITTED </a:t>
            </a:r>
            <a:r>
              <a:rPr lang="fa-IR" sz="2200" dirty="0" smtClean="0">
                <a:solidFill>
                  <a:srgbClr val="FF0000"/>
                </a:solidFill>
                <a:cs typeface="B Titr" panose="00000700000000000000" pitchFamily="2" charset="-78"/>
              </a:rPr>
              <a:t> </a:t>
            </a:r>
            <a:r>
              <a:rPr lang="fa-IR" sz="2200" dirty="0" smtClean="0">
                <a:cs typeface="B Titr" panose="00000700000000000000" pitchFamily="2" charset="-78"/>
              </a:rPr>
              <a:t>را </a:t>
            </a:r>
            <a:r>
              <a:rPr lang="fa-IR" sz="2200" dirty="0">
                <a:cs typeface="B Titr" panose="00000700000000000000" pitchFamily="2" charset="-78"/>
              </a:rPr>
              <a:t>دارد یا </a:t>
            </a:r>
            <a:r>
              <a:rPr lang="fa-IR" sz="2200" dirty="0" smtClean="0">
                <a:cs typeface="B Titr" panose="00000700000000000000" pitchFamily="2" charset="-78"/>
              </a:rPr>
              <a:t>خیر؟ </a:t>
            </a:r>
            <a:r>
              <a:rPr lang="fa-IR" sz="2200" dirty="0">
                <a:cs typeface="B Titr" panose="00000700000000000000" pitchFamily="2" charset="-78"/>
              </a:rPr>
              <a:t>مقایسه نتایج نشان می دهد که تفاوت پاسخ ها بسیار ناچیز می باشد و استفاده از روش مذکور </a:t>
            </a:r>
            <a:r>
              <a:rPr lang="fa-IR" sz="2200" dirty="0" smtClean="0">
                <a:cs typeface="B Titr" panose="00000700000000000000" pitchFamily="2" charset="-78"/>
              </a:rPr>
              <a:t>      می </a:t>
            </a:r>
            <a:r>
              <a:rPr lang="fa-IR" sz="2200" dirty="0">
                <a:cs typeface="B Titr" panose="00000700000000000000" pitchFamily="2" charset="-78"/>
              </a:rPr>
              <a:t>تواند پاسخ هایی با دقت بالا دهد. </a:t>
            </a:r>
          </a:p>
          <a:p>
            <a:pPr algn="just" rtl="1">
              <a:lnSpc>
                <a:spcPct val="150000"/>
              </a:lnSpc>
            </a:pPr>
            <a:r>
              <a:rPr lang="fa-IR" sz="2200" dirty="0">
                <a:cs typeface="B Titr" panose="00000700000000000000" pitchFamily="2" charset="-78"/>
              </a:rPr>
              <a:t>لازم به ذکر است که نسخه </a:t>
            </a:r>
            <a:r>
              <a:rPr lang="fa-IR" sz="2200" dirty="0" smtClean="0">
                <a:cs typeface="B Titr" panose="00000700000000000000" pitchFamily="2" charset="-78"/>
              </a:rPr>
              <a:t>9 </a:t>
            </a:r>
            <a:r>
              <a:rPr lang="fa-IR" sz="2200" dirty="0">
                <a:cs typeface="B Titr" panose="00000700000000000000" pitchFamily="2" charset="-78"/>
              </a:rPr>
              <a:t>به بعد نرم </a:t>
            </a:r>
            <a:r>
              <a:rPr lang="fa-IR" sz="2200" b="1" dirty="0">
                <a:cs typeface="B Titr" panose="00000700000000000000" pitchFamily="2" charset="-78"/>
              </a:rPr>
              <a:t>افزار  </a:t>
            </a:r>
            <a:r>
              <a:rPr lang="en-US" sz="2000" b="1" dirty="0">
                <a:cs typeface="B Titr" panose="00000700000000000000" pitchFamily="2" charset="-78"/>
              </a:rPr>
              <a:t> </a:t>
            </a:r>
            <a:r>
              <a:rPr lang="en-US" sz="2400" b="1" dirty="0">
                <a:solidFill>
                  <a:srgbClr val="0000FF"/>
                </a:solidFill>
                <a:latin typeface="Times New Roman" panose="02020603050405020304" pitchFamily="18" charset="0"/>
                <a:cs typeface="Times New Roman" panose="02020603050405020304" pitchFamily="18" charset="0"/>
              </a:rPr>
              <a:t>Flow-3D</a:t>
            </a:r>
            <a:r>
              <a:rPr lang="fa-IR" sz="2200" dirty="0" smtClean="0">
                <a:cs typeface="B Titr" panose="00000700000000000000" pitchFamily="2" charset="-78"/>
              </a:rPr>
              <a:t>قابلیت ورود </a:t>
            </a:r>
            <a:r>
              <a:rPr lang="fa-IR" sz="2200" dirty="0">
                <a:cs typeface="B Titr" panose="00000700000000000000" pitchFamily="2" charset="-78"/>
              </a:rPr>
              <a:t>هوا به برنامه اضافه شده </a:t>
            </a:r>
            <a:r>
              <a:rPr lang="fa-IR" sz="2200" dirty="0" smtClean="0">
                <a:cs typeface="B Titr" panose="00000700000000000000" pitchFamily="2" charset="-78"/>
              </a:rPr>
              <a:t>است و در این پژوهش از نسخه 10 به بعد نرم افزار استفاده گردیده است. </a:t>
            </a:r>
            <a:endParaRPr lang="fa-IR" sz="2200" dirty="0">
              <a:cs typeface="B Titr" panose="00000700000000000000" pitchFamily="2" charset="-78"/>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978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978" y="304800"/>
            <a:ext cx="8229600" cy="1143000"/>
          </a:xfrm>
        </p:spPr>
        <p:txBody>
          <a:bodyPr>
            <a:noAutofit/>
          </a:bodyPr>
          <a:lstStyle/>
          <a:p>
            <a:pPr algn="ctr"/>
            <a:r>
              <a:rPr lang="fa-IR" sz="3600" dirty="0" smtClean="0">
                <a:solidFill>
                  <a:srgbClr val="FF0000"/>
                </a:solidFill>
                <a:cs typeface="B Titr" panose="00000700000000000000" pitchFamily="2" charset="-78"/>
              </a:rPr>
              <a:t>ارائه نکات مهم ترسیمی هندسه مدل در نرم افزار </a:t>
            </a:r>
            <a:r>
              <a:rPr lang="en-US" sz="4400" dirty="0" err="1" smtClean="0">
                <a:solidFill>
                  <a:srgbClr val="FF0000"/>
                </a:solidFill>
                <a:effectLst/>
                <a:latin typeface="Times New Roman" panose="02020603050405020304" pitchFamily="18" charset="0"/>
                <a:cs typeface="Times New Roman" panose="02020603050405020304" pitchFamily="18" charset="0"/>
              </a:rPr>
              <a:t>Solidworks</a:t>
            </a:r>
            <a:endParaRPr lang="en-US" sz="4400" dirty="0">
              <a:solidFill>
                <a:srgbClr val="FF0000"/>
              </a:solidFill>
              <a:effectLst/>
              <a:latin typeface="Times New Roman" panose="02020603050405020304" pitchFamily="18"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72278" y="1676400"/>
            <a:ext cx="876300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150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Autofit/>
          </a:bodyPr>
          <a:lstStyle/>
          <a:p>
            <a:pPr algn="ctr"/>
            <a:r>
              <a:rPr lang="fa-IR" sz="3200" dirty="0" smtClean="0">
                <a:solidFill>
                  <a:srgbClr val="FF0000"/>
                </a:solidFill>
                <a:cs typeface="B Titr" panose="00000700000000000000" pitchFamily="2" charset="-78"/>
              </a:rPr>
              <a:t>آموزش کامل مدلسازی سرریز شوت با آستانه اوجی و پرتاب کننده جامی در نرم افزار </a:t>
            </a:r>
            <a:r>
              <a:rPr lang="en-US" sz="3200" dirty="0" smtClean="0">
                <a:solidFill>
                  <a:srgbClr val="FF0000"/>
                </a:solidFill>
                <a:cs typeface="B Titr" panose="00000700000000000000" pitchFamily="2" charset="-78"/>
              </a:rPr>
              <a:t> </a:t>
            </a:r>
            <a:r>
              <a:rPr lang="en-US" sz="3600" dirty="0" smtClean="0">
                <a:solidFill>
                  <a:srgbClr val="0000FF"/>
                </a:solidFill>
                <a:effectLst/>
                <a:latin typeface="Times New Roman" panose="02020603050405020304" pitchFamily="18" charset="0"/>
                <a:cs typeface="Times New Roman" panose="02020603050405020304" pitchFamily="18" charset="0"/>
              </a:rPr>
              <a:t>Flow-3D</a:t>
            </a:r>
            <a:endParaRPr lang="en-US" sz="3600" dirty="0">
              <a:solidFill>
                <a:srgbClr val="0000FF"/>
              </a:solidFill>
              <a:effectLst/>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876800"/>
          </a:xfrm>
          <a:prstGeom prst="rect">
            <a:avLst/>
          </a:prstGeom>
          <a:noFill/>
          <a:ln>
            <a:noFill/>
          </a:ln>
        </p:spPr>
      </p:pic>
    </p:spTree>
    <p:extLst>
      <p:ext uri="{BB962C8B-B14F-4D97-AF65-F5344CB8AC3E}">
        <p14:creationId xmlns:p14="http://schemas.microsoft.com/office/powerpoint/2010/main" val="1961906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4251</TotalTime>
  <Words>852</Words>
  <Application>Microsoft Office PowerPoint</Application>
  <PresentationFormat>On-screen Show (4:3)</PresentationFormat>
  <Paragraphs>42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             آموزش نرم افزار-3D  Flowبا کاربرد در      سازه های هیدرولیکی محمد کاکش پور اسفند 93 MarketCode.ir    </vt:lpstr>
      <vt:lpstr>PowerPoint Presentation</vt:lpstr>
      <vt:lpstr>PowerPoint Presentation</vt:lpstr>
      <vt:lpstr>PowerPoint Presentation</vt:lpstr>
      <vt:lpstr>PowerPoint Presentation</vt:lpstr>
      <vt:lpstr>PowerPoint Presentation</vt:lpstr>
      <vt:lpstr>PowerPoint Presentation</vt:lpstr>
      <vt:lpstr>ارائه نکات مهم ترسیمی هندسه مدل در نرم افزار Solidworks</vt:lpstr>
      <vt:lpstr>آموزش کامل مدلسازی سرریز شوت با آستانه اوجی و پرتاب کننده جامی در نرم افزار  Flow-3D</vt:lpstr>
      <vt:lpstr>آموزش کامل گرفتن خروجی های 1بعدی، 2بعدی، 3بعدی Flow-3D</vt:lpstr>
      <vt:lpstr>آموزش کامل گرفتن خروجی های 2بعدی و 3بعدی در نرم افزار TECPLOT</vt:lpstr>
      <vt:lpstr>آموزش کامل نحوه صحت سنجی و کالیبره کردن مدل</vt:lpstr>
      <vt:lpstr>ارائه توضیحات لازم جهت استفاده از نرم افزار EXCEL</vt:lpstr>
      <vt:lpstr>آموزش کامل گرفتن نحوه مدلسازی کالورت به همراه بلوک رسوبی پایین دست</vt:lpstr>
      <vt:lpstr>آموزش کامل گرفتن خروجی های 2بعدی و 3بعدی مدل 3 فازی رسوبی</vt:lpstr>
      <vt:lpstr>آنچه در این مجموعه خواهید آموخت</vt:lpstr>
      <vt:lpstr>الزامات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Ghadr_u</cp:lastModifiedBy>
  <cp:revision>200</cp:revision>
  <dcterms:created xsi:type="dcterms:W3CDTF">2006-08-16T00:00:00Z</dcterms:created>
  <dcterms:modified xsi:type="dcterms:W3CDTF">2015-04-19T19:16:16Z</dcterms:modified>
</cp:coreProperties>
</file>