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sldIdLst>
    <p:sldId id="366" r:id="rId2"/>
    <p:sldId id="354" r:id="rId3"/>
    <p:sldId id="355" r:id="rId4"/>
    <p:sldId id="356" r:id="rId5"/>
    <p:sldId id="357" r:id="rId6"/>
    <p:sldId id="358" r:id="rId7"/>
    <p:sldId id="359" r:id="rId8"/>
    <p:sldId id="360" r:id="rId9"/>
    <p:sldId id="361" r:id="rId10"/>
    <p:sldId id="367" r:id="rId11"/>
    <p:sldId id="368" r:id="rId12"/>
    <p:sldId id="369" r:id="rId13"/>
    <p:sldId id="370" r:id="rId14"/>
    <p:sldId id="371" r:id="rId15"/>
    <p:sldId id="372" r:id="rId16"/>
    <p:sldId id="373" r:id="rId17"/>
    <p:sldId id="382" r:id="rId18"/>
    <p:sldId id="362" r:id="rId19"/>
    <p:sldId id="374" r:id="rId20"/>
    <p:sldId id="375" r:id="rId21"/>
    <p:sldId id="376" r:id="rId22"/>
    <p:sldId id="377" r:id="rId23"/>
    <p:sldId id="378" r:id="rId24"/>
    <p:sldId id="379" r:id="rId25"/>
    <p:sldId id="3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4/19/2015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4/19/2015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4/19/2015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4/19/2015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4/19/2015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4/19/2015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4/19/2015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4/19/2015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4/19/2015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4/19/2015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4/19/2015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4/19/2015</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4/19/2015</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sz="4000" dirty="0">
                <a:solidFill>
                  <a:srgbClr val="FF0000"/>
                </a:solidFill>
                <a:effectLst/>
                <a:cs typeface="B Nazanin" pitchFamily="2" charset="-78"/>
              </a:rPr>
              <a:t>نحوه ی مدلسازی و آنالیز پل های بتنی در نرم افزار اجزاء محدود </a:t>
            </a:r>
            <a:r>
              <a:rPr lang="en-US" sz="4000" dirty="0" err="1" smtClean="0">
                <a:solidFill>
                  <a:srgbClr val="FF0000"/>
                </a:solidFill>
                <a:effectLst/>
                <a:latin typeface="Times New Roman" pitchFamily="18" charset="0"/>
                <a:cs typeface="Times New Roman" pitchFamily="18" charset="0"/>
              </a:rPr>
              <a:t>OpenSees</a:t>
            </a:r>
            <a:r>
              <a:rPr lang="en-US" sz="4000" dirty="0" smtClean="0">
                <a:effectLst/>
              </a:rPr>
              <a:t> </a:t>
            </a:r>
            <a:r>
              <a:rPr lang="en-US" sz="4000" dirty="0" smtClean="0">
                <a:solidFill>
                  <a:srgbClr val="FF0000"/>
                </a:solidFill>
                <a:cs typeface="B Titr" panose="00000700000000000000" pitchFamily="2" charset="-78"/>
              </a:rPr>
              <a:t/>
            </a:r>
            <a:br>
              <a:rPr lang="en-US" sz="4000" dirty="0" smtClean="0">
                <a:solidFill>
                  <a:srgbClr val="FF0000"/>
                </a:solidFill>
                <a:cs typeface="B Titr" panose="00000700000000000000" pitchFamily="2" charset="-78"/>
              </a:rPr>
            </a:br>
            <a:r>
              <a:rPr lang="en-US" sz="3600" dirty="0">
                <a:solidFill>
                  <a:srgbClr val="FF0000"/>
                </a:solidFill>
                <a:cs typeface="B Titr" panose="00000700000000000000" pitchFamily="2" charset="-78"/>
              </a:rPr>
              <a:t/>
            </a:r>
            <a:br>
              <a:rPr lang="en-US" sz="3600" dirty="0">
                <a:solidFill>
                  <a:srgbClr val="FF0000"/>
                </a:solidFill>
                <a:cs typeface="B Titr" panose="00000700000000000000" pitchFamily="2" charset="-78"/>
              </a:rPr>
            </a:br>
            <a:r>
              <a:rPr lang="fa-IR" sz="3100" dirty="0" smtClean="0">
                <a:solidFill>
                  <a:srgbClr val="008000"/>
                </a:solidFill>
                <a:cs typeface="B Nazanin" pitchFamily="2" charset="-78"/>
              </a:rPr>
              <a:t>محمد </a:t>
            </a:r>
            <a:r>
              <a:rPr lang="fa-IR" sz="3100" dirty="0" smtClean="0">
                <a:solidFill>
                  <a:srgbClr val="008000"/>
                </a:solidFill>
                <a:cs typeface="B Nazanin" pitchFamily="2" charset="-78"/>
              </a:rPr>
              <a:t>عباسی</a:t>
            </a:r>
            <a:br>
              <a:rPr lang="fa-IR" sz="3100" dirty="0" smtClean="0">
                <a:solidFill>
                  <a:srgbClr val="008000"/>
                </a:solidFill>
                <a:cs typeface="B Nazanin" pitchFamily="2" charset="-78"/>
              </a:rPr>
            </a:br>
            <a:r>
              <a:rPr lang="fa-IR" sz="3100" dirty="0" smtClean="0">
                <a:solidFill>
                  <a:srgbClr val="008000"/>
                </a:solidFill>
                <a:cs typeface="B Nazanin" pitchFamily="2" charset="-78"/>
              </a:rPr>
              <a:t>اردیبهشت94</a:t>
            </a:r>
            <a:br>
              <a:rPr lang="fa-IR" sz="3100" dirty="0" smtClean="0">
                <a:solidFill>
                  <a:srgbClr val="008000"/>
                </a:solidFill>
                <a:cs typeface="B Nazanin" pitchFamily="2" charset="-78"/>
              </a:rPr>
            </a:br>
            <a:r>
              <a:rPr lang="en-US" sz="4000" dirty="0" smtClean="0">
                <a:solidFill>
                  <a:srgbClr val="0000FF"/>
                </a:solidFill>
                <a:latin typeface="Times New Roman" panose="02020603050405020304" pitchFamily="18" charset="0"/>
                <a:cs typeface="Times New Roman" panose="02020603050405020304" pitchFamily="18" charset="0"/>
              </a:rPr>
              <a:t>MarketCode.ir</a:t>
            </a:r>
            <a:r>
              <a:rPr lang="en-US" sz="4000" dirty="0" smtClean="0"/>
              <a:t/>
            </a:r>
            <a:br>
              <a:rPr lang="en-US" sz="4000"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69" y="0"/>
            <a:ext cx="1869831" cy="1869831"/>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457200" y="228600"/>
            <a:ext cx="8229600" cy="4525963"/>
          </a:xfrm>
        </p:spPr>
        <p:txBody>
          <a:bodyPr>
            <a:normAutofit/>
          </a:bodyPr>
          <a:lstStyle/>
          <a:p>
            <a:pPr algn="r" rtl="1"/>
            <a:r>
              <a:rPr lang="fa-IR" sz="2400" dirty="0">
                <a:cs typeface="B Titr" pitchFamily="2" charset="-78"/>
              </a:rPr>
              <a:t>تکیه گاه های </a:t>
            </a:r>
            <a:r>
              <a:rPr lang="fa-IR" sz="2400" dirty="0" smtClean="0">
                <a:cs typeface="B Titr" pitchFamily="2" charset="-78"/>
              </a:rPr>
              <a:t>الاستومریک</a:t>
            </a:r>
          </a:p>
          <a:p>
            <a:pPr marL="109728" indent="0" algn="r" rtl="1">
              <a:buNone/>
            </a:pPr>
            <a:r>
              <a:rPr lang="fa-IR" sz="2400" dirty="0" smtClean="0">
                <a:cs typeface="B Titr" pitchFamily="2" charset="-78"/>
              </a:rPr>
              <a:t>رفتارش </a:t>
            </a:r>
            <a:r>
              <a:rPr lang="fa-IR" sz="2400" dirty="0">
                <a:cs typeface="B Titr" pitchFamily="2" charset="-78"/>
              </a:rPr>
              <a:t>توسط مصالح الاستیک– پلاستیک کامل تعریف می </a:t>
            </a:r>
            <a:r>
              <a:rPr lang="fa-IR" sz="2400" dirty="0" smtClean="0">
                <a:cs typeface="B Titr" pitchFamily="2" charset="-78"/>
              </a:rPr>
              <a:t>شود.</a:t>
            </a:r>
            <a:endParaRPr lang="en-US" sz="2400" b="1" dirty="0">
              <a:solidFill>
                <a:srgbClr val="0000FF"/>
              </a:solidFill>
              <a:cs typeface="B Titr" pitchFamily="2" charset="-78"/>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162175" y="1928812"/>
            <a:ext cx="4819650" cy="3000375"/>
          </a:xfrm>
          <a:prstGeom prst="rect">
            <a:avLst/>
          </a:prstGeom>
          <a:noFill/>
          <a:ln>
            <a:noFill/>
          </a:ln>
        </p:spPr>
      </p:pic>
    </p:spTree>
    <p:extLst>
      <p:ext uri="{BB962C8B-B14F-4D97-AF65-F5344CB8AC3E}">
        <p14:creationId xmlns:p14="http://schemas.microsoft.com/office/powerpoint/2010/main" val="1199122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228600"/>
            <a:ext cx="8229600" cy="6629400"/>
          </a:xfrm>
        </p:spPr>
        <p:txBody>
          <a:bodyPr>
            <a:normAutofit/>
          </a:bodyPr>
          <a:lstStyle/>
          <a:p>
            <a:pPr algn="r" rtl="1"/>
            <a:r>
              <a:rPr lang="fa-IR" sz="2400" dirty="0">
                <a:solidFill>
                  <a:srgbClr val="FF0000"/>
                </a:solidFill>
                <a:cs typeface="B Titr" pitchFamily="2" charset="-78"/>
              </a:rPr>
              <a:t>کلیدهای </a:t>
            </a:r>
            <a:r>
              <a:rPr lang="fa-IR" sz="2400" dirty="0" smtClean="0">
                <a:solidFill>
                  <a:srgbClr val="FF0000"/>
                </a:solidFill>
                <a:cs typeface="B Titr" pitchFamily="2" charset="-78"/>
              </a:rPr>
              <a:t>برشی</a:t>
            </a:r>
          </a:p>
          <a:p>
            <a:pPr marL="109728" indent="0" algn="just" rtl="1">
              <a:lnSpc>
                <a:spcPct val="200000"/>
              </a:lnSpc>
              <a:buNone/>
            </a:pPr>
            <a:r>
              <a:rPr lang="fa-IR" sz="2400" dirty="0">
                <a:cs typeface="B Titr" pitchFamily="2" charset="-78"/>
              </a:rPr>
              <a:t>کلیدهای برشی در مهار جابجایی های نسبی در امتداد عرضی نقش بسیار مهمی را ایفا می کنند. این اجزاء سازه ای معمولاً دارای چهار مکانیزم گسیختگی متفاوت بالقوه می باشند که عبارتنداز: اصطکاکی، خمشی، برشی، لهیدگی. در مطالعه حاضر محل قرارگیری این اجزاء سازه ای تنها در کوله ها می باشد. </a:t>
            </a:r>
            <a:r>
              <a:rPr lang="fa-IR" sz="2400" dirty="0" smtClean="0">
                <a:cs typeface="B Titr" pitchFamily="2" charset="-78"/>
              </a:rPr>
              <a:t>مدل </a:t>
            </a:r>
            <a:r>
              <a:rPr lang="fa-IR" sz="2400" dirty="0">
                <a:cs typeface="B Titr" pitchFamily="2" charset="-78"/>
              </a:rPr>
              <a:t>انتخاب شده در این مطالعه بر مبنای تحقیقات انجام شده توسط مگالی و همکاران(2002) بوده که مبتنی بر یکسری آزمایش های دقیق میدانی روی کلیدهای برشی واقع در کوله های پل می باشد. </a:t>
            </a:r>
            <a:endParaRPr lang="en-US" sz="2400" b="1" dirty="0">
              <a:solidFill>
                <a:srgbClr val="0000FF"/>
              </a:solidFill>
              <a:cs typeface="B Titr" panose="00000700000000000000" pitchFamily="2" charset="-78"/>
            </a:endParaRPr>
          </a:p>
        </p:txBody>
      </p:sp>
    </p:spTree>
    <p:extLst>
      <p:ext uri="{BB962C8B-B14F-4D97-AF65-F5344CB8AC3E}">
        <p14:creationId xmlns:p14="http://schemas.microsoft.com/office/powerpoint/2010/main" val="1181571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228600"/>
            <a:ext cx="8229600" cy="4525963"/>
          </a:xfrm>
        </p:spPr>
        <p:txBody>
          <a:bodyPr>
            <a:normAutofit/>
          </a:bodyPr>
          <a:lstStyle/>
          <a:p>
            <a:pPr algn="r" rtl="1"/>
            <a:r>
              <a:rPr lang="fa-IR" sz="2400" dirty="0">
                <a:solidFill>
                  <a:srgbClr val="FF0000"/>
                </a:solidFill>
                <a:cs typeface="B Titr" pitchFamily="2" charset="-78"/>
              </a:rPr>
              <a:t>المان های برخورد یا </a:t>
            </a:r>
            <a:r>
              <a:rPr lang="fa-IR" sz="2400" dirty="0" smtClean="0">
                <a:solidFill>
                  <a:srgbClr val="FF0000"/>
                </a:solidFill>
                <a:cs typeface="B Titr" pitchFamily="2" charset="-78"/>
              </a:rPr>
              <a:t>ضربه</a:t>
            </a:r>
          </a:p>
          <a:p>
            <a:pPr marL="109728" indent="0" algn="just" rtl="1">
              <a:lnSpc>
                <a:spcPct val="150000"/>
              </a:lnSpc>
              <a:buNone/>
            </a:pPr>
            <a:r>
              <a:rPr lang="fa-IR" sz="2400" dirty="0">
                <a:cs typeface="B Titr" pitchFamily="2" charset="-78"/>
              </a:rPr>
              <a:t>در این مطالعه بمنظور مدلسازی المان های برخورد و ضربه ی بین دو دهانه مجاور و یا بین عرشه و کوله از مدل پیشنهادی ماتوکومار(2003) استفاده می شود. </a:t>
            </a:r>
            <a:endParaRPr lang="en-US" sz="2400" b="1" dirty="0">
              <a:solidFill>
                <a:srgbClr val="0000FF"/>
              </a:solidFill>
              <a:cs typeface="B Titr" panose="00000700000000000000" pitchFamily="2" charset="-78"/>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541073" y="2166220"/>
            <a:ext cx="4013835" cy="122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271712" y="3200400"/>
            <a:ext cx="4600575" cy="3095625"/>
          </a:xfrm>
          <a:prstGeom prst="rect">
            <a:avLst/>
          </a:prstGeom>
          <a:noFill/>
          <a:ln>
            <a:noFill/>
          </a:ln>
        </p:spPr>
      </p:pic>
      <p:sp>
        <p:nvSpPr>
          <p:cNvPr id="8" name="TextBox 7"/>
          <p:cNvSpPr txBox="1"/>
          <p:nvPr/>
        </p:nvSpPr>
        <p:spPr>
          <a:xfrm>
            <a:off x="2971800" y="3429000"/>
            <a:ext cx="990600" cy="369332"/>
          </a:xfrm>
          <a:prstGeom prst="rect">
            <a:avLst/>
          </a:prstGeom>
          <a:solidFill>
            <a:schemeClr val="bg1"/>
          </a:solidFill>
          <a:ln>
            <a:noFill/>
          </a:ln>
        </p:spPr>
        <p:txBody>
          <a:bodyPr wrap="square" rtlCol="0">
            <a:spAutoFit/>
          </a:bodyPr>
          <a:lstStyle/>
          <a:p>
            <a:endParaRPr lang="en-US" dirty="0"/>
          </a:p>
        </p:txBody>
      </p:sp>
      <p:sp>
        <p:nvSpPr>
          <p:cNvPr id="9" name="TextBox 8"/>
          <p:cNvSpPr txBox="1"/>
          <p:nvPr/>
        </p:nvSpPr>
        <p:spPr>
          <a:xfrm>
            <a:off x="2971800" y="3613666"/>
            <a:ext cx="609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14781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228600"/>
            <a:ext cx="8229600" cy="4525963"/>
          </a:xfrm>
        </p:spPr>
        <p:txBody>
          <a:bodyPr>
            <a:normAutofit/>
          </a:bodyPr>
          <a:lstStyle/>
          <a:p>
            <a:pPr algn="r" rtl="1"/>
            <a:r>
              <a:rPr lang="fa-IR" sz="2400" dirty="0">
                <a:cs typeface="B Titr" pitchFamily="2" charset="-78"/>
              </a:rPr>
              <a:t>نمای طولی پل مورد نظر</a:t>
            </a:r>
            <a:endParaRPr lang="fa-IR" sz="2400" dirty="0" smtClean="0">
              <a:cs typeface="B Titr" pitchFamily="2" charset="-78"/>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604962" y="2238375"/>
            <a:ext cx="5934075" cy="2381250"/>
          </a:xfrm>
          <a:prstGeom prst="rect">
            <a:avLst/>
          </a:prstGeom>
          <a:noFill/>
          <a:ln>
            <a:noFill/>
          </a:ln>
        </p:spPr>
      </p:pic>
      <p:sp>
        <p:nvSpPr>
          <p:cNvPr id="7" name="Text Box 697"/>
          <p:cNvSpPr txBox="1"/>
          <p:nvPr/>
        </p:nvSpPr>
        <p:spPr>
          <a:xfrm>
            <a:off x="2245417" y="1836060"/>
            <a:ext cx="676275" cy="42862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l" rtl="1">
              <a:lnSpc>
                <a:spcPct val="130000"/>
              </a:lnSpc>
              <a:spcBef>
                <a:spcPts val="1000"/>
              </a:spcBef>
              <a:spcAft>
                <a:spcPts val="1000"/>
              </a:spcAft>
            </a:pPr>
            <a:r>
              <a:rPr lang="en-US" sz="1200">
                <a:effectLst/>
                <a:latin typeface="Times New Roman"/>
                <a:ea typeface="Times New Roman"/>
              </a:rPr>
              <a:t>Ls1</a:t>
            </a:r>
            <a:endParaRPr lang="en-US" sz="1400">
              <a:effectLst/>
              <a:latin typeface="B Nazanin"/>
              <a:ea typeface="Times New Roman"/>
            </a:endParaRPr>
          </a:p>
        </p:txBody>
      </p:sp>
      <p:sp>
        <p:nvSpPr>
          <p:cNvPr id="8" name="Text Box 47"/>
          <p:cNvSpPr txBox="1"/>
          <p:nvPr/>
        </p:nvSpPr>
        <p:spPr>
          <a:xfrm>
            <a:off x="3550342" y="1836695"/>
            <a:ext cx="819150" cy="43815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l" rtl="1">
              <a:lnSpc>
                <a:spcPct val="130000"/>
              </a:lnSpc>
              <a:spcBef>
                <a:spcPts val="1000"/>
              </a:spcBef>
              <a:spcAft>
                <a:spcPts val="1000"/>
              </a:spcAft>
            </a:pPr>
            <a:r>
              <a:rPr lang="en-US" sz="1200">
                <a:effectLst/>
                <a:latin typeface="Times New Roman"/>
                <a:ea typeface="Times New Roman"/>
              </a:rPr>
              <a:t>Ls2</a:t>
            </a:r>
            <a:endParaRPr lang="en-US" sz="1400">
              <a:effectLst/>
              <a:latin typeface="B Nazanin"/>
              <a:ea typeface="Times New Roman"/>
            </a:endParaRPr>
          </a:p>
        </p:txBody>
      </p:sp>
      <p:sp>
        <p:nvSpPr>
          <p:cNvPr id="9" name="Text Box 52"/>
          <p:cNvSpPr txBox="1"/>
          <p:nvPr/>
        </p:nvSpPr>
        <p:spPr>
          <a:xfrm>
            <a:off x="4864792" y="1836695"/>
            <a:ext cx="857250" cy="43815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l" rtl="1">
              <a:lnSpc>
                <a:spcPct val="130000"/>
              </a:lnSpc>
              <a:spcBef>
                <a:spcPts val="1000"/>
              </a:spcBef>
              <a:spcAft>
                <a:spcPts val="1000"/>
              </a:spcAft>
            </a:pPr>
            <a:r>
              <a:rPr lang="en-US" sz="1200">
                <a:effectLst/>
                <a:latin typeface="Times New Roman"/>
                <a:ea typeface="Times New Roman"/>
              </a:rPr>
              <a:t>Ls3</a:t>
            </a:r>
            <a:endParaRPr lang="en-US" sz="1400">
              <a:effectLst/>
              <a:latin typeface="B Nazanin"/>
              <a:ea typeface="Times New Roman"/>
            </a:endParaRPr>
          </a:p>
        </p:txBody>
      </p:sp>
      <p:sp>
        <p:nvSpPr>
          <p:cNvPr id="10" name="Text Box 54"/>
          <p:cNvSpPr txBox="1"/>
          <p:nvPr/>
        </p:nvSpPr>
        <p:spPr>
          <a:xfrm>
            <a:off x="6055417" y="1836060"/>
            <a:ext cx="971550" cy="38100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l" rtl="1">
              <a:lnSpc>
                <a:spcPct val="130000"/>
              </a:lnSpc>
              <a:spcBef>
                <a:spcPts val="1000"/>
              </a:spcBef>
              <a:spcAft>
                <a:spcPts val="1000"/>
              </a:spcAft>
            </a:pPr>
            <a:r>
              <a:rPr lang="en-US" sz="1200">
                <a:effectLst/>
                <a:latin typeface="Times New Roman"/>
                <a:ea typeface="Times New Roman"/>
              </a:rPr>
              <a:t>Ls4</a:t>
            </a:r>
            <a:endParaRPr lang="en-US" sz="1400">
              <a:effectLst/>
              <a:latin typeface="B Nazanin"/>
              <a:ea typeface="Times New Roman"/>
            </a:endParaRPr>
          </a:p>
        </p:txBody>
      </p:sp>
      <p:sp>
        <p:nvSpPr>
          <p:cNvPr id="11" name="Text Box 37"/>
          <p:cNvSpPr txBox="1"/>
          <p:nvPr/>
        </p:nvSpPr>
        <p:spPr>
          <a:xfrm>
            <a:off x="3664642" y="2913353"/>
            <a:ext cx="590550" cy="40957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r" rtl="1">
              <a:lnSpc>
                <a:spcPct val="130000"/>
              </a:lnSpc>
              <a:spcBef>
                <a:spcPts val="1000"/>
              </a:spcBef>
              <a:spcAft>
                <a:spcPts val="1000"/>
              </a:spcAft>
            </a:pPr>
            <a:r>
              <a:rPr lang="en-US" sz="900" dirty="0">
                <a:effectLst/>
                <a:latin typeface="Times New Roman"/>
                <a:ea typeface="Times New Roman"/>
              </a:rPr>
              <a:t>H</a:t>
            </a:r>
            <a:r>
              <a:rPr lang="en-US" sz="900" baseline="-25000" dirty="0">
                <a:effectLst/>
                <a:latin typeface="Times New Roman"/>
                <a:ea typeface="Times New Roman"/>
              </a:rPr>
              <a:t>D</a:t>
            </a:r>
            <a:endParaRPr lang="en-US" sz="1400" dirty="0">
              <a:effectLst/>
              <a:latin typeface="B Nazanin"/>
              <a:ea typeface="Times New Roman"/>
            </a:endParaRPr>
          </a:p>
        </p:txBody>
      </p:sp>
      <p:sp>
        <p:nvSpPr>
          <p:cNvPr id="12" name="Text Box 714"/>
          <p:cNvSpPr txBox="1"/>
          <p:nvPr/>
        </p:nvSpPr>
        <p:spPr>
          <a:xfrm>
            <a:off x="3778940" y="3468638"/>
            <a:ext cx="590551" cy="34136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r" rtl="1">
              <a:lnSpc>
                <a:spcPct val="130000"/>
              </a:lnSpc>
              <a:spcBef>
                <a:spcPts val="1000"/>
              </a:spcBef>
              <a:spcAft>
                <a:spcPts val="1000"/>
              </a:spcAft>
            </a:pPr>
            <a:r>
              <a:rPr lang="en-US" sz="900">
                <a:effectLst/>
                <a:latin typeface="Times New Roman"/>
                <a:ea typeface="Times New Roman"/>
              </a:rPr>
              <a:t>H</a:t>
            </a:r>
            <a:r>
              <a:rPr lang="en-US" sz="900" baseline="-25000">
                <a:effectLst/>
                <a:latin typeface="Times New Roman"/>
                <a:ea typeface="Times New Roman"/>
              </a:rPr>
              <a:t>C</a:t>
            </a:r>
            <a:endParaRPr lang="en-US" sz="1400">
              <a:effectLst/>
              <a:latin typeface="B Nazanin"/>
              <a:ea typeface="Times New Roman"/>
            </a:endParaRPr>
          </a:p>
        </p:txBody>
      </p:sp>
      <p:sp>
        <p:nvSpPr>
          <p:cNvPr id="13" name="Text Box 773"/>
          <p:cNvSpPr txBox="1"/>
          <p:nvPr/>
        </p:nvSpPr>
        <p:spPr>
          <a:xfrm>
            <a:off x="1912042" y="4169685"/>
            <a:ext cx="1066800" cy="4000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r" rtl="1">
              <a:lnSpc>
                <a:spcPct val="130000"/>
              </a:lnSpc>
              <a:spcBef>
                <a:spcPts val="1000"/>
              </a:spcBef>
              <a:spcAft>
                <a:spcPts val="1000"/>
              </a:spcAft>
            </a:pPr>
            <a:r>
              <a:rPr lang="en-US" sz="1400">
                <a:effectLst/>
                <a:latin typeface="Times New Roman"/>
                <a:ea typeface="Times New Roman"/>
              </a:rPr>
              <a:t>Frame 1</a:t>
            </a:r>
            <a:endParaRPr lang="en-US" sz="1400">
              <a:effectLst/>
              <a:latin typeface="B Nazanin"/>
              <a:ea typeface="Times New Roman"/>
            </a:endParaRPr>
          </a:p>
        </p:txBody>
      </p:sp>
      <p:sp>
        <p:nvSpPr>
          <p:cNvPr id="14" name="Text Box 8"/>
          <p:cNvSpPr txBox="1"/>
          <p:nvPr/>
        </p:nvSpPr>
        <p:spPr>
          <a:xfrm>
            <a:off x="6484042" y="4150635"/>
            <a:ext cx="1057275" cy="4191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r" rtl="1">
              <a:lnSpc>
                <a:spcPct val="130000"/>
              </a:lnSpc>
              <a:spcBef>
                <a:spcPts val="1000"/>
              </a:spcBef>
              <a:spcAft>
                <a:spcPts val="1000"/>
              </a:spcAft>
            </a:pPr>
            <a:r>
              <a:rPr lang="en-US" sz="1400">
                <a:effectLst/>
                <a:latin typeface="Times New Roman"/>
                <a:ea typeface="Times New Roman"/>
              </a:rPr>
              <a:t>Frame 2</a:t>
            </a:r>
            <a:endParaRPr lang="en-US" sz="1400">
              <a:effectLst/>
              <a:latin typeface="B Nazanin"/>
              <a:ea typeface="Times New Roman"/>
            </a:endParaRPr>
          </a:p>
          <a:p>
            <a:pPr marL="0" marR="0" indent="252095" algn="just" rtl="1">
              <a:lnSpc>
                <a:spcPct val="130000"/>
              </a:lnSpc>
              <a:spcBef>
                <a:spcPts val="1000"/>
              </a:spcBef>
              <a:spcAft>
                <a:spcPts val="1000"/>
              </a:spcAft>
            </a:pPr>
            <a:r>
              <a:rPr lang="fa-IR" sz="1400">
                <a:effectLst/>
                <a:latin typeface="B Nazanin"/>
                <a:ea typeface="Times New Roman"/>
              </a:rPr>
              <a:t> </a:t>
            </a:r>
            <a:endParaRPr lang="en-US" sz="1400">
              <a:effectLst/>
              <a:latin typeface="B Nazanin"/>
              <a:ea typeface="Times New Roman"/>
            </a:endParaRPr>
          </a:p>
        </p:txBody>
      </p:sp>
    </p:spTree>
    <p:extLst>
      <p:ext uri="{BB962C8B-B14F-4D97-AF65-F5344CB8AC3E}">
        <p14:creationId xmlns:p14="http://schemas.microsoft.com/office/powerpoint/2010/main" val="121682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228600"/>
            <a:ext cx="8229600" cy="4525963"/>
          </a:xfrm>
        </p:spPr>
        <p:txBody>
          <a:bodyPr>
            <a:normAutofit/>
          </a:bodyPr>
          <a:lstStyle/>
          <a:p>
            <a:pPr algn="r" rtl="1"/>
            <a:r>
              <a:rPr lang="fa-IR" sz="2400" dirty="0">
                <a:cs typeface="B Titr" pitchFamily="2" charset="-78"/>
              </a:rPr>
              <a:t>نمای عرضی پل مورد نظر</a:t>
            </a:r>
            <a:endParaRPr lang="fa-IR" sz="2400" dirty="0" smtClean="0">
              <a:cs typeface="B Titr" pitchFamily="2" charset="-78"/>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852612" y="2228850"/>
            <a:ext cx="5438775" cy="2400300"/>
          </a:xfrm>
          <a:prstGeom prst="rect">
            <a:avLst/>
          </a:prstGeom>
          <a:noFill/>
          <a:ln>
            <a:noFill/>
          </a:ln>
        </p:spPr>
      </p:pic>
      <p:sp>
        <p:nvSpPr>
          <p:cNvPr id="9" name="Text Box 717"/>
          <p:cNvSpPr txBox="1"/>
          <p:nvPr/>
        </p:nvSpPr>
        <p:spPr>
          <a:xfrm>
            <a:off x="2743200" y="1828800"/>
            <a:ext cx="1276350" cy="40005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ctr" rtl="1">
              <a:lnSpc>
                <a:spcPct val="130000"/>
              </a:lnSpc>
              <a:spcBef>
                <a:spcPts val="1000"/>
              </a:spcBef>
              <a:spcAft>
                <a:spcPts val="1000"/>
              </a:spcAft>
            </a:pPr>
            <a:r>
              <a:rPr lang="en-US" sz="1200" dirty="0">
                <a:effectLst/>
                <a:latin typeface="Times New Roman"/>
                <a:ea typeface="Times New Roman"/>
              </a:rPr>
              <a:t>W/2</a:t>
            </a:r>
            <a:endParaRPr lang="en-US" sz="1400" dirty="0">
              <a:effectLst/>
              <a:latin typeface="B Nazanin"/>
              <a:ea typeface="Times New Roman"/>
            </a:endParaRPr>
          </a:p>
        </p:txBody>
      </p:sp>
      <p:sp>
        <p:nvSpPr>
          <p:cNvPr id="10" name="Text Box 734"/>
          <p:cNvSpPr txBox="1"/>
          <p:nvPr/>
        </p:nvSpPr>
        <p:spPr>
          <a:xfrm>
            <a:off x="5305425" y="1781175"/>
            <a:ext cx="1276350" cy="44767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ctr" rtl="1">
              <a:lnSpc>
                <a:spcPct val="130000"/>
              </a:lnSpc>
              <a:spcBef>
                <a:spcPts val="1000"/>
              </a:spcBef>
              <a:spcAft>
                <a:spcPts val="1000"/>
              </a:spcAft>
            </a:pPr>
            <a:r>
              <a:rPr lang="en-US" sz="1200">
                <a:effectLst/>
                <a:latin typeface="Times New Roman"/>
                <a:ea typeface="Times New Roman"/>
              </a:rPr>
              <a:t>W/2</a:t>
            </a:r>
            <a:endParaRPr lang="en-US" sz="1400">
              <a:effectLst/>
              <a:latin typeface="B Nazanin"/>
              <a:ea typeface="Times New Roman"/>
            </a:endParaRPr>
          </a:p>
        </p:txBody>
      </p:sp>
      <p:sp>
        <p:nvSpPr>
          <p:cNvPr id="11" name="Text Box 735"/>
          <p:cNvSpPr txBox="1"/>
          <p:nvPr/>
        </p:nvSpPr>
        <p:spPr>
          <a:xfrm>
            <a:off x="1447799" y="3286125"/>
            <a:ext cx="809625" cy="4095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l" rtl="1">
              <a:lnSpc>
                <a:spcPct val="130000"/>
              </a:lnSpc>
              <a:spcBef>
                <a:spcPts val="1000"/>
              </a:spcBef>
              <a:spcAft>
                <a:spcPts val="1000"/>
              </a:spcAft>
            </a:pPr>
            <a:r>
              <a:rPr lang="en-US" sz="1200" dirty="0">
                <a:effectLst/>
                <a:latin typeface="Times New Roman"/>
                <a:ea typeface="Times New Roman"/>
              </a:rPr>
              <a:t>D</a:t>
            </a:r>
            <a:r>
              <a:rPr lang="en-US" sz="1200" baseline="-25000" dirty="0">
                <a:effectLst/>
                <a:latin typeface="Times New Roman"/>
                <a:ea typeface="Times New Roman"/>
              </a:rPr>
              <a:t>COL</a:t>
            </a:r>
            <a:endParaRPr lang="en-US" sz="1400" dirty="0">
              <a:effectLst/>
              <a:latin typeface="B Nazanin"/>
              <a:ea typeface="Times New Roman"/>
            </a:endParaRPr>
          </a:p>
        </p:txBody>
      </p:sp>
    </p:spTree>
    <p:extLst>
      <p:ext uri="{BB962C8B-B14F-4D97-AF65-F5344CB8AC3E}">
        <p14:creationId xmlns:p14="http://schemas.microsoft.com/office/powerpoint/2010/main" val="1381519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228600"/>
            <a:ext cx="8229600" cy="4525963"/>
          </a:xfrm>
        </p:spPr>
        <p:txBody>
          <a:bodyPr>
            <a:normAutofit/>
          </a:bodyPr>
          <a:lstStyle/>
          <a:p>
            <a:pPr algn="r" rtl="1"/>
            <a:r>
              <a:rPr lang="fa-IR" sz="2400" dirty="0">
                <a:cs typeface="B Titr" pitchFamily="2" charset="-78"/>
              </a:rPr>
              <a:t>نمایی کلی از مدل المان محدود پل مورد نظر</a:t>
            </a:r>
            <a:endParaRPr lang="fa-IR" sz="2400" dirty="0" smtClean="0">
              <a:cs typeface="B Titr" pitchFamily="2" charset="-78"/>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604962" y="1666875"/>
            <a:ext cx="5934075" cy="3524250"/>
          </a:xfrm>
          <a:prstGeom prst="rect">
            <a:avLst/>
          </a:prstGeom>
          <a:noFill/>
          <a:ln>
            <a:noFill/>
          </a:ln>
        </p:spPr>
      </p:pic>
      <p:sp>
        <p:nvSpPr>
          <p:cNvPr id="9" name="Text Box 13"/>
          <p:cNvSpPr txBox="1"/>
          <p:nvPr/>
        </p:nvSpPr>
        <p:spPr>
          <a:xfrm>
            <a:off x="1310275" y="4937443"/>
            <a:ext cx="990600" cy="409575"/>
          </a:xfrm>
          <a:prstGeom prst="rect">
            <a:avLst/>
          </a:prstGeom>
          <a:solidFill>
            <a:schemeClr val="lt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r" rtl="1">
              <a:lnSpc>
                <a:spcPct val="130000"/>
              </a:lnSpc>
              <a:spcBef>
                <a:spcPts val="1000"/>
              </a:spcBef>
              <a:spcAft>
                <a:spcPts val="1000"/>
              </a:spcAft>
            </a:pPr>
            <a:r>
              <a:rPr lang="fa-IR" sz="1000">
                <a:effectLst/>
                <a:latin typeface="B Nazanin"/>
                <a:ea typeface="Times New Roman"/>
              </a:rPr>
              <a:t>کوله</a:t>
            </a:r>
            <a:endParaRPr lang="en-US" sz="1400">
              <a:effectLst/>
              <a:latin typeface="B Nazanin"/>
              <a:ea typeface="Times New Roman"/>
            </a:endParaRPr>
          </a:p>
        </p:txBody>
      </p:sp>
      <p:sp>
        <p:nvSpPr>
          <p:cNvPr id="10" name="Text Box 14"/>
          <p:cNvSpPr txBox="1"/>
          <p:nvPr/>
        </p:nvSpPr>
        <p:spPr>
          <a:xfrm>
            <a:off x="2338974" y="4937443"/>
            <a:ext cx="1166225" cy="4095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ctr" rtl="1">
              <a:lnSpc>
                <a:spcPct val="130000"/>
              </a:lnSpc>
              <a:spcBef>
                <a:spcPts val="1000"/>
              </a:spcBef>
              <a:spcAft>
                <a:spcPts val="1000"/>
              </a:spcAft>
            </a:pPr>
            <a:r>
              <a:rPr lang="fa-IR" sz="1100" dirty="0">
                <a:effectLst/>
                <a:latin typeface="B Nazanin"/>
                <a:ea typeface="Times New Roman"/>
              </a:rPr>
              <a:t>المان برخورد</a:t>
            </a:r>
            <a:endParaRPr lang="en-US" sz="1400" dirty="0">
              <a:effectLst/>
              <a:latin typeface="B Nazanin"/>
              <a:ea typeface="Times New Roman"/>
            </a:endParaRPr>
          </a:p>
        </p:txBody>
      </p:sp>
      <p:sp>
        <p:nvSpPr>
          <p:cNvPr id="11" name="Text Box 15"/>
          <p:cNvSpPr txBox="1"/>
          <p:nvPr/>
        </p:nvSpPr>
        <p:spPr>
          <a:xfrm>
            <a:off x="2971800" y="4146412"/>
            <a:ext cx="1066800" cy="4000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just" rtl="1">
              <a:lnSpc>
                <a:spcPct val="130000"/>
              </a:lnSpc>
              <a:spcBef>
                <a:spcPts val="1000"/>
              </a:spcBef>
              <a:spcAft>
                <a:spcPts val="1000"/>
              </a:spcAft>
            </a:pPr>
            <a:r>
              <a:rPr lang="fa-IR" sz="1100">
                <a:effectLst/>
                <a:latin typeface="B Nazanin"/>
                <a:ea typeface="Times New Roman"/>
              </a:rPr>
              <a:t>المان صلب</a:t>
            </a:r>
            <a:endParaRPr lang="en-US" sz="1400">
              <a:effectLst/>
              <a:latin typeface="B Nazanin"/>
              <a:ea typeface="Times New Roman"/>
            </a:endParaRPr>
          </a:p>
        </p:txBody>
      </p:sp>
      <p:sp>
        <p:nvSpPr>
          <p:cNvPr id="12" name="Text Box 16"/>
          <p:cNvSpPr txBox="1"/>
          <p:nvPr/>
        </p:nvSpPr>
        <p:spPr>
          <a:xfrm>
            <a:off x="1604962" y="3752215"/>
            <a:ext cx="1023350" cy="3714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just" rtl="1">
              <a:lnSpc>
                <a:spcPct val="130000"/>
              </a:lnSpc>
              <a:spcBef>
                <a:spcPts val="1000"/>
              </a:spcBef>
              <a:spcAft>
                <a:spcPts val="1000"/>
              </a:spcAft>
            </a:pPr>
            <a:r>
              <a:rPr lang="fa-IR" sz="1100" dirty="0">
                <a:effectLst/>
                <a:latin typeface="B Nazanin"/>
                <a:ea typeface="Times New Roman"/>
              </a:rPr>
              <a:t>تکیه گاه</a:t>
            </a:r>
            <a:endParaRPr lang="en-US" sz="1400" dirty="0">
              <a:effectLst/>
              <a:latin typeface="B Nazanin"/>
              <a:ea typeface="Times New Roman"/>
            </a:endParaRPr>
          </a:p>
        </p:txBody>
      </p:sp>
      <p:sp>
        <p:nvSpPr>
          <p:cNvPr id="13" name="Text Box 17"/>
          <p:cNvSpPr txBox="1"/>
          <p:nvPr/>
        </p:nvSpPr>
        <p:spPr>
          <a:xfrm>
            <a:off x="6019800" y="3951345"/>
            <a:ext cx="1700213" cy="40848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r" rtl="1">
              <a:lnSpc>
                <a:spcPct val="130000"/>
              </a:lnSpc>
              <a:spcBef>
                <a:spcPts val="1000"/>
              </a:spcBef>
              <a:spcAft>
                <a:spcPts val="1000"/>
              </a:spcAft>
            </a:pPr>
            <a:r>
              <a:rPr lang="fa-IR" sz="1100">
                <a:effectLst/>
                <a:latin typeface="B Nazanin"/>
                <a:ea typeface="Times New Roman"/>
              </a:rPr>
              <a:t>فنرهای طولی و عرضی</a:t>
            </a:r>
            <a:endParaRPr lang="en-US" sz="1400">
              <a:effectLst/>
              <a:latin typeface="B Nazanin"/>
              <a:ea typeface="Times New Roman"/>
            </a:endParaRPr>
          </a:p>
        </p:txBody>
      </p:sp>
      <p:sp>
        <p:nvSpPr>
          <p:cNvPr id="14" name="Text Box 18"/>
          <p:cNvSpPr txBox="1"/>
          <p:nvPr/>
        </p:nvSpPr>
        <p:spPr>
          <a:xfrm>
            <a:off x="4539250" y="3728403"/>
            <a:ext cx="1209675" cy="3810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just" rtl="1">
              <a:lnSpc>
                <a:spcPct val="130000"/>
              </a:lnSpc>
              <a:spcBef>
                <a:spcPts val="1000"/>
              </a:spcBef>
              <a:spcAft>
                <a:spcPts val="1000"/>
              </a:spcAft>
            </a:pPr>
            <a:r>
              <a:rPr lang="fa-IR" sz="1100">
                <a:effectLst/>
                <a:latin typeface="B Nazanin"/>
                <a:ea typeface="Times New Roman"/>
              </a:rPr>
              <a:t>تکیه گاه</a:t>
            </a:r>
            <a:endParaRPr lang="en-US" sz="1400">
              <a:effectLst/>
              <a:latin typeface="B Nazanin"/>
              <a:ea typeface="Times New Roman"/>
            </a:endParaRPr>
          </a:p>
        </p:txBody>
      </p:sp>
      <p:sp>
        <p:nvSpPr>
          <p:cNvPr id="15" name="Text Box 19"/>
          <p:cNvSpPr txBox="1"/>
          <p:nvPr/>
        </p:nvSpPr>
        <p:spPr>
          <a:xfrm>
            <a:off x="5477657" y="4937442"/>
            <a:ext cx="1232900" cy="4095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ctr" rtl="1">
              <a:lnSpc>
                <a:spcPct val="130000"/>
              </a:lnSpc>
              <a:spcBef>
                <a:spcPts val="1000"/>
              </a:spcBef>
              <a:spcAft>
                <a:spcPts val="1000"/>
              </a:spcAft>
            </a:pPr>
            <a:r>
              <a:rPr lang="fa-IR" sz="1100" dirty="0">
                <a:effectLst/>
                <a:latin typeface="B Nazanin"/>
                <a:ea typeface="Times New Roman"/>
              </a:rPr>
              <a:t>المان برخورد</a:t>
            </a:r>
            <a:endParaRPr lang="en-US" sz="1400" dirty="0">
              <a:effectLst/>
              <a:latin typeface="B Nazanin"/>
              <a:ea typeface="Times New Roman"/>
            </a:endParaRPr>
          </a:p>
        </p:txBody>
      </p:sp>
    </p:spTree>
    <p:extLst>
      <p:ext uri="{BB962C8B-B14F-4D97-AF65-F5344CB8AC3E}">
        <p14:creationId xmlns:p14="http://schemas.microsoft.com/office/powerpoint/2010/main" val="2810346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228600"/>
            <a:ext cx="8229600" cy="6629400"/>
          </a:xfrm>
        </p:spPr>
        <p:txBody>
          <a:bodyPr>
            <a:normAutofit/>
          </a:bodyPr>
          <a:lstStyle/>
          <a:p>
            <a:pPr algn="just" rtl="1">
              <a:lnSpc>
                <a:spcPct val="150000"/>
              </a:lnSpc>
            </a:pPr>
            <a:r>
              <a:rPr lang="fa-IR" sz="2400" dirty="0" smtClean="0">
                <a:solidFill>
                  <a:srgbClr val="FF0000"/>
                </a:solidFill>
                <a:cs typeface="B Titr" pitchFamily="2" charset="-78"/>
              </a:rPr>
              <a:t>بطور کلی </a:t>
            </a:r>
            <a:r>
              <a:rPr lang="fa-IR" sz="2400" b="1" dirty="0" smtClean="0">
                <a:solidFill>
                  <a:srgbClr val="FF0000"/>
                </a:solidFill>
                <a:cs typeface="B Titr" pitchFamily="2" charset="-78"/>
              </a:rPr>
              <a:t>کد نوشته شده برای پل مورد نظر </a:t>
            </a:r>
            <a:r>
              <a:rPr lang="fa-IR" sz="2400" dirty="0" smtClean="0">
                <a:solidFill>
                  <a:srgbClr val="FF0000"/>
                </a:solidFill>
                <a:cs typeface="B Titr" pitchFamily="2" charset="-78"/>
              </a:rPr>
              <a:t>شامل بخش های زیر است:</a:t>
            </a:r>
          </a:p>
          <a:p>
            <a:pPr marL="109728" indent="0" algn="just" rtl="1">
              <a:lnSpc>
                <a:spcPct val="150000"/>
              </a:lnSpc>
              <a:buNone/>
            </a:pPr>
            <a:endParaRPr lang="fa-IR" sz="2400" dirty="0" smtClean="0">
              <a:cs typeface="B Titr" pitchFamily="2" charset="-78"/>
            </a:endParaRPr>
          </a:p>
          <a:p>
            <a:pPr marL="109728" indent="0" algn="just" rtl="1">
              <a:lnSpc>
                <a:spcPct val="150000"/>
              </a:lnSpc>
              <a:buNone/>
            </a:pPr>
            <a:r>
              <a:rPr lang="fa-IR" sz="2400" dirty="0" smtClean="0">
                <a:cs typeface="B Titr" pitchFamily="2" charset="-78"/>
              </a:rPr>
              <a:t>1-ساخت </a:t>
            </a:r>
            <a:r>
              <a:rPr lang="fa-IR" sz="2400" dirty="0">
                <a:cs typeface="B Titr" pitchFamily="2" charset="-78"/>
              </a:rPr>
              <a:t>گره های عرشه، گره های مفصل انبساطی، گره های فونداسیون و گره های </a:t>
            </a:r>
            <a:r>
              <a:rPr lang="fa-IR" sz="2400" dirty="0" smtClean="0">
                <a:cs typeface="B Titr" pitchFamily="2" charset="-78"/>
              </a:rPr>
              <a:t>ستون، 2- </a:t>
            </a:r>
            <a:r>
              <a:rPr lang="fa-IR" sz="2400" dirty="0">
                <a:cs typeface="B Titr" pitchFamily="2" charset="-78"/>
              </a:rPr>
              <a:t>ایجاد محدود کننده های جابجایی برای فونداسیون ها، زمین، کوله ها و عرشه ی </a:t>
            </a:r>
            <a:r>
              <a:rPr lang="fa-IR" sz="2400" dirty="0" smtClean="0">
                <a:cs typeface="B Titr" pitchFamily="2" charset="-78"/>
              </a:rPr>
              <a:t>پل، 3- </a:t>
            </a:r>
            <a:r>
              <a:rPr lang="fa-IR" sz="2400" dirty="0">
                <a:cs typeface="B Titr" pitchFamily="2" charset="-78"/>
              </a:rPr>
              <a:t>معرفی مصالح </a:t>
            </a:r>
            <a:r>
              <a:rPr lang="fa-IR" sz="2400" dirty="0" smtClean="0">
                <a:cs typeface="B Titr" pitchFamily="2" charset="-78"/>
              </a:rPr>
              <a:t>ستون، 4- معرفی </a:t>
            </a:r>
            <a:r>
              <a:rPr lang="fa-IR" sz="2400" dirty="0">
                <a:cs typeface="B Titr" pitchFamily="2" charset="-78"/>
              </a:rPr>
              <a:t>و محاسبات هندسی و مقاومتی جزئیات مقطع </a:t>
            </a:r>
            <a:r>
              <a:rPr lang="fa-IR" sz="2400" dirty="0" smtClean="0">
                <a:cs typeface="B Titr" pitchFamily="2" charset="-78"/>
              </a:rPr>
              <a:t>ستون، 5- </a:t>
            </a:r>
            <a:r>
              <a:rPr lang="fa-IR" sz="2400" dirty="0">
                <a:cs typeface="B Titr" pitchFamily="2" charset="-78"/>
              </a:rPr>
              <a:t>معرفی المان های </a:t>
            </a:r>
            <a:r>
              <a:rPr lang="fa-IR" sz="2400" dirty="0" smtClean="0">
                <a:cs typeface="B Titr" pitchFamily="2" charset="-78"/>
              </a:rPr>
              <a:t>ستون، 6- </a:t>
            </a:r>
            <a:r>
              <a:rPr lang="fa-IR" sz="2400" dirty="0">
                <a:cs typeface="B Titr" pitchFamily="2" charset="-78"/>
              </a:rPr>
              <a:t>معرفی مصالح </a:t>
            </a:r>
            <a:r>
              <a:rPr lang="fa-IR" sz="2400" dirty="0" smtClean="0">
                <a:cs typeface="B Titr" pitchFamily="2" charset="-78"/>
              </a:rPr>
              <a:t>عرشه، 7- </a:t>
            </a:r>
            <a:r>
              <a:rPr lang="fa-IR" sz="2400" dirty="0">
                <a:cs typeface="B Titr" pitchFamily="2" charset="-78"/>
              </a:rPr>
              <a:t>معرفی المان ها ی عرشه و کوله ها بعلاوه ی محاسبات هندسی و مقاومتی مقطع </a:t>
            </a:r>
            <a:r>
              <a:rPr lang="fa-IR" sz="2400" dirty="0" smtClean="0">
                <a:cs typeface="B Titr" pitchFamily="2" charset="-78"/>
              </a:rPr>
              <a:t>عرشه، 8- </a:t>
            </a:r>
            <a:r>
              <a:rPr lang="fa-IR" sz="2400" dirty="0">
                <a:cs typeface="B Titr" pitchFamily="2" charset="-78"/>
              </a:rPr>
              <a:t>اختصاص جرم به ستون ها، عرشه و </a:t>
            </a:r>
            <a:r>
              <a:rPr lang="fa-IR" sz="2400" dirty="0" smtClean="0">
                <a:cs typeface="B Titr" pitchFamily="2" charset="-78"/>
              </a:rPr>
              <a:t>فونداسیون، 9- </a:t>
            </a:r>
            <a:r>
              <a:rPr lang="fa-IR" sz="2400" dirty="0">
                <a:cs typeface="B Titr" pitchFamily="2" charset="-78"/>
              </a:rPr>
              <a:t>تولید مصالح و المان های کوله ها</a:t>
            </a:r>
            <a:endParaRPr lang="en-US" sz="2400" dirty="0">
              <a:cs typeface="B Titr" pitchFamily="2" charset="-78"/>
            </a:endParaRPr>
          </a:p>
          <a:p>
            <a:pPr marL="109728" indent="0" algn="just" rtl="1">
              <a:lnSpc>
                <a:spcPct val="150000"/>
              </a:lnSpc>
              <a:buNone/>
            </a:pPr>
            <a:endParaRPr lang="en-US" sz="2400" dirty="0"/>
          </a:p>
          <a:p>
            <a:pPr marL="109728" indent="0" algn="just" rtl="1">
              <a:lnSpc>
                <a:spcPct val="150000"/>
              </a:lnSpc>
              <a:buNone/>
            </a:pPr>
            <a:endParaRPr lang="fa-IR" sz="2400" dirty="0" smtClean="0">
              <a:cs typeface="B Titr" pitchFamily="2" charset="-78"/>
            </a:endParaRPr>
          </a:p>
        </p:txBody>
      </p:sp>
      <p:sp>
        <p:nvSpPr>
          <p:cNvPr id="6" name="Content Placeholder 1"/>
          <p:cNvSpPr txBox="1">
            <a:spLocks/>
          </p:cNvSpPr>
          <p:nvPr/>
        </p:nvSpPr>
        <p:spPr>
          <a:xfrm>
            <a:off x="381000" y="1066800"/>
            <a:ext cx="82296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rtl="1">
              <a:buNone/>
            </a:pPr>
            <a:endParaRPr lang="fa-IR" sz="2400" dirty="0" smtClean="0">
              <a:cs typeface="B Titr" pitchFamily="2" charset="-78"/>
            </a:endParaRPr>
          </a:p>
        </p:txBody>
      </p:sp>
    </p:spTree>
    <p:extLst>
      <p:ext uri="{BB962C8B-B14F-4D97-AF65-F5344CB8AC3E}">
        <p14:creationId xmlns:p14="http://schemas.microsoft.com/office/powerpoint/2010/main" val="118362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xEl>
                                              <p:pRg st="2" end="2"/>
                                            </p:txEl>
                                          </p:spTgt>
                                        </p:tgtEl>
                                      </p:cBhvr>
                                    </p:animEffect>
                                    <p:set>
                                      <p:cBhvr>
                                        <p:cTn id="7"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799"/>
            <a:ext cx="8229600" cy="5702493"/>
          </a:xfrm>
        </p:spPr>
        <p:txBody>
          <a:bodyPr>
            <a:normAutofit/>
          </a:bodyPr>
          <a:lstStyle/>
          <a:p>
            <a:pPr marL="109728" lvl="0" indent="0" algn="just" rtl="1">
              <a:lnSpc>
                <a:spcPct val="200000"/>
              </a:lnSpc>
              <a:spcBef>
                <a:spcPts val="0"/>
              </a:spcBef>
              <a:buClrTx/>
              <a:buSzTx/>
              <a:buNone/>
            </a:pPr>
            <a:r>
              <a:rPr lang="fa-IR" sz="2400" dirty="0">
                <a:solidFill>
                  <a:prstClr val="black"/>
                </a:solidFill>
                <a:cs typeface="B Titr" pitchFamily="2" charset="-78"/>
              </a:rPr>
              <a:t>10- تولید مصالح و المان های تکیه گاه ها در محل نشیمن عرشه بر کوله، 11- تولید مصالح و المان های برخورد، 12- تولید مصالح و المان ها برای مفصل انبساطی، 13- تولید مصالح و المان ها برای کلیدهای برشی در کوله ها، 14- تولید مصالح و المان ها برای فونداسیون ها، 15- تعریف بارهای ثقلی و شروع آنالیز سازه تحت بارهای ثقلی، 16- انجام آنالیز مودال، 17- تعریف خروجی های مد نظر، 18- تعریف بار لرزه ای و اجرای آنالیز تاریخچه زمانی سازه تحت این بار</a:t>
            </a:r>
          </a:p>
          <a:p>
            <a:pPr>
              <a:lnSpc>
                <a:spcPct val="200000"/>
              </a:lnSpc>
            </a:pPr>
            <a:endParaRPr lang="en-US" dirty="0"/>
          </a:p>
        </p:txBody>
      </p:sp>
    </p:spTree>
    <p:extLst>
      <p:ext uri="{BB962C8B-B14F-4D97-AF65-F5344CB8AC3E}">
        <p14:creationId xmlns:p14="http://schemas.microsoft.com/office/powerpoint/2010/main" val="1297553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Autofit/>
          </a:bodyPr>
          <a:lstStyle/>
          <a:p>
            <a:pPr algn="ctr" rtl="1"/>
            <a:r>
              <a:rPr lang="fa-IR" sz="3200" dirty="0">
                <a:solidFill>
                  <a:srgbClr val="FF0000"/>
                </a:solidFill>
                <a:effectLst/>
                <a:cs typeface="B Titr" panose="00000700000000000000" pitchFamily="2" charset="-78"/>
              </a:rPr>
              <a:t>نتایج آنالیز مودال و تاریخچه زمانی</a:t>
            </a:r>
            <a:endParaRPr lang="en-US" sz="3200" dirty="0">
              <a:solidFill>
                <a:srgbClr val="FF0000"/>
              </a:solidFill>
              <a:cs typeface="B Titr" panose="00000700000000000000" pitchFamily="2" charset="-78"/>
            </a:endParaRPr>
          </a:p>
        </p:txBody>
      </p:sp>
      <p:sp>
        <p:nvSpPr>
          <p:cNvPr id="5" name="Content Placeholder 1"/>
          <p:cNvSpPr>
            <a:spLocks noGrp="1"/>
          </p:cNvSpPr>
          <p:nvPr>
            <p:ph idx="1"/>
          </p:nvPr>
        </p:nvSpPr>
        <p:spPr>
          <a:xfrm>
            <a:off x="152400" y="1286005"/>
            <a:ext cx="8229600" cy="4525963"/>
          </a:xfrm>
        </p:spPr>
        <p:txBody>
          <a:bodyPr>
            <a:normAutofit/>
          </a:bodyPr>
          <a:lstStyle/>
          <a:p>
            <a:pPr algn="r" rtl="1"/>
            <a:r>
              <a:rPr lang="fa-IR" sz="2400" b="1" dirty="0">
                <a:cs typeface="B Titr" pitchFamily="2" charset="-78"/>
              </a:rPr>
              <a:t>آنالیز </a:t>
            </a:r>
            <a:r>
              <a:rPr lang="fa-IR" sz="2400" b="1" dirty="0" smtClean="0">
                <a:cs typeface="B Titr" pitchFamily="2" charset="-78"/>
              </a:rPr>
              <a:t>مودال:</a:t>
            </a:r>
          </a:p>
          <a:p>
            <a:pPr marL="109728" indent="0" algn="r" rtl="1">
              <a:buNone/>
            </a:pPr>
            <a:r>
              <a:rPr lang="fa-IR" sz="2400" dirty="0">
                <a:cs typeface="B Titr" pitchFamily="2" charset="-78"/>
              </a:rPr>
              <a:t>پریودهای زمانی مدهای اول تا سوم </a:t>
            </a:r>
            <a:r>
              <a:rPr lang="fa-IR" sz="2400" dirty="0" smtClean="0">
                <a:cs typeface="B Titr" pitchFamily="2" charset="-78"/>
              </a:rPr>
              <a:t>عبارتند از:</a:t>
            </a:r>
          </a:p>
          <a:p>
            <a:pPr marL="109728" indent="0" algn="r" rtl="1">
              <a:buNone/>
            </a:pPr>
            <a:endParaRPr lang="fa-IR" sz="2400" dirty="0" smtClean="0">
              <a:cs typeface="B Titr"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738481373"/>
              </p:ext>
            </p:extLst>
          </p:nvPr>
        </p:nvGraphicFramePr>
        <p:xfrm>
          <a:off x="2133600" y="2590800"/>
          <a:ext cx="5075555" cy="807102"/>
        </p:xfrm>
        <a:graphic>
          <a:graphicData uri="http://schemas.openxmlformats.org/drawingml/2006/table">
            <a:tbl>
              <a:tblPr firstRow="1" firstCol="1" bandRow="1">
                <a:tableStyleId>{616DA210-FB5B-4158-B5E0-FEB733F419BA}</a:tableStyleId>
              </a:tblPr>
              <a:tblGrid>
                <a:gridCol w="1624246"/>
                <a:gridCol w="1609637"/>
                <a:gridCol w="1841672"/>
              </a:tblGrid>
              <a:tr h="529734">
                <a:tc>
                  <a:txBody>
                    <a:bodyPr/>
                    <a:lstStyle/>
                    <a:p>
                      <a:pPr marL="0" marR="0" indent="252095" algn="ctr" rtl="1">
                        <a:lnSpc>
                          <a:spcPct val="130000"/>
                        </a:lnSpc>
                        <a:spcBef>
                          <a:spcPts val="1000"/>
                        </a:spcBef>
                        <a:spcAft>
                          <a:spcPts val="0"/>
                        </a:spcAft>
                      </a:pPr>
                      <a:r>
                        <a:rPr lang="fa-IR" sz="1400" dirty="0">
                          <a:effectLst/>
                          <a:cs typeface="B Titr" pitchFamily="2" charset="-78"/>
                        </a:rPr>
                        <a:t>مود اول (ثانیه)</a:t>
                      </a:r>
                      <a:endParaRPr lang="en-US" sz="1400" dirty="0">
                        <a:effectLst/>
                        <a:latin typeface="B Nazanin"/>
                        <a:ea typeface="Times New Roman"/>
                        <a:cs typeface="B Titr" pitchFamily="2" charset="-78"/>
                      </a:endParaRPr>
                    </a:p>
                  </a:txBody>
                  <a:tcPr marL="68580" marR="68580" marT="0" marB="0"/>
                </a:tc>
                <a:tc>
                  <a:txBody>
                    <a:bodyPr/>
                    <a:lstStyle/>
                    <a:p>
                      <a:pPr marL="0" marR="0" indent="252095" algn="ctr" rtl="1">
                        <a:lnSpc>
                          <a:spcPct val="130000"/>
                        </a:lnSpc>
                        <a:spcBef>
                          <a:spcPts val="1000"/>
                        </a:spcBef>
                        <a:spcAft>
                          <a:spcPts val="0"/>
                        </a:spcAft>
                      </a:pPr>
                      <a:r>
                        <a:rPr lang="fa-IR" sz="1400" dirty="0">
                          <a:effectLst/>
                          <a:cs typeface="B Titr" pitchFamily="2" charset="-78"/>
                        </a:rPr>
                        <a:t>مود دوم(ثانیه)</a:t>
                      </a:r>
                      <a:endParaRPr lang="en-US" sz="1400" dirty="0">
                        <a:effectLst/>
                        <a:latin typeface="B Nazanin"/>
                        <a:ea typeface="Times New Roman"/>
                        <a:cs typeface="B Titr" pitchFamily="2" charset="-78"/>
                      </a:endParaRPr>
                    </a:p>
                  </a:txBody>
                  <a:tcPr marL="68580" marR="68580" marT="0" marB="0"/>
                </a:tc>
                <a:tc>
                  <a:txBody>
                    <a:bodyPr/>
                    <a:lstStyle/>
                    <a:p>
                      <a:pPr marL="0" marR="0" indent="252095" algn="ctr" rtl="1">
                        <a:lnSpc>
                          <a:spcPct val="130000"/>
                        </a:lnSpc>
                        <a:spcBef>
                          <a:spcPts val="1000"/>
                        </a:spcBef>
                        <a:spcAft>
                          <a:spcPts val="0"/>
                        </a:spcAft>
                      </a:pPr>
                      <a:r>
                        <a:rPr lang="fa-IR" sz="1400" dirty="0">
                          <a:effectLst/>
                          <a:cs typeface="B Titr" pitchFamily="2" charset="-78"/>
                        </a:rPr>
                        <a:t>مود سوم(ثانیه)</a:t>
                      </a:r>
                      <a:endParaRPr lang="en-US" sz="1400" dirty="0">
                        <a:effectLst/>
                        <a:latin typeface="B Nazanin"/>
                        <a:ea typeface="Times New Roman"/>
                        <a:cs typeface="B Titr" pitchFamily="2" charset="-78"/>
                      </a:endParaRPr>
                    </a:p>
                  </a:txBody>
                  <a:tcPr marL="68580" marR="68580" marT="0" marB="0"/>
                </a:tc>
              </a:tr>
              <a:tr h="256999">
                <a:tc>
                  <a:txBody>
                    <a:bodyPr/>
                    <a:lstStyle/>
                    <a:p>
                      <a:pPr marL="0" marR="0" indent="252095" algn="ctr" rtl="1">
                        <a:lnSpc>
                          <a:spcPct val="130000"/>
                        </a:lnSpc>
                        <a:spcBef>
                          <a:spcPts val="1000"/>
                        </a:spcBef>
                        <a:spcAft>
                          <a:spcPts val="0"/>
                        </a:spcAft>
                      </a:pPr>
                      <a:r>
                        <a:rPr lang="fa-IR" sz="1400" dirty="0" smtClean="0">
                          <a:effectLst/>
                          <a:cs typeface="B Titr" pitchFamily="2" charset="-78"/>
                        </a:rPr>
                        <a:t>0/62</a:t>
                      </a:r>
                      <a:endParaRPr lang="en-US" sz="1400" dirty="0">
                        <a:effectLst/>
                        <a:latin typeface="B Nazanin"/>
                        <a:ea typeface="Times New Roman"/>
                        <a:cs typeface="B Titr" pitchFamily="2" charset="-78"/>
                      </a:endParaRPr>
                    </a:p>
                  </a:txBody>
                  <a:tcPr marL="68580" marR="68580" marT="0" marB="0"/>
                </a:tc>
                <a:tc>
                  <a:txBody>
                    <a:bodyPr/>
                    <a:lstStyle/>
                    <a:p>
                      <a:pPr marL="0" marR="0" indent="252095" algn="ctr" rtl="1">
                        <a:lnSpc>
                          <a:spcPct val="130000"/>
                        </a:lnSpc>
                        <a:spcBef>
                          <a:spcPts val="1000"/>
                        </a:spcBef>
                        <a:spcAft>
                          <a:spcPts val="0"/>
                        </a:spcAft>
                      </a:pPr>
                      <a:r>
                        <a:rPr lang="fa-IR" sz="1400" dirty="0" smtClean="0">
                          <a:effectLst/>
                          <a:cs typeface="B Titr" pitchFamily="2" charset="-78"/>
                        </a:rPr>
                        <a:t>0/61</a:t>
                      </a:r>
                      <a:endParaRPr lang="en-US" sz="1400" dirty="0">
                        <a:effectLst/>
                        <a:latin typeface="B Nazanin"/>
                        <a:ea typeface="Times New Roman"/>
                        <a:cs typeface="B Titr" pitchFamily="2" charset="-78"/>
                      </a:endParaRPr>
                    </a:p>
                  </a:txBody>
                  <a:tcPr marL="68580" marR="68580" marT="0" marB="0"/>
                </a:tc>
                <a:tc>
                  <a:txBody>
                    <a:bodyPr/>
                    <a:lstStyle/>
                    <a:p>
                      <a:pPr marL="0" marR="0" indent="252095" algn="ctr" rtl="1">
                        <a:lnSpc>
                          <a:spcPct val="130000"/>
                        </a:lnSpc>
                        <a:spcBef>
                          <a:spcPts val="1000"/>
                        </a:spcBef>
                        <a:spcAft>
                          <a:spcPts val="0"/>
                        </a:spcAft>
                      </a:pPr>
                      <a:r>
                        <a:rPr lang="fa-IR" sz="1400" dirty="0" smtClean="0">
                          <a:effectLst/>
                          <a:cs typeface="B Titr" pitchFamily="2" charset="-78"/>
                        </a:rPr>
                        <a:t>0/55</a:t>
                      </a:r>
                      <a:endParaRPr lang="en-US" sz="1400" dirty="0">
                        <a:effectLst/>
                        <a:latin typeface="B Nazanin"/>
                        <a:ea typeface="Times New Roman"/>
                        <a:cs typeface="B Titr" pitchFamily="2" charset="-78"/>
                      </a:endParaRPr>
                    </a:p>
                  </a:txBody>
                  <a:tcPr marL="68580" marR="68580" marT="0" marB="0"/>
                </a:tc>
              </a:tr>
            </a:tbl>
          </a:graphicData>
        </a:graphic>
      </p:graphicFrame>
    </p:spTree>
    <p:extLst>
      <p:ext uri="{BB962C8B-B14F-4D97-AF65-F5344CB8AC3E}">
        <p14:creationId xmlns:p14="http://schemas.microsoft.com/office/powerpoint/2010/main" val="2743327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228600"/>
            <a:ext cx="8229600" cy="4525963"/>
          </a:xfrm>
        </p:spPr>
        <p:txBody>
          <a:bodyPr>
            <a:normAutofit/>
          </a:bodyPr>
          <a:lstStyle/>
          <a:p>
            <a:pPr algn="r" rtl="1"/>
            <a:r>
              <a:rPr lang="fa-IR" sz="2400" b="1" dirty="0">
                <a:cs typeface="B Titr" pitchFamily="2" charset="-78"/>
              </a:rPr>
              <a:t>اشکال مودهای اول تا </a:t>
            </a:r>
            <a:r>
              <a:rPr lang="fa-IR" sz="2400" b="1" dirty="0" smtClean="0">
                <a:cs typeface="B Titr" pitchFamily="2" charset="-78"/>
              </a:rPr>
              <a:t>سوم به شکل زیر می باشند:</a:t>
            </a:r>
            <a:endParaRPr lang="fa-IR" sz="2400" dirty="0" smtClean="0">
              <a:cs typeface="B Titr" pitchFamily="2" charset="-78"/>
            </a:endParaRPr>
          </a:p>
        </p:txBody>
      </p:sp>
      <p:pic>
        <p:nvPicPr>
          <p:cNvPr id="40" name="Picture 39"/>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38200"/>
            <a:ext cx="5943600" cy="2105025"/>
          </a:xfrm>
          <a:prstGeom prst="rect">
            <a:avLst/>
          </a:prstGeom>
          <a:noFill/>
          <a:ln>
            <a:noFill/>
          </a:ln>
        </p:spPr>
      </p:pic>
      <p:sp>
        <p:nvSpPr>
          <p:cNvPr id="41" name="Text Box 675"/>
          <p:cNvSpPr txBox="1"/>
          <p:nvPr/>
        </p:nvSpPr>
        <p:spPr>
          <a:xfrm>
            <a:off x="3519617" y="2433376"/>
            <a:ext cx="2085975" cy="5048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r" rtl="1">
              <a:lnSpc>
                <a:spcPct val="130000"/>
              </a:lnSpc>
              <a:spcBef>
                <a:spcPts val="1000"/>
              </a:spcBef>
              <a:spcAft>
                <a:spcPts val="1000"/>
              </a:spcAft>
            </a:pPr>
            <a:r>
              <a:rPr lang="fa-IR" sz="1400" dirty="0">
                <a:effectLst/>
                <a:latin typeface="B Nazanin"/>
                <a:ea typeface="Times New Roman"/>
              </a:rPr>
              <a:t>مود اول (در امتداد طولی)</a:t>
            </a:r>
            <a:endParaRPr lang="en-US" sz="1400" dirty="0">
              <a:effectLst/>
              <a:latin typeface="B Nazanin"/>
              <a:ea typeface="Times New Roman"/>
            </a:endParaRPr>
          </a:p>
        </p:txBody>
      </p:sp>
      <p:pic>
        <p:nvPicPr>
          <p:cNvPr id="42" name="Picture 41"/>
          <p:cNvPicPr/>
          <p:nvPr/>
        </p:nvPicPr>
        <p:blipFill>
          <a:blip r:embed="rId3">
            <a:extLst>
              <a:ext uri="{28A0092B-C50C-407E-A947-70E740481C1C}">
                <a14:useLocalDpi xmlns:a14="http://schemas.microsoft.com/office/drawing/2010/main" val="0"/>
              </a:ext>
            </a:extLst>
          </a:blip>
          <a:srcRect/>
          <a:stretch>
            <a:fillRect/>
          </a:stretch>
        </p:blipFill>
        <p:spPr bwMode="auto">
          <a:xfrm>
            <a:off x="1756775" y="2894816"/>
            <a:ext cx="5943600" cy="2105025"/>
          </a:xfrm>
          <a:prstGeom prst="rect">
            <a:avLst/>
          </a:prstGeom>
          <a:noFill/>
          <a:ln>
            <a:noFill/>
          </a:ln>
        </p:spPr>
      </p:pic>
      <p:sp>
        <p:nvSpPr>
          <p:cNvPr id="43" name="Text Box 676"/>
          <p:cNvSpPr txBox="1"/>
          <p:nvPr/>
        </p:nvSpPr>
        <p:spPr>
          <a:xfrm>
            <a:off x="3181350" y="4343400"/>
            <a:ext cx="2914650" cy="47625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just" rtl="1">
              <a:lnSpc>
                <a:spcPct val="130000"/>
              </a:lnSpc>
              <a:spcBef>
                <a:spcPts val="1000"/>
              </a:spcBef>
              <a:spcAft>
                <a:spcPts val="1000"/>
              </a:spcAft>
            </a:pPr>
            <a:r>
              <a:rPr lang="fa-IR" sz="1400">
                <a:effectLst/>
                <a:latin typeface="B Nazanin"/>
                <a:ea typeface="Times New Roman"/>
              </a:rPr>
              <a:t>مود دوم (اختلاف فاز در ارتعاش قاب ها)</a:t>
            </a:r>
            <a:endParaRPr lang="en-US" sz="1400">
              <a:effectLst/>
              <a:latin typeface="B Nazanin"/>
              <a:ea typeface="Times New Roman"/>
            </a:endParaRPr>
          </a:p>
        </p:txBody>
      </p:sp>
      <p:pic>
        <p:nvPicPr>
          <p:cNvPr id="44" name="Picture 43"/>
          <p:cNvPicPr/>
          <p:nvPr/>
        </p:nvPicPr>
        <p:blipFill>
          <a:blip r:embed="rId4">
            <a:extLst>
              <a:ext uri="{28A0092B-C50C-407E-A947-70E740481C1C}">
                <a14:useLocalDpi xmlns:a14="http://schemas.microsoft.com/office/drawing/2010/main" val="0"/>
              </a:ext>
            </a:extLst>
          </a:blip>
          <a:srcRect/>
          <a:stretch>
            <a:fillRect/>
          </a:stretch>
        </p:blipFill>
        <p:spPr bwMode="auto">
          <a:xfrm>
            <a:off x="1666875" y="842701"/>
            <a:ext cx="5943600" cy="2095500"/>
          </a:xfrm>
          <a:prstGeom prst="rect">
            <a:avLst/>
          </a:prstGeom>
          <a:noFill/>
          <a:ln>
            <a:noFill/>
          </a:ln>
        </p:spPr>
      </p:pic>
      <p:sp>
        <p:nvSpPr>
          <p:cNvPr id="45" name="Text Box 679"/>
          <p:cNvSpPr txBox="1"/>
          <p:nvPr/>
        </p:nvSpPr>
        <p:spPr>
          <a:xfrm>
            <a:off x="3174206" y="2252401"/>
            <a:ext cx="3062288" cy="55245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just" rtl="1">
              <a:lnSpc>
                <a:spcPct val="130000"/>
              </a:lnSpc>
              <a:spcBef>
                <a:spcPts val="1000"/>
              </a:spcBef>
              <a:spcAft>
                <a:spcPts val="1000"/>
              </a:spcAft>
            </a:pPr>
            <a:r>
              <a:rPr lang="fa-IR" sz="1400">
                <a:effectLst/>
                <a:latin typeface="B Nazanin"/>
                <a:ea typeface="Times New Roman"/>
              </a:rPr>
              <a:t>مود سوم (اختلاف فاز در ارتعاش قاب ها)</a:t>
            </a:r>
            <a:endParaRPr lang="en-US" sz="1400">
              <a:effectLst/>
              <a:latin typeface="B Nazanin"/>
              <a:ea typeface="Times New Roman"/>
            </a:endParaRPr>
          </a:p>
        </p:txBody>
      </p:sp>
    </p:spTree>
    <p:extLst>
      <p:ext uri="{BB962C8B-B14F-4D97-AF65-F5344CB8AC3E}">
        <p14:creationId xmlns:p14="http://schemas.microsoft.com/office/powerpoint/2010/main" val="426504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0"/>
                                        </p:tgtEl>
                                        <p:attrNameLst>
                                          <p:attrName>ppt_x</p:attrName>
                                        </p:attrNameLst>
                                      </p:cBhvr>
                                      <p:tavLst>
                                        <p:tav tm="0">
                                          <p:val>
                                            <p:strVal val="ppt_x"/>
                                          </p:val>
                                        </p:tav>
                                        <p:tav tm="100000">
                                          <p:val>
                                            <p:strVal val="ppt_x"/>
                                          </p:val>
                                        </p:tav>
                                      </p:tavLst>
                                    </p:anim>
                                    <p:anim calcmode="lin" valueType="num">
                                      <p:cBhvr additive="base">
                                        <p:cTn id="7" dur="500"/>
                                        <p:tgtEl>
                                          <p:spTgt spid="40"/>
                                        </p:tgtEl>
                                        <p:attrNameLst>
                                          <p:attrName>ppt_y</p:attrName>
                                        </p:attrNameLst>
                                      </p:cBhvr>
                                      <p:tavLst>
                                        <p:tav tm="0">
                                          <p:val>
                                            <p:strVal val="ppt_y"/>
                                          </p:val>
                                        </p:tav>
                                        <p:tav tm="100000">
                                          <p:val>
                                            <p:strVal val="1+ppt_h/2"/>
                                          </p:val>
                                        </p:tav>
                                      </p:tavLst>
                                    </p:anim>
                                    <p:set>
                                      <p:cBhvr>
                                        <p:cTn id="8" dur="1" fill="hold">
                                          <p:stCondLst>
                                            <p:cond delay="499"/>
                                          </p:stCondLst>
                                        </p:cTn>
                                        <p:tgtEl>
                                          <p:spTgt spid="4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41"/>
                                        </p:tgtEl>
                                        <p:attrNameLst>
                                          <p:attrName>ppt_x</p:attrName>
                                        </p:attrNameLst>
                                      </p:cBhvr>
                                      <p:tavLst>
                                        <p:tav tm="0">
                                          <p:val>
                                            <p:strVal val="ppt_x"/>
                                          </p:val>
                                        </p:tav>
                                        <p:tav tm="100000">
                                          <p:val>
                                            <p:strVal val="ppt_x"/>
                                          </p:val>
                                        </p:tav>
                                      </p:tavLst>
                                    </p:anim>
                                    <p:anim calcmode="lin" valueType="num">
                                      <p:cBhvr additive="base">
                                        <p:cTn id="11" dur="500"/>
                                        <p:tgtEl>
                                          <p:spTgt spid="41"/>
                                        </p:tgtEl>
                                        <p:attrNameLst>
                                          <p:attrName>ppt_y</p:attrName>
                                        </p:attrNameLst>
                                      </p:cBhvr>
                                      <p:tavLst>
                                        <p:tav tm="0">
                                          <p:val>
                                            <p:strVal val="ppt_y"/>
                                          </p:val>
                                        </p:tav>
                                        <p:tav tm="100000">
                                          <p:val>
                                            <p:strVal val="1+ppt_h/2"/>
                                          </p:val>
                                        </p:tav>
                                      </p:tavLst>
                                    </p:anim>
                                    <p:set>
                                      <p:cBhvr>
                                        <p:cTn id="12" dur="1" fill="hold">
                                          <p:stCondLst>
                                            <p:cond delay="499"/>
                                          </p:stCondLst>
                                        </p:cTn>
                                        <p:tgtEl>
                                          <p:spTgt spid="41"/>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42"/>
                                        </p:tgtEl>
                                        <p:attrNameLst>
                                          <p:attrName>ppt_x</p:attrName>
                                        </p:attrNameLst>
                                      </p:cBhvr>
                                      <p:tavLst>
                                        <p:tav tm="0">
                                          <p:val>
                                            <p:strVal val="ppt_x"/>
                                          </p:val>
                                        </p:tav>
                                        <p:tav tm="100000">
                                          <p:val>
                                            <p:strVal val="ppt_x"/>
                                          </p:val>
                                        </p:tav>
                                      </p:tavLst>
                                    </p:anim>
                                    <p:anim calcmode="lin" valueType="num">
                                      <p:cBhvr additive="base">
                                        <p:cTn id="15" dur="500"/>
                                        <p:tgtEl>
                                          <p:spTgt spid="42"/>
                                        </p:tgtEl>
                                        <p:attrNameLst>
                                          <p:attrName>ppt_y</p:attrName>
                                        </p:attrNameLst>
                                      </p:cBhvr>
                                      <p:tavLst>
                                        <p:tav tm="0">
                                          <p:val>
                                            <p:strVal val="ppt_y"/>
                                          </p:val>
                                        </p:tav>
                                        <p:tav tm="100000">
                                          <p:val>
                                            <p:strVal val="1+ppt_h/2"/>
                                          </p:val>
                                        </p:tav>
                                      </p:tavLst>
                                    </p:anim>
                                    <p:set>
                                      <p:cBhvr>
                                        <p:cTn id="16" dur="1" fill="hold">
                                          <p:stCondLst>
                                            <p:cond delay="499"/>
                                          </p:stCondLst>
                                        </p:cTn>
                                        <p:tgtEl>
                                          <p:spTgt spid="42"/>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43"/>
                                        </p:tgtEl>
                                        <p:attrNameLst>
                                          <p:attrName>ppt_x</p:attrName>
                                        </p:attrNameLst>
                                      </p:cBhvr>
                                      <p:tavLst>
                                        <p:tav tm="0">
                                          <p:val>
                                            <p:strVal val="ppt_x"/>
                                          </p:val>
                                        </p:tav>
                                        <p:tav tm="100000">
                                          <p:val>
                                            <p:strVal val="ppt_x"/>
                                          </p:val>
                                        </p:tav>
                                      </p:tavLst>
                                    </p:anim>
                                    <p:anim calcmode="lin" valueType="num">
                                      <p:cBhvr additive="base">
                                        <p:cTn id="19" dur="500"/>
                                        <p:tgtEl>
                                          <p:spTgt spid="43"/>
                                        </p:tgtEl>
                                        <p:attrNameLst>
                                          <p:attrName>ppt_y</p:attrName>
                                        </p:attrNameLst>
                                      </p:cBhvr>
                                      <p:tavLst>
                                        <p:tav tm="0">
                                          <p:val>
                                            <p:strVal val="ppt_y"/>
                                          </p:val>
                                        </p:tav>
                                        <p:tav tm="100000">
                                          <p:val>
                                            <p:strVal val="1+ppt_h/2"/>
                                          </p:val>
                                        </p:tav>
                                      </p:tavLst>
                                    </p:anim>
                                    <p:set>
                                      <p:cBhvr>
                                        <p:cTn id="20" dur="1" fill="hold">
                                          <p:stCondLst>
                                            <p:cond delay="499"/>
                                          </p:stCondLst>
                                        </p:cTn>
                                        <p:tgtEl>
                                          <p:spTgt spid="4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007292"/>
          </a:xfrm>
        </p:spPr>
        <p:txBody>
          <a:bodyPr>
            <a:normAutofit lnSpcReduction="10000"/>
          </a:bodyPr>
          <a:lstStyle/>
          <a:p>
            <a:endParaRPr lang="en-US" dirty="0" smtClean="0"/>
          </a:p>
          <a:p>
            <a:endParaRPr lang="en-US" dirty="0"/>
          </a:p>
          <a:p>
            <a:pPr algn="just" rtl="1">
              <a:lnSpc>
                <a:spcPct val="200000"/>
              </a:lnSpc>
            </a:pPr>
            <a:r>
              <a:rPr lang="fa-IR" sz="2800" dirty="0">
                <a:cs typeface="B Titr" pitchFamily="2" charset="-78"/>
              </a:rPr>
              <a:t>آنچه در این مستند ارائه می گردد ، نحوه ی مدلسازی سه بعدی و ارزیابی لرزه ای پل های بتنی در نرم افزار جدید و بسیار قوی اجزای محدود </a:t>
            </a:r>
            <a:r>
              <a:rPr lang="en-US" sz="2800" b="1" dirty="0" err="1">
                <a:latin typeface="Times New Roman" pitchFamily="18" charset="0"/>
                <a:cs typeface="Times New Roman" pitchFamily="18" charset="0"/>
              </a:rPr>
              <a:t>OpenSees</a:t>
            </a:r>
            <a:r>
              <a:rPr lang="fa-IR" sz="2800" dirty="0">
                <a:cs typeface="B Titr" pitchFamily="2" charset="-78"/>
              </a:rPr>
              <a:t> با استفاده از یک مثال کامل و جامع می باشد</a:t>
            </a:r>
            <a:r>
              <a:rPr lang="fa-IR" sz="2800" dirty="0" smtClean="0">
                <a:cs typeface="B Titr" pitchFamily="2" charset="-78"/>
              </a:rPr>
              <a:t>.</a:t>
            </a:r>
            <a:r>
              <a:rPr lang="en-US" sz="2800" dirty="0" smtClean="0">
                <a:cs typeface="B Titr" pitchFamily="2" charset="-78"/>
              </a:rPr>
              <a:t> </a:t>
            </a:r>
            <a:r>
              <a:rPr lang="fa-IR" sz="2800" dirty="0">
                <a:cs typeface="B Titr" pitchFamily="2" charset="-78"/>
              </a:rPr>
              <a:t>بطور کلی اجزای مد نظر برای مدلسازی شامل ستون ها، شالوده ها، کوله ها، المان های عرشه، تکیه گاه ها، کلیدهای برشی و المان برخورد می باشد. </a:t>
            </a:r>
            <a:endParaRPr lang="en-US" sz="2800" dirty="0">
              <a:cs typeface="B Titr" pitchFamily="2" charset="-78"/>
            </a:endParaRP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533400" y="304800"/>
            <a:ext cx="8229600" cy="4525963"/>
          </a:xfrm>
        </p:spPr>
        <p:txBody>
          <a:bodyPr>
            <a:normAutofit/>
          </a:bodyPr>
          <a:lstStyle/>
          <a:p>
            <a:pPr algn="r" rtl="1"/>
            <a:r>
              <a:rPr lang="fa-IR" sz="2400" b="1" dirty="0">
                <a:solidFill>
                  <a:srgbClr val="FF0000"/>
                </a:solidFill>
                <a:cs typeface="B Titr" pitchFamily="2" charset="-78"/>
              </a:rPr>
              <a:t>آنالیز تاریخچه </a:t>
            </a:r>
            <a:r>
              <a:rPr lang="fa-IR" sz="2400" b="1" dirty="0" smtClean="0">
                <a:solidFill>
                  <a:srgbClr val="FF0000"/>
                </a:solidFill>
                <a:cs typeface="B Titr" pitchFamily="2" charset="-78"/>
              </a:rPr>
              <a:t>زمانی</a:t>
            </a:r>
          </a:p>
          <a:p>
            <a:pPr marL="109728" indent="0" algn="r" rtl="1">
              <a:buNone/>
            </a:pPr>
            <a:endParaRPr lang="fa-IR" sz="2400" b="1" dirty="0" smtClean="0">
              <a:cs typeface="B Titr" pitchFamily="2" charset="-78"/>
            </a:endParaRPr>
          </a:p>
          <a:p>
            <a:pPr marL="109728" indent="0" algn="r" rtl="1">
              <a:buNone/>
            </a:pPr>
            <a:r>
              <a:rPr lang="fa-IR" sz="2400" b="1" dirty="0" smtClean="0">
                <a:cs typeface="B Titr" pitchFamily="2" charset="-78"/>
              </a:rPr>
              <a:t>رکوردهای انتخابی</a:t>
            </a:r>
            <a:endParaRPr lang="fa-IR" sz="2400" b="1" dirty="0" smtClean="0">
              <a:cs typeface="B Titr" pitchFamily="2" charset="-78"/>
            </a:endParaRPr>
          </a:p>
          <a:p>
            <a:pPr marL="109728" indent="0" algn="r" rtl="1">
              <a:buNone/>
            </a:pPr>
            <a:endParaRPr lang="fa-IR" sz="2400" dirty="0" smtClean="0">
              <a:cs typeface="B Titr" pitchFamily="2" charset="-78"/>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758863" y="1600200"/>
            <a:ext cx="5943600" cy="3352800"/>
          </a:xfrm>
          <a:prstGeom prst="rect">
            <a:avLst/>
          </a:prstGeom>
          <a:noFill/>
          <a:ln>
            <a:noFill/>
          </a:ln>
        </p:spPr>
      </p:pic>
      <p:sp>
        <p:nvSpPr>
          <p:cNvPr id="6" name="Text Box 736"/>
          <p:cNvSpPr txBox="1"/>
          <p:nvPr/>
        </p:nvSpPr>
        <p:spPr>
          <a:xfrm>
            <a:off x="3352800" y="4983271"/>
            <a:ext cx="2943225" cy="426929"/>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ctr" rtl="1">
              <a:lnSpc>
                <a:spcPct val="130000"/>
              </a:lnSpc>
              <a:spcBef>
                <a:spcPts val="1000"/>
              </a:spcBef>
              <a:spcAft>
                <a:spcPts val="1000"/>
              </a:spcAft>
            </a:pPr>
            <a:r>
              <a:rPr lang="fa-IR" sz="1400" dirty="0" smtClean="0">
                <a:effectLst/>
                <a:latin typeface="B Nazanin"/>
                <a:ea typeface="Times New Roman"/>
                <a:cs typeface="B Titr" pitchFamily="2" charset="-78"/>
              </a:rPr>
              <a:t>طیف </a:t>
            </a:r>
            <a:r>
              <a:rPr lang="fa-IR" sz="1400" dirty="0">
                <a:effectLst/>
                <a:latin typeface="B Nazanin"/>
                <a:ea typeface="Times New Roman"/>
                <a:cs typeface="B Titr" pitchFamily="2" charset="-78"/>
              </a:rPr>
              <a:t>پاسخ زلزله مورد استفاده</a:t>
            </a:r>
            <a:endParaRPr lang="en-US" sz="1400" dirty="0">
              <a:effectLst/>
              <a:latin typeface="B Nazanin"/>
              <a:ea typeface="Times New Roman"/>
              <a:cs typeface="B Titr" pitchFamily="2" charset="-78"/>
            </a:endParaRPr>
          </a:p>
        </p:txBody>
      </p:sp>
    </p:spTree>
    <p:extLst>
      <p:ext uri="{BB962C8B-B14F-4D97-AF65-F5344CB8AC3E}">
        <p14:creationId xmlns:p14="http://schemas.microsoft.com/office/powerpoint/2010/main" val="522398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228600"/>
            <a:ext cx="8229600" cy="4525963"/>
          </a:xfrm>
        </p:spPr>
        <p:txBody>
          <a:bodyPr>
            <a:normAutofit/>
          </a:bodyPr>
          <a:lstStyle/>
          <a:p>
            <a:pPr algn="r" rtl="1"/>
            <a:r>
              <a:rPr lang="fa-IR" sz="2400" dirty="0">
                <a:cs typeface="B Titr" pitchFamily="2" charset="-78"/>
              </a:rPr>
              <a:t>پاسخ تاریخچه زمانی نقاط عرشه به ترتیب در </a:t>
            </a:r>
            <a:r>
              <a:rPr lang="fa-IR" sz="2400" dirty="0" smtClean="0">
                <a:cs typeface="B Titr" pitchFamily="2" charset="-78"/>
              </a:rPr>
              <a:t>امتدادهای </a:t>
            </a:r>
            <a:r>
              <a:rPr lang="fa-IR" sz="2400" dirty="0">
                <a:cs typeface="B Titr" pitchFamily="2" charset="-78"/>
              </a:rPr>
              <a:t>طولی و عرضی: </a:t>
            </a:r>
            <a:endParaRPr lang="en-US" sz="2400" b="1" dirty="0">
              <a:solidFill>
                <a:srgbClr val="0000FF"/>
              </a:solidFill>
              <a:cs typeface="B Titr" panose="00000700000000000000" pitchFamily="2" charset="-78"/>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627927" y="1046480"/>
            <a:ext cx="5934075" cy="1809750"/>
          </a:xfrm>
          <a:prstGeom prst="rect">
            <a:avLst/>
          </a:prstGeom>
          <a:noFill/>
          <a:ln>
            <a:noFill/>
          </a:ln>
        </p:spPr>
      </p:pic>
      <p:sp>
        <p:nvSpPr>
          <p:cNvPr id="7" name="Text Box 6"/>
          <p:cNvSpPr txBox="1"/>
          <p:nvPr/>
        </p:nvSpPr>
        <p:spPr>
          <a:xfrm flipV="1">
            <a:off x="1188340" y="1247140"/>
            <a:ext cx="419100" cy="140843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 wrap="square" lIns="0" tIns="0" rIns="0" bIns="0" numCol="1" spcCol="0" rtlCol="0" fromWordArt="0" anchor="ctr" anchorCtr="0" forceAA="0" compatLnSpc="1">
            <a:prstTxWarp prst="textNoShape">
              <a:avLst/>
            </a:prstTxWarp>
            <a:noAutofit/>
          </a:bodyPr>
          <a:lstStyle/>
          <a:p>
            <a:pPr marL="0" marR="0" indent="252095" algn="just" rtl="1">
              <a:lnSpc>
                <a:spcPct val="130000"/>
              </a:lnSpc>
              <a:spcBef>
                <a:spcPts val="1000"/>
              </a:spcBef>
              <a:spcAft>
                <a:spcPts val="1000"/>
              </a:spcAft>
            </a:pPr>
            <a:r>
              <a:rPr lang="fa-IR" sz="1400" dirty="0">
                <a:effectLst/>
                <a:latin typeface="B Nazanin"/>
                <a:ea typeface="Times New Roman"/>
              </a:rPr>
              <a:t>جابجایی (میلیمتر)</a:t>
            </a:r>
            <a:endParaRPr lang="en-US" sz="1400" dirty="0">
              <a:effectLst/>
              <a:latin typeface="B Nazanin"/>
              <a:ea typeface="Times New Roman"/>
            </a:endParaRPr>
          </a:p>
        </p:txBody>
      </p:sp>
      <p:sp>
        <p:nvSpPr>
          <p:cNvPr id="8" name="Text Box 10"/>
          <p:cNvSpPr txBox="1"/>
          <p:nvPr/>
        </p:nvSpPr>
        <p:spPr>
          <a:xfrm>
            <a:off x="3288082" y="3009900"/>
            <a:ext cx="2736850" cy="419100"/>
          </a:xfrm>
          <a:prstGeom prst="rect">
            <a:avLst/>
          </a:prstGeom>
          <a:solidFill>
            <a:schemeClr val="lt1"/>
          </a:solidFill>
          <a:ln w="6350">
            <a:noFill/>
          </a:ln>
          <a:effectLst>
            <a:reflection endPos="0" dir="5400000" sy="-100000" algn="bl" rotWithShape="0"/>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indent="252095" algn="ctr" rtl="1">
              <a:lnSpc>
                <a:spcPct val="130000"/>
              </a:lnSpc>
              <a:spcBef>
                <a:spcPts val="1000"/>
              </a:spcBef>
              <a:spcAft>
                <a:spcPts val="1000"/>
              </a:spcAft>
            </a:pPr>
            <a:r>
              <a:rPr lang="fa-IR" sz="1400" dirty="0">
                <a:effectLst/>
                <a:latin typeface="B Nazanin"/>
                <a:ea typeface="Times New Roman"/>
              </a:rPr>
              <a:t>زمان (ثانیه)</a:t>
            </a:r>
            <a:endParaRPr lang="en-US" sz="1400" dirty="0">
              <a:effectLst/>
              <a:latin typeface="B Nazanin"/>
              <a:ea typeface="Times New Roman"/>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612269" y="3495318"/>
            <a:ext cx="5943600" cy="1609725"/>
          </a:xfrm>
          <a:prstGeom prst="rect">
            <a:avLst/>
          </a:prstGeom>
          <a:noFill/>
          <a:ln>
            <a:noFill/>
          </a:ln>
        </p:spPr>
      </p:pic>
      <p:sp>
        <p:nvSpPr>
          <p:cNvPr id="10" name="Text Box 24"/>
          <p:cNvSpPr txBox="1"/>
          <p:nvPr/>
        </p:nvSpPr>
        <p:spPr>
          <a:xfrm flipV="1">
            <a:off x="1188340" y="3429000"/>
            <a:ext cx="419100" cy="140843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 wrap="square" lIns="0" tIns="0" rIns="0" bIns="0" numCol="1" spcCol="0" rtlCol="0" fromWordArt="0" anchor="ctr" anchorCtr="0" forceAA="0" compatLnSpc="1">
            <a:prstTxWarp prst="textNoShape">
              <a:avLst/>
            </a:prstTxWarp>
            <a:noAutofit/>
          </a:bodyPr>
          <a:lstStyle/>
          <a:p>
            <a:pPr marL="0" marR="0" indent="252095" algn="just" rtl="1">
              <a:lnSpc>
                <a:spcPct val="130000"/>
              </a:lnSpc>
              <a:spcBef>
                <a:spcPts val="1000"/>
              </a:spcBef>
              <a:spcAft>
                <a:spcPts val="1000"/>
              </a:spcAft>
            </a:pPr>
            <a:r>
              <a:rPr lang="fa-IR" sz="1400" dirty="0">
                <a:effectLst/>
                <a:latin typeface="B Nazanin"/>
                <a:ea typeface="Times New Roman"/>
              </a:rPr>
              <a:t>جابجایی (میلیمتر)</a:t>
            </a:r>
            <a:endParaRPr lang="en-US" sz="1400" dirty="0">
              <a:effectLst/>
              <a:latin typeface="B Nazanin"/>
              <a:ea typeface="Times New Roman"/>
            </a:endParaRPr>
          </a:p>
        </p:txBody>
      </p:sp>
      <p:sp>
        <p:nvSpPr>
          <p:cNvPr id="11" name="Text Box 10"/>
          <p:cNvSpPr txBox="1"/>
          <p:nvPr/>
        </p:nvSpPr>
        <p:spPr>
          <a:xfrm>
            <a:off x="3299564" y="5181600"/>
            <a:ext cx="2736850" cy="419100"/>
          </a:xfrm>
          <a:prstGeom prst="rect">
            <a:avLst/>
          </a:prstGeom>
          <a:solidFill>
            <a:schemeClr val="lt1"/>
          </a:solidFill>
          <a:ln w="6350">
            <a:noFill/>
          </a:ln>
          <a:effectLst>
            <a:reflection endPos="0" dir="5400000" sy="-100000" algn="bl" rotWithShape="0"/>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indent="252095" algn="ctr" rtl="1">
              <a:lnSpc>
                <a:spcPct val="130000"/>
              </a:lnSpc>
              <a:spcBef>
                <a:spcPts val="1000"/>
              </a:spcBef>
              <a:spcAft>
                <a:spcPts val="1000"/>
              </a:spcAft>
            </a:pPr>
            <a:r>
              <a:rPr lang="fa-IR" sz="1400" dirty="0">
                <a:effectLst/>
                <a:latin typeface="B Nazanin"/>
                <a:ea typeface="Times New Roman"/>
              </a:rPr>
              <a:t>زمان (ثانیه)</a:t>
            </a:r>
            <a:endParaRPr lang="en-US" sz="1400" dirty="0">
              <a:effectLst/>
              <a:latin typeface="B Nazanin"/>
              <a:ea typeface="Times New Roman"/>
            </a:endParaRPr>
          </a:p>
        </p:txBody>
      </p:sp>
    </p:spTree>
    <p:extLst>
      <p:ext uri="{BB962C8B-B14F-4D97-AF65-F5344CB8AC3E}">
        <p14:creationId xmlns:p14="http://schemas.microsoft.com/office/powerpoint/2010/main" val="2729894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228600"/>
            <a:ext cx="8229600" cy="4525963"/>
          </a:xfrm>
        </p:spPr>
        <p:txBody>
          <a:bodyPr>
            <a:normAutofit/>
          </a:bodyPr>
          <a:lstStyle/>
          <a:p>
            <a:pPr algn="r" rtl="1"/>
            <a:r>
              <a:rPr lang="fa-IR" sz="2400" dirty="0">
                <a:cs typeface="B Titr" pitchFamily="2" charset="-78"/>
              </a:rPr>
              <a:t>پاسخ لنگر-انحنای ستون </a:t>
            </a:r>
            <a:r>
              <a:rPr lang="fa-IR" sz="2400" dirty="0" smtClean="0">
                <a:cs typeface="B Titr" pitchFamily="2" charset="-78"/>
              </a:rPr>
              <a:t>به ترتیب در امتدادهای طولی و عرضی: </a:t>
            </a:r>
            <a:endParaRPr lang="en-US" sz="2400" b="1" dirty="0">
              <a:solidFill>
                <a:srgbClr val="0000FF"/>
              </a:solidFill>
              <a:cs typeface="B Titr" panose="00000700000000000000" pitchFamily="2" charset="-78"/>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747439" y="866140"/>
            <a:ext cx="3724275" cy="2724150"/>
          </a:xfrm>
          <a:prstGeom prst="rect">
            <a:avLst/>
          </a:prstGeom>
          <a:noFill/>
          <a:ln>
            <a:noFill/>
          </a:ln>
        </p:spPr>
      </p:pic>
      <p:sp>
        <p:nvSpPr>
          <p:cNvPr id="12" name="Text Box 26"/>
          <p:cNvSpPr txBox="1"/>
          <p:nvPr/>
        </p:nvSpPr>
        <p:spPr>
          <a:xfrm>
            <a:off x="3264115" y="3590290"/>
            <a:ext cx="2736850" cy="419100"/>
          </a:xfrm>
          <a:prstGeom prst="rect">
            <a:avLst/>
          </a:prstGeom>
          <a:solidFill>
            <a:schemeClr val="lt1"/>
          </a:solidFill>
          <a:ln w="6350">
            <a:noFill/>
          </a:ln>
          <a:effectLst>
            <a:reflection endPos="0" dir="5400000" sy="-100000" algn="bl" rotWithShape="0"/>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indent="252095" algn="ctr" rtl="1">
              <a:lnSpc>
                <a:spcPct val="130000"/>
              </a:lnSpc>
              <a:spcBef>
                <a:spcPts val="1000"/>
              </a:spcBef>
              <a:spcAft>
                <a:spcPts val="1000"/>
              </a:spcAft>
            </a:pPr>
            <a:r>
              <a:rPr lang="fa-IR" sz="1400" dirty="0">
                <a:effectLst/>
                <a:latin typeface="B Nazanin"/>
                <a:ea typeface="Times New Roman"/>
              </a:rPr>
              <a:t>انحنا (</a:t>
            </a:r>
            <a:r>
              <a:rPr lang="en-US" sz="1400" dirty="0">
                <a:effectLst/>
                <a:latin typeface="B Nazanin"/>
                <a:ea typeface="Times New Roman"/>
              </a:rPr>
              <a:t>1/</a:t>
            </a:r>
            <a:r>
              <a:rPr lang="en-US" sz="1400" dirty="0">
                <a:effectLst/>
                <a:latin typeface="Times New Roman"/>
                <a:ea typeface="Times New Roman"/>
              </a:rPr>
              <a:t>m</a:t>
            </a:r>
            <a:r>
              <a:rPr lang="fa-IR" sz="1400" dirty="0">
                <a:effectLst/>
                <a:latin typeface="B Nazanin"/>
                <a:ea typeface="Times New Roman"/>
              </a:rPr>
              <a:t>)</a:t>
            </a:r>
            <a:endParaRPr lang="en-US" sz="1400" dirty="0">
              <a:effectLst/>
              <a:latin typeface="B Nazanin"/>
              <a:ea typeface="Times New Roman"/>
            </a:endParaRPr>
          </a:p>
        </p:txBody>
      </p:sp>
      <p:sp>
        <p:nvSpPr>
          <p:cNvPr id="13" name="Text Box 27"/>
          <p:cNvSpPr txBox="1"/>
          <p:nvPr/>
        </p:nvSpPr>
        <p:spPr>
          <a:xfrm flipV="1">
            <a:off x="2328339" y="1524000"/>
            <a:ext cx="419100" cy="140843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 wrap="square" lIns="0" tIns="0" rIns="0" bIns="0" numCol="1" spcCol="0" rtlCol="0" fromWordArt="0" anchor="ctr" anchorCtr="0" forceAA="0" compatLnSpc="1">
            <a:prstTxWarp prst="textNoShape">
              <a:avLst/>
            </a:prstTxWarp>
            <a:noAutofit/>
          </a:bodyPr>
          <a:lstStyle/>
          <a:p>
            <a:pPr marL="0" marR="0" indent="252095" algn="just" rtl="1">
              <a:lnSpc>
                <a:spcPct val="130000"/>
              </a:lnSpc>
              <a:spcBef>
                <a:spcPts val="1000"/>
              </a:spcBef>
              <a:spcAft>
                <a:spcPts val="1000"/>
              </a:spcAft>
            </a:pPr>
            <a:r>
              <a:rPr lang="fa-IR" sz="1400">
                <a:effectLst/>
                <a:latin typeface="B Nazanin"/>
                <a:ea typeface="Times New Roman"/>
              </a:rPr>
              <a:t>لنگر (</a:t>
            </a:r>
            <a:r>
              <a:rPr lang="en-US" sz="1400">
                <a:effectLst/>
                <a:latin typeface="Times New Roman"/>
                <a:ea typeface="Times New Roman"/>
              </a:rPr>
              <a:t>kN-m</a:t>
            </a:r>
            <a:r>
              <a:rPr lang="fa-IR" sz="1400">
                <a:effectLst/>
                <a:latin typeface="B Nazanin"/>
                <a:ea typeface="Times New Roman"/>
              </a:rPr>
              <a:t>)</a:t>
            </a:r>
            <a:endParaRPr lang="en-US" sz="1400">
              <a:effectLst/>
              <a:latin typeface="B Nazanin"/>
              <a:ea typeface="Times New Roman"/>
            </a:endParaRPr>
          </a:p>
        </p:txBody>
      </p:sp>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2917323" y="4005215"/>
            <a:ext cx="3305175" cy="2400300"/>
          </a:xfrm>
          <a:prstGeom prst="rect">
            <a:avLst/>
          </a:prstGeom>
          <a:noFill/>
          <a:ln>
            <a:noFill/>
          </a:ln>
        </p:spPr>
      </p:pic>
      <p:sp>
        <p:nvSpPr>
          <p:cNvPr id="15" name="Text Box 26"/>
          <p:cNvSpPr txBox="1"/>
          <p:nvPr/>
        </p:nvSpPr>
        <p:spPr>
          <a:xfrm>
            <a:off x="3481233" y="6389893"/>
            <a:ext cx="2508250" cy="295370"/>
          </a:xfrm>
          <a:prstGeom prst="rect">
            <a:avLst/>
          </a:prstGeom>
          <a:solidFill>
            <a:schemeClr val="lt1"/>
          </a:solidFill>
          <a:ln w="6350">
            <a:noFill/>
          </a:ln>
          <a:effectLst>
            <a:reflection endPos="0" dir="5400000" sy="-100000" algn="bl" rotWithShape="0"/>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indent="252095" algn="ctr" rtl="1">
              <a:lnSpc>
                <a:spcPct val="130000"/>
              </a:lnSpc>
              <a:spcBef>
                <a:spcPts val="1000"/>
              </a:spcBef>
              <a:spcAft>
                <a:spcPts val="1000"/>
              </a:spcAft>
            </a:pPr>
            <a:r>
              <a:rPr lang="fa-IR" sz="1400" dirty="0">
                <a:effectLst/>
                <a:latin typeface="B Nazanin"/>
                <a:ea typeface="Times New Roman"/>
              </a:rPr>
              <a:t>انحنا (</a:t>
            </a:r>
            <a:r>
              <a:rPr lang="en-US" sz="1400" dirty="0">
                <a:effectLst/>
                <a:latin typeface="B Nazanin"/>
                <a:ea typeface="Times New Roman"/>
              </a:rPr>
              <a:t>1/</a:t>
            </a:r>
            <a:r>
              <a:rPr lang="en-US" sz="1400" dirty="0">
                <a:effectLst/>
                <a:latin typeface="Times New Roman"/>
                <a:ea typeface="Times New Roman"/>
              </a:rPr>
              <a:t>m</a:t>
            </a:r>
            <a:r>
              <a:rPr lang="fa-IR" sz="1400" dirty="0">
                <a:effectLst/>
                <a:latin typeface="B Nazanin"/>
                <a:ea typeface="Times New Roman"/>
              </a:rPr>
              <a:t>)</a:t>
            </a:r>
            <a:endParaRPr lang="en-US" sz="1400" dirty="0">
              <a:effectLst/>
              <a:latin typeface="B Nazanin"/>
              <a:ea typeface="Times New Roman"/>
            </a:endParaRPr>
          </a:p>
        </p:txBody>
      </p:sp>
      <p:sp>
        <p:nvSpPr>
          <p:cNvPr id="16" name="Text Box 27"/>
          <p:cNvSpPr txBox="1"/>
          <p:nvPr/>
        </p:nvSpPr>
        <p:spPr>
          <a:xfrm flipV="1">
            <a:off x="2333883" y="4316261"/>
            <a:ext cx="419100" cy="140843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 wrap="square" lIns="0" tIns="0" rIns="0" bIns="0" numCol="1" spcCol="0" rtlCol="0" fromWordArt="0" anchor="ctr" anchorCtr="0" forceAA="0" compatLnSpc="1">
            <a:prstTxWarp prst="textNoShape">
              <a:avLst/>
            </a:prstTxWarp>
            <a:noAutofit/>
          </a:bodyPr>
          <a:lstStyle/>
          <a:p>
            <a:pPr marL="0" marR="0" indent="252095" algn="just" rtl="1">
              <a:lnSpc>
                <a:spcPct val="130000"/>
              </a:lnSpc>
              <a:spcBef>
                <a:spcPts val="1000"/>
              </a:spcBef>
              <a:spcAft>
                <a:spcPts val="1000"/>
              </a:spcAft>
            </a:pPr>
            <a:r>
              <a:rPr lang="fa-IR" sz="1400" dirty="0">
                <a:effectLst/>
                <a:latin typeface="B Nazanin"/>
                <a:ea typeface="Times New Roman"/>
              </a:rPr>
              <a:t>لنگر (</a:t>
            </a:r>
            <a:r>
              <a:rPr lang="en-US" sz="1400" dirty="0" err="1">
                <a:effectLst/>
                <a:latin typeface="Times New Roman"/>
                <a:ea typeface="Times New Roman"/>
              </a:rPr>
              <a:t>kN</a:t>
            </a:r>
            <a:r>
              <a:rPr lang="en-US" sz="1400" dirty="0">
                <a:effectLst/>
                <a:latin typeface="Times New Roman"/>
                <a:ea typeface="Times New Roman"/>
              </a:rPr>
              <a:t>-m</a:t>
            </a:r>
            <a:r>
              <a:rPr lang="fa-IR" sz="1400" dirty="0">
                <a:effectLst/>
                <a:latin typeface="B Nazanin"/>
                <a:ea typeface="Times New Roman"/>
              </a:rPr>
              <a:t>)</a:t>
            </a:r>
            <a:endParaRPr lang="en-US" sz="1400" dirty="0">
              <a:effectLst/>
              <a:latin typeface="B Nazanin"/>
              <a:ea typeface="Times New Roman"/>
            </a:endParaRPr>
          </a:p>
        </p:txBody>
      </p:sp>
    </p:spTree>
    <p:extLst>
      <p:ext uri="{BB962C8B-B14F-4D97-AF65-F5344CB8AC3E}">
        <p14:creationId xmlns:p14="http://schemas.microsoft.com/office/powerpoint/2010/main" val="3191938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533400" y="304800"/>
            <a:ext cx="8229600" cy="4525963"/>
          </a:xfrm>
        </p:spPr>
        <p:txBody>
          <a:bodyPr>
            <a:normAutofit/>
          </a:bodyPr>
          <a:lstStyle/>
          <a:p>
            <a:pPr algn="r" rtl="1"/>
            <a:r>
              <a:rPr lang="fa-IR" sz="2400" dirty="0" smtClean="0">
                <a:cs typeface="B Titr" pitchFamily="2" charset="-78"/>
              </a:rPr>
              <a:t>پاسخ </a:t>
            </a:r>
            <a:r>
              <a:rPr lang="fa-IR" sz="2400" dirty="0">
                <a:cs typeface="B Titr" pitchFamily="2" charset="-78"/>
              </a:rPr>
              <a:t>خاک پشت دیوار کوله و شمع ها </a:t>
            </a:r>
            <a:r>
              <a:rPr lang="fa-IR" sz="2400" dirty="0" smtClean="0">
                <a:cs typeface="B Titr" pitchFamily="2" charset="-78"/>
              </a:rPr>
              <a:t>نیز به ترتیب </a:t>
            </a:r>
            <a:r>
              <a:rPr lang="fa-IR" sz="2400" dirty="0">
                <a:cs typeface="B Titr" pitchFamily="2" charset="-78"/>
              </a:rPr>
              <a:t>بشکل زیر </a:t>
            </a:r>
            <a:r>
              <a:rPr lang="fa-IR" sz="2400" dirty="0" smtClean="0">
                <a:cs typeface="B Titr" pitchFamily="2" charset="-78"/>
              </a:rPr>
              <a:t>است:</a:t>
            </a: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3228975" y="1066800"/>
            <a:ext cx="2686050" cy="2124075"/>
          </a:xfrm>
          <a:prstGeom prst="rect">
            <a:avLst/>
          </a:prstGeom>
          <a:noFill/>
          <a:ln>
            <a:noFill/>
          </a:ln>
        </p:spPr>
      </p:pic>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3281558" y="3810000"/>
            <a:ext cx="2571750" cy="1847850"/>
          </a:xfrm>
          <a:prstGeom prst="rect">
            <a:avLst/>
          </a:prstGeom>
          <a:noFill/>
          <a:ln>
            <a:noFill/>
          </a:ln>
        </p:spPr>
      </p:pic>
      <p:sp>
        <p:nvSpPr>
          <p:cNvPr id="12" name="Text Box 683"/>
          <p:cNvSpPr txBox="1"/>
          <p:nvPr/>
        </p:nvSpPr>
        <p:spPr>
          <a:xfrm>
            <a:off x="3725167" y="3167063"/>
            <a:ext cx="2078037" cy="338138"/>
          </a:xfrm>
          <a:prstGeom prst="rect">
            <a:avLst/>
          </a:prstGeom>
          <a:solidFill>
            <a:schemeClr val="lt1"/>
          </a:solidFill>
          <a:ln w="6350">
            <a:noFill/>
          </a:ln>
          <a:effectLst>
            <a:reflection endPos="0" dir="5400000" sy="-100000" algn="bl" rotWithShape="0"/>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indent="252095" algn="r" rtl="1">
              <a:lnSpc>
                <a:spcPct val="130000"/>
              </a:lnSpc>
              <a:spcBef>
                <a:spcPts val="1000"/>
              </a:spcBef>
              <a:spcAft>
                <a:spcPts val="1000"/>
              </a:spcAft>
            </a:pPr>
            <a:r>
              <a:rPr lang="fa-IR" sz="1400" dirty="0" smtClean="0">
                <a:effectLst/>
                <a:latin typeface="B Nazanin"/>
                <a:ea typeface="Times New Roman"/>
                <a:cs typeface="B Titr" pitchFamily="2" charset="-78"/>
              </a:rPr>
              <a:t>پاسخ خاک پشت دیوار کوله </a:t>
            </a:r>
            <a:endParaRPr lang="en-US" sz="1400" dirty="0" smtClean="0">
              <a:effectLst/>
              <a:latin typeface="B Nazanin"/>
              <a:ea typeface="Times New Roman"/>
              <a:cs typeface="B Titr" pitchFamily="2" charset="-78"/>
            </a:endParaRPr>
          </a:p>
          <a:p>
            <a:pPr marL="0" marR="0" indent="252095" algn="just" rtl="1">
              <a:lnSpc>
                <a:spcPct val="130000"/>
              </a:lnSpc>
              <a:spcBef>
                <a:spcPts val="1000"/>
              </a:spcBef>
              <a:spcAft>
                <a:spcPts val="1000"/>
              </a:spcAft>
            </a:pPr>
            <a:r>
              <a:rPr lang="en-US" sz="1400" dirty="0">
                <a:effectLst/>
                <a:latin typeface="B Nazanin"/>
                <a:ea typeface="Times New Roman"/>
              </a:rPr>
              <a:t> </a:t>
            </a:r>
          </a:p>
        </p:txBody>
      </p:sp>
      <p:sp>
        <p:nvSpPr>
          <p:cNvPr id="13" name="Text Box 685"/>
          <p:cNvSpPr txBox="1"/>
          <p:nvPr/>
        </p:nvSpPr>
        <p:spPr>
          <a:xfrm>
            <a:off x="3483770" y="5657850"/>
            <a:ext cx="2431255" cy="523875"/>
          </a:xfrm>
          <a:prstGeom prst="rect">
            <a:avLst/>
          </a:prstGeom>
          <a:solidFill>
            <a:schemeClr val="lt1"/>
          </a:solidFill>
          <a:ln w="6350">
            <a:noFill/>
          </a:ln>
          <a:effectLst>
            <a:reflection endPos="0" dir="5400000" sy="-100000" algn="bl" rotWithShape="0"/>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indent="252095" algn="r" rtl="1">
              <a:lnSpc>
                <a:spcPct val="130000"/>
              </a:lnSpc>
              <a:spcBef>
                <a:spcPts val="1000"/>
              </a:spcBef>
              <a:spcAft>
                <a:spcPts val="1000"/>
              </a:spcAft>
            </a:pPr>
            <a:r>
              <a:rPr lang="fa-IR" sz="1400" dirty="0" smtClean="0">
                <a:effectLst/>
                <a:latin typeface="B Nazanin"/>
                <a:ea typeface="Times New Roman"/>
                <a:cs typeface="B Titr" pitchFamily="2" charset="-78"/>
              </a:rPr>
              <a:t>پاسخ </a:t>
            </a:r>
            <a:r>
              <a:rPr lang="fa-IR" sz="1400" dirty="0">
                <a:effectLst/>
                <a:latin typeface="B Nazanin"/>
                <a:ea typeface="Times New Roman"/>
                <a:cs typeface="B Titr" pitchFamily="2" charset="-78"/>
              </a:rPr>
              <a:t>شمع کوله و فونداسیون </a:t>
            </a:r>
            <a:endParaRPr lang="en-US" sz="1400" dirty="0">
              <a:effectLst/>
              <a:latin typeface="B Nazanin"/>
              <a:ea typeface="Times New Roman"/>
              <a:cs typeface="B Titr" pitchFamily="2" charset="-78"/>
            </a:endParaRPr>
          </a:p>
          <a:p>
            <a:pPr marL="0" marR="0" indent="252095" algn="just" rtl="1">
              <a:lnSpc>
                <a:spcPct val="130000"/>
              </a:lnSpc>
              <a:spcBef>
                <a:spcPts val="1000"/>
              </a:spcBef>
              <a:spcAft>
                <a:spcPts val="1000"/>
              </a:spcAft>
            </a:pPr>
            <a:r>
              <a:rPr lang="en-US" sz="1400" dirty="0">
                <a:effectLst/>
                <a:latin typeface="B Nazanin"/>
                <a:ea typeface="Times New Roman"/>
              </a:rPr>
              <a:t> </a:t>
            </a:r>
          </a:p>
        </p:txBody>
      </p:sp>
    </p:spTree>
    <p:extLst>
      <p:ext uri="{BB962C8B-B14F-4D97-AF65-F5344CB8AC3E}">
        <p14:creationId xmlns:p14="http://schemas.microsoft.com/office/powerpoint/2010/main" val="3090993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a:spLocks noGrp="1"/>
          </p:cNvSpPr>
          <p:nvPr>
            <p:ph idx="1"/>
          </p:nvPr>
        </p:nvSpPr>
        <p:spPr>
          <a:xfrm>
            <a:off x="457200" y="228600"/>
            <a:ext cx="8229600" cy="4525963"/>
          </a:xfrm>
        </p:spPr>
        <p:txBody>
          <a:bodyPr>
            <a:normAutofit/>
          </a:bodyPr>
          <a:lstStyle/>
          <a:p>
            <a:pPr algn="r" rtl="1"/>
            <a:r>
              <a:rPr lang="fa-IR" sz="2400" dirty="0" smtClean="0">
                <a:cs typeface="B Titr" pitchFamily="2" charset="-78"/>
              </a:rPr>
              <a:t>پاسخ </a:t>
            </a:r>
            <a:r>
              <a:rPr lang="fa-IR" sz="2400" dirty="0">
                <a:cs typeface="B Titr" pitchFamily="2" charset="-78"/>
              </a:rPr>
              <a:t>بدست آمده برای تکیه گاه های الاستومریک </a:t>
            </a:r>
            <a:r>
              <a:rPr lang="fa-IR" sz="2400" dirty="0" smtClean="0">
                <a:cs typeface="B Titr" pitchFamily="2" charset="-78"/>
              </a:rPr>
              <a:t>به ترتیب در </a:t>
            </a:r>
            <a:r>
              <a:rPr lang="fa-IR" sz="2400" dirty="0">
                <a:cs typeface="B Titr" pitchFamily="2" charset="-78"/>
              </a:rPr>
              <a:t>هر دو امتداد طولی و عرضی به </a:t>
            </a:r>
            <a:r>
              <a:rPr lang="fa-IR" sz="2400" dirty="0" smtClean="0">
                <a:cs typeface="B Titr" pitchFamily="2" charset="-78"/>
              </a:rPr>
              <a:t>صورت زیر است: </a:t>
            </a:r>
            <a:endParaRPr lang="en-US" sz="2400" b="1" dirty="0">
              <a:solidFill>
                <a:srgbClr val="0000FF"/>
              </a:solidFill>
              <a:cs typeface="B Titr" panose="00000700000000000000" pitchFamily="2" charset="-78"/>
            </a:endParaRPr>
          </a:p>
        </p:txBody>
      </p:sp>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3301522" y="1295400"/>
            <a:ext cx="2609850" cy="1819275"/>
          </a:xfrm>
          <a:prstGeom prst="rect">
            <a:avLst/>
          </a:prstGeom>
          <a:noFill/>
          <a:ln>
            <a:noFill/>
          </a:ln>
        </p:spPr>
      </p:pic>
      <p:sp>
        <p:nvSpPr>
          <p:cNvPr id="19" name="Text Box 692"/>
          <p:cNvSpPr txBox="1"/>
          <p:nvPr/>
        </p:nvSpPr>
        <p:spPr>
          <a:xfrm>
            <a:off x="3054427" y="3114675"/>
            <a:ext cx="3027840" cy="523875"/>
          </a:xfrm>
          <a:prstGeom prst="rect">
            <a:avLst/>
          </a:prstGeom>
          <a:solidFill>
            <a:schemeClr val="lt1"/>
          </a:solidFill>
          <a:ln w="6350">
            <a:noFill/>
          </a:ln>
          <a:effectLst>
            <a:reflection endPos="0" dir="5400000" sy="-100000" algn="bl" rotWithShape="0"/>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indent="252095" algn="r" rtl="1">
              <a:lnSpc>
                <a:spcPct val="130000"/>
              </a:lnSpc>
              <a:spcBef>
                <a:spcPts val="1000"/>
              </a:spcBef>
              <a:spcAft>
                <a:spcPts val="1000"/>
              </a:spcAft>
            </a:pPr>
            <a:r>
              <a:rPr lang="fa-IR" sz="1400" dirty="0" smtClean="0">
                <a:effectLst/>
                <a:latin typeface="B Nazanin"/>
                <a:ea typeface="Times New Roman"/>
                <a:cs typeface="B Titr" pitchFamily="2" charset="-78"/>
              </a:rPr>
              <a:t>پاسخ </a:t>
            </a:r>
            <a:r>
              <a:rPr lang="fa-IR" sz="1400" dirty="0">
                <a:effectLst/>
                <a:latin typeface="B Nazanin"/>
                <a:ea typeface="Times New Roman"/>
                <a:cs typeface="B Titr" pitchFamily="2" charset="-78"/>
              </a:rPr>
              <a:t>تکیه گاه الاستومریک در امتداد طولی </a:t>
            </a:r>
            <a:endParaRPr lang="en-US" sz="1400" dirty="0">
              <a:effectLst/>
              <a:latin typeface="B Nazanin"/>
              <a:ea typeface="Times New Roman"/>
              <a:cs typeface="B Titr" pitchFamily="2" charset="-78"/>
            </a:endParaRPr>
          </a:p>
          <a:p>
            <a:pPr marL="0" marR="0" indent="252095" algn="just" rtl="1">
              <a:lnSpc>
                <a:spcPct val="130000"/>
              </a:lnSpc>
              <a:spcBef>
                <a:spcPts val="1000"/>
              </a:spcBef>
              <a:spcAft>
                <a:spcPts val="1000"/>
              </a:spcAft>
            </a:pPr>
            <a:r>
              <a:rPr lang="en-US" sz="1400" dirty="0">
                <a:effectLst/>
                <a:latin typeface="B Nazanin"/>
                <a:ea typeface="Times New Roman"/>
              </a:rPr>
              <a:t> </a:t>
            </a:r>
          </a:p>
        </p:txBody>
      </p:sp>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3225322" y="3695112"/>
            <a:ext cx="2686050" cy="1714500"/>
          </a:xfrm>
          <a:prstGeom prst="rect">
            <a:avLst/>
          </a:prstGeom>
          <a:noFill/>
          <a:ln>
            <a:noFill/>
          </a:ln>
        </p:spPr>
      </p:pic>
      <p:sp>
        <p:nvSpPr>
          <p:cNvPr id="21" name="Text Box 692"/>
          <p:cNvSpPr txBox="1"/>
          <p:nvPr/>
        </p:nvSpPr>
        <p:spPr>
          <a:xfrm>
            <a:off x="3225322" y="5407980"/>
            <a:ext cx="3027840" cy="523875"/>
          </a:xfrm>
          <a:prstGeom prst="rect">
            <a:avLst/>
          </a:prstGeom>
          <a:solidFill>
            <a:schemeClr val="lt1"/>
          </a:solidFill>
          <a:ln w="6350">
            <a:noFill/>
          </a:ln>
          <a:effectLst>
            <a:reflection endPos="0" dir="5400000" sy="-100000" algn="bl" rotWithShape="0"/>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indent="252095" algn="r" rtl="1">
              <a:lnSpc>
                <a:spcPct val="130000"/>
              </a:lnSpc>
              <a:spcBef>
                <a:spcPts val="1000"/>
              </a:spcBef>
              <a:spcAft>
                <a:spcPts val="1000"/>
              </a:spcAft>
            </a:pPr>
            <a:r>
              <a:rPr lang="fa-IR" sz="1400" dirty="0" smtClean="0">
                <a:effectLst/>
                <a:latin typeface="B Nazanin"/>
                <a:ea typeface="Times New Roman"/>
                <a:cs typeface="B Titr" pitchFamily="2" charset="-78"/>
              </a:rPr>
              <a:t>پاسخ </a:t>
            </a:r>
            <a:r>
              <a:rPr lang="fa-IR" sz="1400" dirty="0">
                <a:effectLst/>
                <a:latin typeface="B Nazanin"/>
                <a:ea typeface="Times New Roman"/>
                <a:cs typeface="B Titr" pitchFamily="2" charset="-78"/>
              </a:rPr>
              <a:t>تکیه گاه الاستومریک در امتداد </a:t>
            </a:r>
            <a:r>
              <a:rPr lang="fa-IR" sz="1400" dirty="0" smtClean="0">
                <a:effectLst/>
                <a:latin typeface="B Nazanin"/>
                <a:ea typeface="Times New Roman"/>
                <a:cs typeface="B Titr" pitchFamily="2" charset="-78"/>
              </a:rPr>
              <a:t>عرضی</a:t>
            </a:r>
            <a:endParaRPr lang="en-US" sz="1400" dirty="0">
              <a:effectLst/>
              <a:latin typeface="B Nazanin"/>
              <a:ea typeface="Times New Roman"/>
              <a:cs typeface="B Titr" pitchFamily="2" charset="-78"/>
            </a:endParaRPr>
          </a:p>
          <a:p>
            <a:pPr marL="0" marR="0" indent="252095" algn="just" rtl="1">
              <a:lnSpc>
                <a:spcPct val="130000"/>
              </a:lnSpc>
              <a:spcBef>
                <a:spcPts val="1000"/>
              </a:spcBef>
              <a:spcAft>
                <a:spcPts val="1000"/>
              </a:spcAft>
            </a:pPr>
            <a:r>
              <a:rPr lang="en-US" sz="1400" dirty="0">
                <a:effectLst/>
                <a:latin typeface="B Nazanin"/>
                <a:ea typeface="Times New Roman"/>
              </a:rPr>
              <a:t> </a:t>
            </a:r>
          </a:p>
        </p:txBody>
      </p:sp>
    </p:spTree>
    <p:extLst>
      <p:ext uri="{BB962C8B-B14F-4D97-AF65-F5344CB8AC3E}">
        <p14:creationId xmlns:p14="http://schemas.microsoft.com/office/powerpoint/2010/main" val="1248738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533400" y="304800"/>
            <a:ext cx="8229600" cy="4525963"/>
          </a:xfrm>
        </p:spPr>
        <p:txBody>
          <a:bodyPr>
            <a:normAutofit/>
          </a:bodyPr>
          <a:lstStyle/>
          <a:p>
            <a:pPr algn="r" rtl="1"/>
            <a:r>
              <a:rPr lang="fa-IR" sz="2400" dirty="0" smtClean="0">
                <a:cs typeface="B Titr" pitchFamily="2" charset="-78"/>
              </a:rPr>
              <a:t>و در آخر پاسخ </a:t>
            </a:r>
            <a:r>
              <a:rPr lang="fa-IR" sz="2400" dirty="0">
                <a:cs typeface="B Titr" pitchFamily="2" charset="-78"/>
              </a:rPr>
              <a:t>کلید های برشی و المان </a:t>
            </a:r>
            <a:r>
              <a:rPr lang="fa-IR" sz="2400" dirty="0" smtClean="0">
                <a:cs typeface="B Titr" pitchFamily="2" charset="-78"/>
              </a:rPr>
              <a:t>برخورد بصورت زیر می باشد:</a:t>
            </a: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3290886" y="1066800"/>
            <a:ext cx="2562225" cy="1876425"/>
          </a:xfrm>
          <a:prstGeom prst="rect">
            <a:avLst/>
          </a:prstGeom>
          <a:noFill/>
          <a:ln>
            <a:noFill/>
          </a:ln>
        </p:spPr>
      </p:pic>
      <p:sp>
        <p:nvSpPr>
          <p:cNvPr id="12" name="Text Box 696"/>
          <p:cNvSpPr txBox="1"/>
          <p:nvPr/>
        </p:nvSpPr>
        <p:spPr>
          <a:xfrm>
            <a:off x="3734709" y="3039649"/>
            <a:ext cx="2052638" cy="523875"/>
          </a:xfrm>
          <a:prstGeom prst="rect">
            <a:avLst/>
          </a:prstGeom>
          <a:solidFill>
            <a:schemeClr val="lt1"/>
          </a:solidFill>
          <a:ln w="6350">
            <a:noFill/>
          </a:ln>
          <a:effectLst>
            <a:reflection endPos="0" dir="5400000" sy="-100000" algn="bl" rotWithShape="0"/>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indent="252095" algn="ctr" rtl="1">
              <a:lnSpc>
                <a:spcPct val="130000"/>
              </a:lnSpc>
              <a:spcBef>
                <a:spcPts val="1000"/>
              </a:spcBef>
              <a:spcAft>
                <a:spcPts val="1000"/>
              </a:spcAft>
            </a:pPr>
            <a:r>
              <a:rPr lang="fa-IR" sz="1400" dirty="0" smtClean="0">
                <a:effectLst/>
                <a:latin typeface="B Nazanin"/>
                <a:ea typeface="Times New Roman"/>
                <a:cs typeface="B Titr" pitchFamily="2" charset="-78"/>
              </a:rPr>
              <a:t>پاسخ </a:t>
            </a:r>
            <a:r>
              <a:rPr lang="fa-IR" sz="1400" dirty="0">
                <a:effectLst/>
                <a:latin typeface="B Nazanin"/>
                <a:ea typeface="Times New Roman"/>
                <a:cs typeface="B Titr" pitchFamily="2" charset="-78"/>
              </a:rPr>
              <a:t>کلید برشی</a:t>
            </a:r>
            <a:endParaRPr lang="en-US" sz="1400" dirty="0">
              <a:effectLst/>
              <a:latin typeface="B Nazanin"/>
              <a:ea typeface="Times New Roman"/>
              <a:cs typeface="B Titr" pitchFamily="2" charset="-78"/>
            </a:endParaRPr>
          </a:p>
          <a:p>
            <a:pPr marL="0" marR="0" indent="252095" algn="just" rtl="1">
              <a:lnSpc>
                <a:spcPct val="130000"/>
              </a:lnSpc>
              <a:spcBef>
                <a:spcPts val="1000"/>
              </a:spcBef>
              <a:spcAft>
                <a:spcPts val="1000"/>
              </a:spcAft>
            </a:pPr>
            <a:r>
              <a:rPr lang="en-US" sz="1400" dirty="0">
                <a:effectLst/>
                <a:latin typeface="B Nazanin"/>
                <a:ea typeface="Times New Roman"/>
              </a:rPr>
              <a:t> </a:t>
            </a:r>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3186110" y="3604234"/>
            <a:ext cx="2771775" cy="1647825"/>
          </a:xfrm>
          <a:prstGeom prst="rect">
            <a:avLst/>
          </a:prstGeom>
          <a:noFill/>
          <a:ln>
            <a:noFill/>
          </a:ln>
        </p:spPr>
      </p:pic>
      <p:sp>
        <p:nvSpPr>
          <p:cNvPr id="14" name="Text Box 699"/>
          <p:cNvSpPr txBox="1"/>
          <p:nvPr/>
        </p:nvSpPr>
        <p:spPr>
          <a:xfrm>
            <a:off x="3791123" y="5252058"/>
            <a:ext cx="1939810" cy="523875"/>
          </a:xfrm>
          <a:prstGeom prst="rect">
            <a:avLst/>
          </a:prstGeom>
          <a:solidFill>
            <a:schemeClr val="lt1"/>
          </a:solidFill>
          <a:ln w="6350">
            <a:noFill/>
          </a:ln>
          <a:effectLst>
            <a:reflection endPos="0" dir="5400000" sy="-100000" algn="bl" rotWithShape="0"/>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indent="252095" algn="ctr" rtl="1">
              <a:lnSpc>
                <a:spcPct val="130000"/>
              </a:lnSpc>
              <a:spcBef>
                <a:spcPts val="1000"/>
              </a:spcBef>
              <a:spcAft>
                <a:spcPts val="1000"/>
              </a:spcAft>
            </a:pPr>
            <a:r>
              <a:rPr lang="fa-IR" sz="1400" dirty="0" smtClean="0">
                <a:effectLst/>
                <a:latin typeface="B Nazanin"/>
                <a:ea typeface="Times New Roman"/>
                <a:cs typeface="B Titr" pitchFamily="2" charset="-78"/>
              </a:rPr>
              <a:t>پاسخ </a:t>
            </a:r>
            <a:r>
              <a:rPr lang="fa-IR" sz="1400" dirty="0">
                <a:effectLst/>
                <a:latin typeface="B Nazanin"/>
                <a:ea typeface="Times New Roman"/>
                <a:cs typeface="B Titr" pitchFamily="2" charset="-78"/>
              </a:rPr>
              <a:t>المان برخورد</a:t>
            </a:r>
            <a:endParaRPr lang="en-US" sz="1400" dirty="0">
              <a:effectLst/>
              <a:latin typeface="B Nazanin"/>
              <a:ea typeface="Times New Roman"/>
              <a:cs typeface="B Titr" pitchFamily="2" charset="-78"/>
            </a:endParaRPr>
          </a:p>
          <a:p>
            <a:pPr marL="0" marR="0" indent="252095" algn="just" rtl="1">
              <a:lnSpc>
                <a:spcPct val="130000"/>
              </a:lnSpc>
              <a:spcBef>
                <a:spcPts val="1000"/>
              </a:spcBef>
              <a:spcAft>
                <a:spcPts val="1000"/>
              </a:spcAft>
            </a:pPr>
            <a:r>
              <a:rPr lang="en-US" sz="1400" dirty="0">
                <a:effectLst/>
                <a:latin typeface="B Nazanin"/>
                <a:ea typeface="Times New Roman"/>
              </a:rPr>
              <a:t> </a:t>
            </a:r>
          </a:p>
        </p:txBody>
      </p:sp>
    </p:spTree>
    <p:extLst>
      <p:ext uri="{BB962C8B-B14F-4D97-AF65-F5344CB8AC3E}">
        <p14:creationId xmlns:p14="http://schemas.microsoft.com/office/powerpoint/2010/main" val="3242691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8229600" cy="5321492"/>
          </a:xfrm>
        </p:spPr>
        <p:txBody>
          <a:bodyPr>
            <a:normAutofit fontScale="92500"/>
          </a:bodyPr>
          <a:lstStyle/>
          <a:p>
            <a:pPr algn="just" rtl="1">
              <a:lnSpc>
                <a:spcPct val="150000"/>
              </a:lnSpc>
            </a:pPr>
            <a:r>
              <a:rPr lang="fa-IR" sz="2400" dirty="0" smtClean="0">
                <a:cs typeface="B Titr" pitchFamily="2" charset="-78"/>
              </a:rPr>
              <a:t>در </a:t>
            </a:r>
            <a:r>
              <a:rPr lang="fa-IR" sz="2400" dirty="0">
                <a:cs typeface="B Titr" pitchFamily="2" charset="-78"/>
              </a:rPr>
              <a:t>مقاطع بتن </a:t>
            </a:r>
            <a:r>
              <a:rPr lang="fa-IR" sz="2400" dirty="0" smtClean="0">
                <a:cs typeface="B Titr" pitchFamily="2" charset="-78"/>
              </a:rPr>
              <a:t>مسلح</a:t>
            </a:r>
            <a:r>
              <a:rPr lang="fa-IR" sz="2400" dirty="0">
                <a:cs typeface="B Titr" pitchFamily="2" charset="-78"/>
              </a:rPr>
              <a:t>،</a:t>
            </a:r>
            <a:r>
              <a:rPr lang="fa-IR" sz="2400" dirty="0" smtClean="0">
                <a:cs typeface="B Titr" pitchFamily="2" charset="-78"/>
              </a:rPr>
              <a:t> ترکیب </a:t>
            </a:r>
            <a:r>
              <a:rPr lang="fa-IR" sz="2400" dirty="0">
                <a:cs typeface="B Titr" pitchFamily="2" charset="-78"/>
              </a:rPr>
              <a:t>دو نوع مصالح با ویژگی های متفاوت منجر به پیچیدگی آنالیز دقیق این دسته از سازه ها نسبت به سازه های فولادی می شود، که با استفاده از اجزای محدود می توان سازه های بتنی را با دقت بیشتری مدل و آنالیز کرد. </a:t>
            </a:r>
            <a:endParaRPr lang="en-US" sz="2400" dirty="0" smtClean="0">
              <a:cs typeface="B Titr" pitchFamily="2" charset="-78"/>
            </a:endParaRPr>
          </a:p>
          <a:p>
            <a:pPr algn="just" rtl="1">
              <a:lnSpc>
                <a:spcPct val="150000"/>
              </a:lnSpc>
            </a:pPr>
            <a:r>
              <a:rPr lang="fa-IR" sz="2400" dirty="0">
                <a:cs typeface="B Titr" pitchFamily="2" charset="-78"/>
              </a:rPr>
              <a:t>سرعت بالای نرم افزار اجزاء محدود </a:t>
            </a:r>
            <a:r>
              <a:rPr lang="en-US" sz="2400" b="1" dirty="0" err="1" smtClean="0">
                <a:latin typeface="Times New Roman" pitchFamily="18" charset="0"/>
                <a:cs typeface="B Titr" pitchFamily="2" charset="-78"/>
              </a:rPr>
              <a:t>OpenSees</a:t>
            </a:r>
            <a:r>
              <a:rPr lang="fa-IR" sz="2400" dirty="0" smtClean="0">
                <a:cs typeface="B Titr" pitchFamily="2" charset="-78"/>
              </a:rPr>
              <a:t> در </a:t>
            </a:r>
            <a:r>
              <a:rPr lang="fa-IR" sz="2400" dirty="0">
                <a:cs typeface="B Titr" pitchFamily="2" charset="-78"/>
              </a:rPr>
              <a:t>حل مسائل مربوط به مهندسی زلزله و همچنین دقت بالایی که میتوان در آن ایجاد کرد، این نرم افزار را از دیگر نرم افزارهای مشابه مجزاء کرده و کاربرد آن را مهم جلوه میدهد. </a:t>
            </a:r>
            <a:endParaRPr lang="en-US" sz="2400" dirty="0" smtClean="0">
              <a:cs typeface="B Titr" pitchFamily="2" charset="-78"/>
            </a:endParaRPr>
          </a:p>
          <a:p>
            <a:pPr algn="just" rtl="1">
              <a:lnSpc>
                <a:spcPct val="150000"/>
              </a:lnSpc>
            </a:pPr>
            <a:r>
              <a:rPr lang="fa-IR" sz="2400" dirty="0" smtClean="0">
                <a:solidFill>
                  <a:srgbClr val="00B050"/>
                </a:solidFill>
                <a:cs typeface="B Titr" panose="00000700000000000000" pitchFamily="2" charset="-78"/>
              </a:rPr>
              <a:t>مقالات مستخرج از اين كد، دو مقاله </a:t>
            </a:r>
            <a:r>
              <a:rPr lang="en-US" sz="2400" b="1" dirty="0" smtClean="0">
                <a:solidFill>
                  <a:srgbClr val="00B050"/>
                </a:solidFill>
                <a:latin typeface="Times New Roman" pitchFamily="18" charset="0"/>
                <a:cs typeface="Times New Roman" pitchFamily="18" charset="0"/>
              </a:rPr>
              <a:t>ISI</a:t>
            </a:r>
            <a:r>
              <a:rPr lang="fa-IR" sz="2400" dirty="0">
                <a:solidFill>
                  <a:srgbClr val="00B050"/>
                </a:solidFill>
                <a:cs typeface="B Titr" panose="00000700000000000000" pitchFamily="2" charset="-78"/>
              </a:rPr>
              <a:t> </a:t>
            </a:r>
            <a:r>
              <a:rPr lang="fa-IR" sz="2400" dirty="0" smtClean="0">
                <a:solidFill>
                  <a:srgbClr val="00B050"/>
                </a:solidFill>
                <a:cs typeface="B Titr" panose="00000700000000000000" pitchFamily="2" charset="-78"/>
              </a:rPr>
              <a:t>است که یکی از آن ها در انتشارات </a:t>
            </a:r>
            <a:r>
              <a:rPr lang="en-US" sz="2400" b="1" dirty="0" smtClean="0">
                <a:solidFill>
                  <a:srgbClr val="00B050"/>
                </a:solidFill>
                <a:latin typeface="Times New Roman" pitchFamily="18" charset="0"/>
                <a:cs typeface="Times New Roman" pitchFamily="18" charset="0"/>
              </a:rPr>
              <a:t>ASCE</a:t>
            </a:r>
            <a:r>
              <a:rPr lang="fa-IR" sz="2400" b="1" dirty="0" smtClean="0">
                <a:solidFill>
                  <a:srgbClr val="00B050"/>
                </a:solidFill>
                <a:latin typeface="Times New Roman" pitchFamily="18" charset="0"/>
                <a:cs typeface="Times New Roman" pitchFamily="18" charset="0"/>
              </a:rPr>
              <a:t> </a:t>
            </a:r>
            <a:r>
              <a:rPr lang="fa-IR" sz="2400" dirty="0" smtClean="0">
                <a:solidFill>
                  <a:srgbClr val="00B050"/>
                </a:solidFill>
                <a:cs typeface="B Titr" panose="00000700000000000000" pitchFamily="2" charset="-78"/>
              </a:rPr>
              <a:t>به چاپ رسیده و دیگری در انتشارات </a:t>
            </a:r>
            <a:r>
              <a:rPr lang="en-US" sz="2400" b="1" dirty="0" smtClean="0">
                <a:solidFill>
                  <a:srgbClr val="00B050"/>
                </a:solidFill>
                <a:latin typeface="Times New Roman" pitchFamily="18" charset="0"/>
                <a:cs typeface="Times New Roman" pitchFamily="18" charset="0"/>
              </a:rPr>
              <a:t>Taylor</a:t>
            </a:r>
            <a:r>
              <a:rPr lang="fa-IR" sz="2400" dirty="0" smtClean="0">
                <a:solidFill>
                  <a:srgbClr val="00B050"/>
                </a:solidFill>
                <a:cs typeface="B Titr" panose="00000700000000000000" pitchFamily="2" charset="-78"/>
              </a:rPr>
              <a:t> تحت بررسی می باشد.</a:t>
            </a:r>
            <a:endParaRPr lang="en-US" sz="2400" dirty="0">
              <a:solidFill>
                <a:srgbClr val="00B050"/>
              </a:solidFill>
              <a:cs typeface="B Titr" panose="00000700000000000000" pitchFamily="2" charset="-78"/>
            </a:endParaRPr>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5376671"/>
          </a:xfrm>
        </p:spPr>
        <p:txBody>
          <a:bodyPr>
            <a:normAutofit/>
          </a:bodyPr>
          <a:lstStyle/>
          <a:p>
            <a:pPr algn="just" rtl="1"/>
            <a:r>
              <a:rPr lang="en-US" sz="2400" b="1" dirty="0" err="1" smtClean="0">
                <a:latin typeface="Times New Roman" pitchFamily="18" charset="0"/>
                <a:cs typeface="B Titr" pitchFamily="2" charset="-78"/>
              </a:rPr>
              <a:t>OpenSees</a:t>
            </a:r>
            <a:r>
              <a:rPr lang="fa-IR" sz="2400" dirty="0" smtClean="0">
                <a:cs typeface="B Titr" pitchFamily="2" charset="-78"/>
              </a:rPr>
              <a:t>، </a:t>
            </a:r>
            <a:r>
              <a:rPr lang="fa-IR" sz="2400" dirty="0">
                <a:cs typeface="B Titr" pitchFamily="2" charset="-78"/>
              </a:rPr>
              <a:t>مخفف سیستم شبیه ساز مهندسی زلزله با منبع باز است که برای مدل کردن سیستم های سازه ای از روش اجزای محدود استفاده می </a:t>
            </a:r>
            <a:r>
              <a:rPr lang="fa-IR" sz="2400" dirty="0" smtClean="0">
                <a:cs typeface="B Titr" pitchFamily="2" charset="-78"/>
              </a:rPr>
              <a:t>کند. این </a:t>
            </a:r>
            <a:r>
              <a:rPr lang="fa-IR" sz="2400" dirty="0">
                <a:cs typeface="B Titr" pitchFamily="2" charset="-78"/>
              </a:rPr>
              <a:t>نرم افزار دارای قابلیت های منحصر به فرد زیادی می باشد که به صورت خلاصه به چند مورد از آن ها در ذیل اشاره شده است:</a:t>
            </a:r>
            <a:endParaRPr lang="en-US" sz="2400" dirty="0">
              <a:cs typeface="B Titr" pitchFamily="2" charset="-78"/>
            </a:endParaRPr>
          </a:p>
          <a:p>
            <a:pPr marL="109728" indent="0" algn="just" rtl="1">
              <a:buNone/>
            </a:pPr>
            <a:endParaRPr lang="fa-IR" sz="2000" dirty="0" smtClean="0"/>
          </a:p>
          <a:p>
            <a:pPr marL="109728" indent="0" algn="just" rtl="1">
              <a:buNone/>
            </a:pPr>
            <a:r>
              <a:rPr lang="fa-IR" sz="2400" dirty="0" smtClean="0">
                <a:cs typeface="B Nazanin" panose="00000400000000000000" pitchFamily="2" charset="-78"/>
              </a:rPr>
              <a:t>- </a:t>
            </a:r>
            <a:r>
              <a:rPr lang="fa-IR" sz="2400" b="1" dirty="0" smtClean="0">
                <a:cs typeface="B Nazanin" panose="00000400000000000000" pitchFamily="2" charset="-78"/>
              </a:rPr>
              <a:t>ترکیبات </a:t>
            </a:r>
            <a:r>
              <a:rPr lang="fa-IR" sz="2400" b="1" dirty="0">
                <a:cs typeface="B Nazanin" panose="00000400000000000000" pitchFamily="2" charset="-78"/>
              </a:rPr>
              <a:t>متنوعی از المان ها و مصالح را در بر می گیرد.</a:t>
            </a:r>
            <a:endParaRPr lang="en-US" sz="2400" b="1" dirty="0">
              <a:cs typeface="B Nazanin" panose="00000400000000000000" pitchFamily="2" charset="-78"/>
            </a:endParaRPr>
          </a:p>
          <a:p>
            <a:pPr marL="109728" indent="0" algn="just" rtl="1">
              <a:buNone/>
            </a:pPr>
            <a:r>
              <a:rPr lang="fa-IR" sz="2400" b="1" dirty="0">
                <a:cs typeface="B Nazanin" panose="00000400000000000000" pitchFamily="2" charset="-78"/>
              </a:rPr>
              <a:t>- طیف متنوعی از الگوریتم های حل را ممکن می سازد.</a:t>
            </a:r>
            <a:endParaRPr lang="en-US" sz="2400" b="1" dirty="0">
              <a:cs typeface="B Nazanin" panose="00000400000000000000" pitchFamily="2" charset="-78"/>
            </a:endParaRPr>
          </a:p>
          <a:p>
            <a:pPr marL="109728" indent="0" algn="just" rtl="1">
              <a:buNone/>
            </a:pPr>
            <a:r>
              <a:rPr lang="fa-IR" sz="2400" b="1" dirty="0" smtClean="0">
                <a:cs typeface="B Nazanin" panose="00000400000000000000" pitchFamily="2" charset="-78"/>
              </a:rPr>
              <a:t>- </a:t>
            </a:r>
            <a:r>
              <a:rPr lang="fa-IR" sz="2400" b="1" dirty="0">
                <a:cs typeface="B Nazanin" panose="00000400000000000000" pitchFamily="2" charset="-78"/>
              </a:rPr>
              <a:t>قابلیت برنامه نویسی و تغییر الگوریتم آن زمان محاسبه را کوتاه کرده و انجام عملیات تکراری را آسان می کند</a:t>
            </a:r>
            <a:endParaRPr lang="en-US" sz="2400" b="1" dirty="0">
              <a:cs typeface="B Nazanin" panose="00000400000000000000" pitchFamily="2" charset="-78"/>
            </a:endParaRPr>
          </a:p>
          <a:p>
            <a:pPr marL="109728" indent="0" algn="just" rtl="1">
              <a:buNone/>
            </a:pPr>
            <a:r>
              <a:rPr lang="fa-IR" sz="2400" b="1" dirty="0">
                <a:cs typeface="B Nazanin" panose="00000400000000000000" pitchFamily="2" charset="-78"/>
              </a:rPr>
              <a:t>-بالا بودن دقت برنامه نسبت به نرم افزارهای مشابه</a:t>
            </a:r>
            <a:endParaRPr lang="en-US" sz="2400" b="1" dirty="0">
              <a:cs typeface="B Nazanin" panose="00000400000000000000" pitchFamily="2" charset="-78"/>
            </a:endParaRPr>
          </a:p>
          <a:p>
            <a:pPr marL="109728" indent="0" algn="just" rtl="1">
              <a:buNone/>
            </a:pPr>
            <a:r>
              <a:rPr lang="fa-IR" sz="2400" b="1" dirty="0">
                <a:cs typeface="B Nazanin" panose="00000400000000000000" pitchFamily="2" charset="-78"/>
              </a:rPr>
              <a:t>- امکان پی گیری مراحل آنالیز حین تحلیل</a:t>
            </a:r>
            <a:endParaRPr lang="en-US" sz="2400" b="1" dirty="0">
              <a:cs typeface="B Nazanin" panose="00000400000000000000" pitchFamily="2" charset="-78"/>
            </a:endParaRPr>
          </a:p>
          <a:p>
            <a:pPr marL="109728" indent="0" algn="just" rtl="1">
              <a:buNone/>
            </a:pPr>
            <a:r>
              <a:rPr lang="fa-IR" sz="2400" b="1" dirty="0">
                <a:cs typeface="B Nazanin" panose="00000400000000000000" pitchFamily="2" charset="-78"/>
              </a:rPr>
              <a:t>- تعریف میراگر و عمل کردن کنترل فعال و غیر فعال</a:t>
            </a:r>
            <a:endParaRPr lang="en-US" sz="2400" b="1" dirty="0">
              <a:cs typeface="B Nazanin" panose="00000400000000000000" pitchFamily="2" charset="-78"/>
            </a:endParaRPr>
          </a:p>
          <a:p>
            <a:pPr marL="109728" indent="0" algn="just" rtl="1">
              <a:buNone/>
            </a:pPr>
            <a:r>
              <a:rPr lang="fa-IR" sz="2400" b="1" dirty="0">
                <a:cs typeface="B Nazanin" panose="00000400000000000000" pitchFamily="2" charset="-78"/>
              </a:rPr>
              <a:t>- امکان اعمال شتابنگاشت به پایه </a:t>
            </a:r>
            <a:r>
              <a:rPr lang="fa-IR" sz="2400" b="1" dirty="0" smtClean="0">
                <a:cs typeface="B Nazanin" panose="00000400000000000000" pitchFamily="2" charset="-78"/>
              </a:rPr>
              <a:t>سازه</a:t>
            </a:r>
            <a:endParaRPr lang="en-US" sz="2400" b="1" dirty="0">
              <a:cs typeface="B Nazanin" panose="00000400000000000000" pitchFamily="2" charset="-78"/>
            </a:endParaRPr>
          </a:p>
        </p:txBody>
      </p:sp>
      <p:sp>
        <p:nvSpPr>
          <p:cNvPr id="3" name="Title 2"/>
          <p:cNvSpPr>
            <a:spLocks noGrp="1"/>
          </p:cNvSpPr>
          <p:nvPr>
            <p:ph type="title"/>
          </p:nvPr>
        </p:nvSpPr>
        <p:spPr/>
        <p:txBody>
          <a:bodyPr>
            <a:normAutofit/>
          </a:bodyPr>
          <a:lstStyle/>
          <a:p>
            <a:pPr algn="r" rtl="1"/>
            <a:r>
              <a:rPr lang="fa-IR" sz="3600" dirty="0" smtClean="0">
                <a:solidFill>
                  <a:srgbClr val="FF0000"/>
                </a:solidFill>
                <a:effectLst/>
                <a:cs typeface="B Titr" panose="00000700000000000000" pitchFamily="2" charset="-78"/>
              </a:rPr>
              <a:t>قابلیت های نرم افزار </a:t>
            </a:r>
            <a:r>
              <a:rPr lang="en-US" sz="3600" dirty="0" err="1" smtClean="0">
                <a:solidFill>
                  <a:srgbClr val="FF0000"/>
                </a:solidFill>
                <a:effectLst/>
                <a:latin typeface="Times New Roman" pitchFamily="18" charset="0"/>
                <a:cs typeface="Times New Roman" pitchFamily="18" charset="0"/>
              </a:rPr>
              <a:t>OpenSees</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91509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1"/>
            <a:ext cx="8229600" cy="4788092"/>
          </a:xfrm>
        </p:spPr>
        <p:txBody>
          <a:bodyPr>
            <a:normAutofit/>
          </a:bodyPr>
          <a:lstStyle/>
          <a:p>
            <a:pPr algn="r" rtl="1"/>
            <a:r>
              <a:rPr lang="fa-IR" sz="2400" dirty="0">
                <a:cs typeface="B Titr" pitchFamily="2" charset="-78"/>
              </a:rPr>
              <a:t>زیر سازه- قابهای بتنی چند ستونه </a:t>
            </a:r>
            <a:endParaRPr lang="en-US" sz="2400" dirty="0">
              <a:solidFill>
                <a:srgbClr val="0000FF"/>
              </a:solidFill>
              <a:cs typeface="B Titr" pitchFamily="2" charset="-78"/>
            </a:endParaRPr>
          </a:p>
        </p:txBody>
      </p:sp>
      <p:sp>
        <p:nvSpPr>
          <p:cNvPr id="3" name="Title 2"/>
          <p:cNvSpPr>
            <a:spLocks noGrp="1"/>
          </p:cNvSpPr>
          <p:nvPr>
            <p:ph type="title"/>
          </p:nvPr>
        </p:nvSpPr>
        <p:spPr>
          <a:xfrm>
            <a:off x="457200" y="23446"/>
            <a:ext cx="8229600" cy="1143000"/>
          </a:xfrm>
        </p:spPr>
        <p:txBody>
          <a:bodyPr>
            <a:normAutofit/>
          </a:bodyPr>
          <a:lstStyle/>
          <a:p>
            <a:pPr algn="r"/>
            <a:r>
              <a:rPr lang="fa-IR" sz="3600" dirty="0" smtClean="0">
                <a:solidFill>
                  <a:srgbClr val="FF0000"/>
                </a:solidFill>
                <a:effectLst/>
                <a:cs typeface="B Titr" panose="00000700000000000000" pitchFamily="2" charset="-78"/>
              </a:rPr>
              <a:t>مدل سازی تحلیلی اجزای پل</a:t>
            </a:r>
            <a:endParaRPr lang="en-US" sz="2800" dirty="0">
              <a:solidFill>
                <a:srgbClr val="FF0000"/>
              </a:solidFill>
              <a:cs typeface="B Titr" panose="00000700000000000000" pitchFamily="2" charset="-78"/>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09800"/>
            <a:ext cx="5610225" cy="360045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105025"/>
            <a:ext cx="5200650" cy="3810000"/>
          </a:xfrm>
          <a:prstGeom prst="rect">
            <a:avLst/>
          </a:prstGeom>
          <a:noFill/>
          <a:ln>
            <a:noFill/>
          </a:ln>
        </p:spPr>
      </p:pic>
    </p:spTree>
    <p:extLst>
      <p:ext uri="{BB962C8B-B14F-4D97-AF65-F5344CB8AC3E}">
        <p14:creationId xmlns:p14="http://schemas.microsoft.com/office/powerpoint/2010/main" val="3235697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4525963"/>
          </a:xfrm>
        </p:spPr>
        <p:txBody>
          <a:bodyPr>
            <a:normAutofit/>
          </a:bodyPr>
          <a:lstStyle/>
          <a:p>
            <a:pPr lvl="0" algn="r" rtl="1"/>
            <a:r>
              <a:rPr lang="fa-IR" sz="2400" dirty="0" smtClean="0">
                <a:cs typeface="B Titr" pitchFamily="2" charset="-78"/>
              </a:rPr>
              <a:t>فنرهای </a:t>
            </a:r>
            <a:r>
              <a:rPr lang="fa-IR" sz="2400" dirty="0">
                <a:cs typeface="B Titr" pitchFamily="2" charset="-78"/>
              </a:rPr>
              <a:t>انتقالی و دورانی </a:t>
            </a:r>
            <a:r>
              <a:rPr lang="fa-IR" sz="2400" dirty="0" smtClean="0">
                <a:cs typeface="B Titr" pitchFamily="2" charset="-78"/>
              </a:rPr>
              <a:t>شالوده</a:t>
            </a:r>
          </a:p>
          <a:p>
            <a:pPr marL="109728" lvl="0" indent="0" algn="r" rtl="1">
              <a:buNone/>
            </a:pPr>
            <a:r>
              <a:rPr lang="fa-IR" sz="2400" dirty="0">
                <a:cs typeface="B Titr" pitchFamily="2" charset="-78"/>
              </a:rPr>
              <a:t>اکثر پلها دارای شالوده گسترده ی متّکی بر شمع های بتنی درجاریز هستند. </a:t>
            </a:r>
            <a:endParaRPr lang="en-US" sz="2400" dirty="0">
              <a:solidFill>
                <a:srgbClr val="0000FF"/>
              </a:solidFill>
              <a:cs typeface="B Titr" pitchFamily="2" charset="-78"/>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24062"/>
            <a:ext cx="5943600" cy="2809875"/>
          </a:xfrm>
          <a:prstGeom prst="rect">
            <a:avLst/>
          </a:prstGeom>
          <a:noFill/>
          <a:ln>
            <a:noFill/>
          </a:ln>
        </p:spPr>
      </p:pic>
      <p:sp>
        <p:nvSpPr>
          <p:cNvPr id="7" name="Text Box 708"/>
          <p:cNvSpPr txBox="1"/>
          <p:nvPr/>
        </p:nvSpPr>
        <p:spPr>
          <a:xfrm>
            <a:off x="3892328" y="1973760"/>
            <a:ext cx="876300" cy="5810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just" rtl="1">
              <a:lnSpc>
                <a:spcPct val="130000"/>
              </a:lnSpc>
              <a:spcBef>
                <a:spcPts val="1000"/>
              </a:spcBef>
              <a:spcAft>
                <a:spcPts val="1000"/>
              </a:spcAft>
            </a:pPr>
            <a:r>
              <a:rPr lang="fa-IR" sz="1400" b="1" dirty="0">
                <a:effectLst/>
                <a:latin typeface="B Nazanin"/>
                <a:ea typeface="Times New Roman"/>
                <a:cs typeface="B Zar" panose="00000400000000000000" pitchFamily="2" charset="-78"/>
              </a:rPr>
              <a:t>ستون</a:t>
            </a:r>
            <a:endParaRPr lang="en-US" sz="1400" b="1" dirty="0">
              <a:effectLst/>
              <a:latin typeface="B Nazanin"/>
              <a:ea typeface="Times New Roman"/>
              <a:cs typeface="B Zar" panose="00000400000000000000" pitchFamily="2" charset="-78"/>
            </a:endParaRPr>
          </a:p>
        </p:txBody>
      </p:sp>
      <p:sp>
        <p:nvSpPr>
          <p:cNvPr id="8" name="Text Box 712"/>
          <p:cNvSpPr txBox="1"/>
          <p:nvPr/>
        </p:nvSpPr>
        <p:spPr>
          <a:xfrm>
            <a:off x="1292003" y="2269035"/>
            <a:ext cx="1000125" cy="5810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ctr" rtl="1">
              <a:lnSpc>
                <a:spcPct val="130000"/>
              </a:lnSpc>
              <a:spcBef>
                <a:spcPts val="1000"/>
              </a:spcBef>
              <a:spcAft>
                <a:spcPts val="1000"/>
              </a:spcAft>
            </a:pPr>
            <a:r>
              <a:rPr lang="fa-IR" sz="1200" b="1" dirty="0">
                <a:effectLst/>
                <a:latin typeface="B Nazanin"/>
                <a:ea typeface="Times New Roman"/>
                <a:cs typeface="B Zar" panose="00000400000000000000" pitchFamily="2" charset="-78"/>
              </a:rPr>
              <a:t>کلاهک شمع</a:t>
            </a:r>
            <a:endParaRPr lang="en-US" sz="1400" b="1" dirty="0">
              <a:effectLst/>
              <a:latin typeface="B Nazanin"/>
              <a:ea typeface="Times New Roman"/>
              <a:cs typeface="B Zar" panose="00000400000000000000" pitchFamily="2" charset="-78"/>
            </a:endParaRPr>
          </a:p>
        </p:txBody>
      </p:sp>
      <p:sp>
        <p:nvSpPr>
          <p:cNvPr id="9" name="Text Box 713"/>
          <p:cNvSpPr txBox="1"/>
          <p:nvPr/>
        </p:nvSpPr>
        <p:spPr>
          <a:xfrm>
            <a:off x="3892328" y="2973885"/>
            <a:ext cx="933450" cy="4857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just" rtl="1">
              <a:lnSpc>
                <a:spcPct val="130000"/>
              </a:lnSpc>
              <a:spcBef>
                <a:spcPts val="1000"/>
              </a:spcBef>
              <a:spcAft>
                <a:spcPts val="1000"/>
              </a:spcAft>
            </a:pPr>
            <a:r>
              <a:rPr lang="fa-IR" sz="1400" b="1" dirty="0">
                <a:effectLst/>
                <a:latin typeface="B Nazanin"/>
                <a:ea typeface="Times New Roman"/>
                <a:cs typeface="B Zar" panose="00000400000000000000" pitchFamily="2" charset="-78"/>
              </a:rPr>
              <a:t>شمع ها</a:t>
            </a:r>
            <a:endParaRPr lang="en-US" sz="1400" b="1" dirty="0">
              <a:effectLst/>
              <a:latin typeface="B Nazanin"/>
              <a:ea typeface="Times New Roman"/>
              <a:cs typeface="B Zar" panose="00000400000000000000" pitchFamily="2" charset="-78"/>
            </a:endParaRPr>
          </a:p>
        </p:txBody>
      </p:sp>
      <p:sp>
        <p:nvSpPr>
          <p:cNvPr id="10" name="Text Box 92"/>
          <p:cNvSpPr txBox="1"/>
          <p:nvPr/>
        </p:nvSpPr>
        <p:spPr>
          <a:xfrm>
            <a:off x="1958753" y="4707435"/>
            <a:ext cx="1647825" cy="5334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ctr" rtl="1">
              <a:lnSpc>
                <a:spcPct val="130000"/>
              </a:lnSpc>
              <a:spcBef>
                <a:spcPts val="1000"/>
              </a:spcBef>
              <a:spcAft>
                <a:spcPts val="1000"/>
              </a:spcAft>
            </a:pPr>
            <a:r>
              <a:rPr lang="fa-IR" sz="1400" b="1" dirty="0">
                <a:effectLst/>
                <a:latin typeface="B Nazanin"/>
                <a:ea typeface="Times New Roman"/>
                <a:cs typeface="B Zar" panose="00000400000000000000" pitchFamily="2" charset="-78"/>
              </a:rPr>
              <a:t>فونداسیون شمع ها</a:t>
            </a:r>
            <a:endParaRPr lang="en-US" sz="1400" b="1" dirty="0">
              <a:effectLst/>
              <a:latin typeface="B Nazanin"/>
              <a:ea typeface="Times New Roman"/>
              <a:cs typeface="B Zar" panose="00000400000000000000" pitchFamily="2" charset="-78"/>
            </a:endParaRPr>
          </a:p>
        </p:txBody>
      </p:sp>
      <p:sp>
        <p:nvSpPr>
          <p:cNvPr id="11" name="Text Box 93"/>
          <p:cNvSpPr txBox="1"/>
          <p:nvPr/>
        </p:nvSpPr>
        <p:spPr>
          <a:xfrm>
            <a:off x="5257800" y="4707435"/>
            <a:ext cx="1504950" cy="5334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ctr" rtl="1">
              <a:lnSpc>
                <a:spcPct val="130000"/>
              </a:lnSpc>
              <a:spcBef>
                <a:spcPts val="1000"/>
              </a:spcBef>
              <a:spcAft>
                <a:spcPts val="1000"/>
              </a:spcAft>
            </a:pPr>
            <a:r>
              <a:rPr lang="fa-IR" sz="1400" b="1" dirty="0">
                <a:effectLst/>
                <a:latin typeface="B Nazanin"/>
                <a:ea typeface="Times New Roman"/>
                <a:cs typeface="B Zar" panose="00000400000000000000" pitchFamily="2" charset="-78"/>
              </a:rPr>
              <a:t>مدل تحلیلی</a:t>
            </a:r>
            <a:endParaRPr lang="en-US" sz="1400" b="1" dirty="0">
              <a:effectLst/>
              <a:latin typeface="B Nazanin"/>
              <a:ea typeface="Times New Roman"/>
              <a:cs typeface="B Zar" panose="00000400000000000000" pitchFamily="2" charset="-78"/>
            </a:endParaRPr>
          </a:p>
        </p:txBody>
      </p:sp>
      <p:sp>
        <p:nvSpPr>
          <p:cNvPr id="12" name="Text Box 742"/>
          <p:cNvSpPr txBox="1"/>
          <p:nvPr/>
        </p:nvSpPr>
        <p:spPr>
          <a:xfrm>
            <a:off x="6422721" y="2076178"/>
            <a:ext cx="1733550" cy="5619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just" rtl="1">
              <a:lnSpc>
                <a:spcPct val="130000"/>
              </a:lnSpc>
              <a:spcBef>
                <a:spcPts val="1000"/>
              </a:spcBef>
              <a:spcAft>
                <a:spcPts val="1000"/>
              </a:spcAft>
            </a:pPr>
            <a:r>
              <a:rPr lang="fa-IR" sz="1400" b="1" dirty="0">
                <a:effectLst/>
                <a:latin typeface="B Nazanin"/>
                <a:ea typeface="Times New Roman"/>
                <a:cs typeface="B Zar" panose="00000400000000000000" pitchFamily="2" charset="-78"/>
              </a:rPr>
              <a:t>فنرهای فونداسیون</a:t>
            </a:r>
            <a:endParaRPr lang="en-US" sz="1400" b="1" dirty="0">
              <a:effectLst/>
              <a:latin typeface="B Nazanin"/>
              <a:ea typeface="Times New Roman"/>
              <a:cs typeface="B Zar" panose="00000400000000000000" pitchFamily="2" charset="-78"/>
            </a:endParaRPr>
          </a:p>
        </p:txBody>
      </p:sp>
    </p:spTree>
    <p:extLst>
      <p:ext uri="{BB962C8B-B14F-4D97-AF65-F5344CB8AC3E}">
        <p14:creationId xmlns:p14="http://schemas.microsoft.com/office/powerpoint/2010/main" val="947997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4525963"/>
          </a:xfrm>
        </p:spPr>
        <p:txBody>
          <a:bodyPr>
            <a:normAutofit/>
          </a:bodyPr>
          <a:lstStyle/>
          <a:p>
            <a:pPr algn="r" rtl="1"/>
            <a:r>
              <a:rPr lang="fa-IR" sz="2400" dirty="0">
                <a:cs typeface="B Titr" pitchFamily="2" charset="-78"/>
              </a:rPr>
              <a:t>کوله </a:t>
            </a:r>
            <a:r>
              <a:rPr lang="fa-IR" sz="2400" dirty="0" smtClean="0">
                <a:cs typeface="B Titr" pitchFamily="2" charset="-78"/>
              </a:rPr>
              <a:t>ها</a:t>
            </a:r>
          </a:p>
          <a:p>
            <a:pPr marL="109728" indent="0" algn="r" rtl="1">
              <a:buNone/>
            </a:pPr>
            <a:r>
              <a:rPr lang="fa-IR" sz="2400" dirty="0">
                <a:cs typeface="B Titr" pitchFamily="2" charset="-78"/>
              </a:rPr>
              <a:t>پاسخ طولی ترکیبی از دو مکانیزم است، در واقع زمانی که خاک پشت کوله تحت فشار است عملکرد مقاوم بوده و زمانی که کوله در حال دورشدن از خاک پشت دیوار است مکانیزم محرک ایجاد می شود. </a:t>
            </a:r>
            <a:endParaRPr lang="en-US" sz="2400" b="1" dirty="0">
              <a:solidFill>
                <a:srgbClr val="0000FF"/>
              </a:solidFill>
              <a:cs typeface="B Titr" panose="00000700000000000000" pitchFamily="2" charset="-78"/>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662237" y="2590800"/>
            <a:ext cx="3743325" cy="3448050"/>
          </a:xfrm>
          <a:prstGeom prst="rect">
            <a:avLst/>
          </a:prstGeom>
          <a:noFill/>
          <a:ln>
            <a:noFill/>
          </a:ln>
        </p:spPr>
      </p:pic>
      <p:sp>
        <p:nvSpPr>
          <p:cNvPr id="7" name="Text Box 743"/>
          <p:cNvSpPr txBox="1"/>
          <p:nvPr/>
        </p:nvSpPr>
        <p:spPr>
          <a:xfrm>
            <a:off x="2400300" y="3933825"/>
            <a:ext cx="1314450" cy="495300"/>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ctr" rtl="1">
              <a:lnSpc>
                <a:spcPct val="130000"/>
              </a:lnSpc>
              <a:spcBef>
                <a:spcPts val="1000"/>
              </a:spcBef>
              <a:spcAft>
                <a:spcPts val="1000"/>
              </a:spcAft>
            </a:pPr>
            <a:r>
              <a:rPr lang="fa-IR" sz="1400" b="1">
                <a:effectLst/>
                <a:latin typeface="B Nazanin"/>
                <a:ea typeface="Times New Roman"/>
              </a:rPr>
              <a:t>رفتار محرک</a:t>
            </a:r>
            <a:endParaRPr lang="en-US" sz="1400">
              <a:effectLst/>
              <a:latin typeface="B Nazanin"/>
              <a:ea typeface="Times New Roman"/>
            </a:endParaRPr>
          </a:p>
        </p:txBody>
      </p:sp>
      <p:sp>
        <p:nvSpPr>
          <p:cNvPr id="8" name="Text Box 752"/>
          <p:cNvSpPr txBox="1"/>
          <p:nvPr/>
        </p:nvSpPr>
        <p:spPr>
          <a:xfrm>
            <a:off x="3905250" y="3933825"/>
            <a:ext cx="1181100" cy="495300"/>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52095" algn="ctr" rtl="1">
              <a:lnSpc>
                <a:spcPct val="130000"/>
              </a:lnSpc>
              <a:spcBef>
                <a:spcPts val="1000"/>
              </a:spcBef>
              <a:spcAft>
                <a:spcPts val="1000"/>
              </a:spcAft>
            </a:pPr>
            <a:r>
              <a:rPr lang="fa-IR" sz="1400" b="1">
                <a:effectLst/>
                <a:latin typeface="B Nazanin"/>
                <a:ea typeface="Times New Roman"/>
              </a:rPr>
              <a:t>رفتار مقاوم</a:t>
            </a:r>
            <a:endParaRPr lang="en-US" sz="1400">
              <a:effectLst/>
              <a:latin typeface="B Nazanin"/>
              <a:ea typeface="Times New Roman"/>
            </a:endParaRPr>
          </a:p>
        </p:txBody>
      </p:sp>
    </p:spTree>
    <p:extLst>
      <p:ext uri="{BB962C8B-B14F-4D97-AF65-F5344CB8AC3E}">
        <p14:creationId xmlns:p14="http://schemas.microsoft.com/office/powerpoint/2010/main" val="2884420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4525963"/>
          </a:xfrm>
        </p:spPr>
        <p:txBody>
          <a:bodyPr>
            <a:normAutofit/>
          </a:bodyPr>
          <a:lstStyle/>
          <a:p>
            <a:pPr algn="r" rtl="1"/>
            <a:r>
              <a:rPr lang="fa-IR" sz="2400" dirty="0">
                <a:cs typeface="B Titr" pitchFamily="2" charset="-78"/>
              </a:rPr>
              <a:t>پاسخ نیرو-تغییرشکل خاک پشت </a:t>
            </a:r>
            <a:r>
              <a:rPr lang="fa-IR" sz="2400" dirty="0" smtClean="0">
                <a:cs typeface="B Titr" pitchFamily="2" charset="-78"/>
              </a:rPr>
              <a:t>کوله</a:t>
            </a:r>
          </a:p>
          <a:p>
            <a:pPr marL="109728" indent="0" algn="r" rtl="1">
              <a:buNone/>
            </a:pPr>
            <a:r>
              <a:rPr lang="fa-IR" sz="2400" dirty="0" smtClean="0">
                <a:cs typeface="B Titr" pitchFamily="2" charset="-78"/>
              </a:rPr>
              <a:t>از </a:t>
            </a:r>
            <a:r>
              <a:rPr lang="fa-IR" sz="2400" dirty="0">
                <a:cs typeface="B Titr" pitchFamily="2" charset="-78"/>
              </a:rPr>
              <a:t>مدل شبه هذلولی ارائه شده توسط شمس آبادی و یان(2008</a:t>
            </a:r>
            <a:r>
              <a:rPr lang="fa-IR" sz="2400" dirty="0" smtClean="0">
                <a:cs typeface="B Titr" pitchFamily="2" charset="-78"/>
              </a:rPr>
              <a:t>) استفاده می گردد. </a:t>
            </a:r>
            <a:endParaRPr lang="en-US" sz="2400" b="1" dirty="0">
              <a:solidFill>
                <a:srgbClr val="0000FF"/>
              </a:solidFill>
              <a:cs typeface="B Titr" panose="00000700000000000000" pitchFamily="2" charset="-78"/>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3833" y="1295400"/>
            <a:ext cx="4324350" cy="3419475"/>
          </a:xfrm>
          <a:prstGeom prst="rect">
            <a:avLst/>
          </a:prstGeom>
          <a:noFill/>
          <a:ln>
            <a:noFill/>
          </a:ln>
        </p:spPr>
      </p:pic>
    </p:spTree>
    <p:extLst>
      <p:ext uri="{BB962C8B-B14F-4D97-AF65-F5344CB8AC3E}">
        <p14:creationId xmlns:p14="http://schemas.microsoft.com/office/powerpoint/2010/main" val="3280643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4525963"/>
          </a:xfrm>
        </p:spPr>
        <p:txBody>
          <a:bodyPr>
            <a:normAutofit/>
          </a:bodyPr>
          <a:lstStyle/>
          <a:p>
            <a:pPr algn="r" rtl="1"/>
            <a:r>
              <a:rPr lang="fa-IR" sz="2400" dirty="0" smtClean="0">
                <a:cs typeface="B Titr" pitchFamily="2" charset="-78"/>
              </a:rPr>
              <a:t>المان </a:t>
            </a:r>
            <a:r>
              <a:rPr lang="fa-IR" sz="2400" dirty="0">
                <a:cs typeface="B Titr" pitchFamily="2" charset="-78"/>
              </a:rPr>
              <a:t>های </a:t>
            </a:r>
            <a:r>
              <a:rPr lang="fa-IR" sz="2400" dirty="0" smtClean="0">
                <a:cs typeface="B Titr" pitchFamily="2" charset="-78"/>
              </a:rPr>
              <a:t>عرشه</a:t>
            </a:r>
          </a:p>
          <a:p>
            <a:pPr marL="109728" indent="0" algn="just" rtl="1">
              <a:buNone/>
            </a:pPr>
            <a:r>
              <a:rPr lang="fa-IR" sz="2400" dirty="0">
                <a:cs typeface="B Titr" pitchFamily="2" charset="-78"/>
              </a:rPr>
              <a:t>از آنجا که عرشه پل در طول زلزله بصورت الاستیک باقی می ماند برای مدلسازی آن از المان های الاستیک تیر- ستون استفاده می شود و سپس مشخصات مقطع عرشه با توجه به نوع آن، که در این مطالعه جعبه ای است،  به این المان ها اختصاص داده می شود. لازم به ذکر است که در این محاسبات، عرض مؤثر عرشه باید مد نظر </a:t>
            </a:r>
            <a:r>
              <a:rPr lang="fa-IR" sz="2400" dirty="0" smtClean="0">
                <a:cs typeface="B Titr" pitchFamily="2" charset="-78"/>
              </a:rPr>
              <a:t>باشد. </a:t>
            </a:r>
            <a:endParaRPr lang="en-US" sz="2400" dirty="0">
              <a:solidFill>
                <a:srgbClr val="0000FF"/>
              </a:solidFill>
              <a:cs typeface="B Titr" pitchFamily="2" charset="-78"/>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82455" y="2743200"/>
            <a:ext cx="5943600" cy="3162300"/>
          </a:xfrm>
          <a:prstGeom prst="rect">
            <a:avLst/>
          </a:prstGeom>
          <a:noFill/>
          <a:ln>
            <a:noFill/>
          </a:ln>
        </p:spPr>
      </p:pic>
    </p:spTree>
    <p:extLst>
      <p:ext uri="{BB962C8B-B14F-4D97-AF65-F5344CB8AC3E}">
        <p14:creationId xmlns:p14="http://schemas.microsoft.com/office/powerpoint/2010/main" val="13821038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4343</TotalTime>
  <Words>1147</Words>
  <Application>Microsoft Office PowerPoint</Application>
  <PresentationFormat>On-screen Show (4:3)</PresentationFormat>
  <Paragraphs>110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            نحوه ی مدلسازی و آنالیز پل های بتنی در نرم افزار اجزاء محدود OpenSees   محمد عباسی اردیبهشت94 MarketCode.ir    </vt:lpstr>
      <vt:lpstr> </vt:lpstr>
      <vt:lpstr>PowerPoint Presentation</vt:lpstr>
      <vt:lpstr>قابلیت های نرم افزار OpenSees</vt:lpstr>
      <vt:lpstr>مدل سازی تحلیلی اجزای پل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نتایج آنالیز مودال و تاریخچه زمانی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Ghadr_u</cp:lastModifiedBy>
  <cp:revision>212</cp:revision>
  <dcterms:created xsi:type="dcterms:W3CDTF">2006-08-16T00:00:00Z</dcterms:created>
  <dcterms:modified xsi:type="dcterms:W3CDTF">2015-04-19T05:51:04Z</dcterms:modified>
</cp:coreProperties>
</file>