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4"/>
  </p:notesMasterIdLst>
  <p:sldIdLst>
    <p:sldId id="326" r:id="rId2"/>
    <p:sldId id="257" r:id="rId3"/>
    <p:sldId id="324" r:id="rId4"/>
    <p:sldId id="323" r:id="rId5"/>
    <p:sldId id="268" r:id="rId6"/>
    <p:sldId id="317" r:id="rId7"/>
    <p:sldId id="318" r:id="rId8"/>
    <p:sldId id="319" r:id="rId9"/>
    <p:sldId id="320" r:id="rId10"/>
    <p:sldId id="321" r:id="rId11"/>
    <p:sldId id="325" r:id="rId12"/>
    <p:sldId id="32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FE9F"/>
    <a:srgbClr val="B0F5A7"/>
    <a:srgbClr val="A50021"/>
    <a:srgbClr val="5D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05" autoAdjust="0"/>
    <p:restoredTop sz="94337" autoAdjust="0"/>
  </p:normalViewPr>
  <p:slideViewPr>
    <p:cSldViewPr snapToGrid="0">
      <p:cViewPr>
        <p:scale>
          <a:sx n="80" d="100"/>
          <a:sy n="80" d="100"/>
        </p:scale>
        <p:origin x="-630" y="-234"/>
      </p:cViewPr>
      <p:guideLst>
        <p:guide orient="horz" pos="2160"/>
        <p:guide pos="3840"/>
      </p:guideLst>
    </p:cSldViewPr>
  </p:slideViewPr>
  <p:outlineViewPr>
    <p:cViewPr>
      <p:scale>
        <a:sx n="33" d="100"/>
        <a:sy n="33" d="100"/>
      </p:scale>
      <p:origin x="0" y="-8226"/>
    </p:cViewPr>
  </p:outlineViewPr>
  <p:notesTextViewPr>
    <p:cViewPr>
      <p:scale>
        <a:sx n="1" d="1"/>
        <a:sy n="1" d="1"/>
      </p:scale>
      <p:origin x="0" y="0"/>
    </p:cViewPr>
  </p:notesTextViewPr>
  <p:sorterViewPr>
    <p:cViewPr>
      <p:scale>
        <a:sx n="100" d="100"/>
        <a:sy n="100" d="100"/>
      </p:scale>
      <p:origin x="0" y="-83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F:\uav\&#1662;&#1575;&#1740;&#1575;&#1606;%20&#1606;&#1575;&#1605;&#1607;\figure\t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2548019734492"/>
          <c:y val="3.2587632153457453E-2"/>
          <c:w val="0.66252252843394577"/>
          <c:h val="0.8326195683872849"/>
        </c:manualLayout>
      </c:layout>
      <c:scatterChart>
        <c:scatterStyle val="lineMarker"/>
        <c:varyColors val="0"/>
        <c:ser>
          <c:idx val="0"/>
          <c:order val="0"/>
          <c:tx>
            <c:v>Voltage</c:v>
          </c:tx>
          <c:spPr>
            <a:ln>
              <a:solidFill>
                <a:schemeClr val="tx1"/>
              </a:solidFill>
            </a:ln>
          </c:spPr>
          <c:marker>
            <c:spPr>
              <a:solidFill>
                <a:schemeClr val="tx1"/>
              </a:solidFill>
              <a:ln>
                <a:solidFill>
                  <a:schemeClr val="tx1"/>
                </a:solidFill>
              </a:ln>
            </c:spPr>
          </c:marker>
          <c:xVal>
            <c:numRef>
              <c:f>Sheet2!$A$1:$A$5</c:f>
              <c:numCache>
                <c:formatCode>General</c:formatCode>
                <c:ptCount val="5"/>
                <c:pt idx="0">
                  <c:v>0.11</c:v>
                </c:pt>
                <c:pt idx="1">
                  <c:v>0.185</c:v>
                </c:pt>
                <c:pt idx="2">
                  <c:v>0.26</c:v>
                </c:pt>
                <c:pt idx="3">
                  <c:v>0.32</c:v>
                </c:pt>
                <c:pt idx="4">
                  <c:v>0.4</c:v>
                </c:pt>
              </c:numCache>
            </c:numRef>
          </c:xVal>
          <c:yVal>
            <c:numRef>
              <c:f>Sheet2!$B$1:$B$5</c:f>
              <c:numCache>
                <c:formatCode>General</c:formatCode>
                <c:ptCount val="5"/>
                <c:pt idx="0">
                  <c:v>19</c:v>
                </c:pt>
                <c:pt idx="1">
                  <c:v>21.92</c:v>
                </c:pt>
                <c:pt idx="2">
                  <c:v>25.95</c:v>
                </c:pt>
                <c:pt idx="3">
                  <c:v>29.8</c:v>
                </c:pt>
                <c:pt idx="4">
                  <c:v>31.8</c:v>
                </c:pt>
              </c:numCache>
            </c:numRef>
          </c:yVal>
          <c:smooth val="0"/>
        </c:ser>
        <c:dLbls>
          <c:showLegendKey val="0"/>
          <c:showVal val="0"/>
          <c:showCatName val="0"/>
          <c:showSerName val="0"/>
          <c:showPercent val="0"/>
          <c:showBubbleSize val="0"/>
        </c:dLbls>
        <c:axId val="185884032"/>
        <c:axId val="191194624"/>
      </c:scatterChart>
      <c:scatterChart>
        <c:scatterStyle val="lineMarker"/>
        <c:varyColors val="0"/>
        <c:ser>
          <c:idx val="1"/>
          <c:order val="1"/>
          <c:tx>
            <c:v>Current</c:v>
          </c:tx>
          <c:spPr>
            <a:ln>
              <a:solidFill>
                <a:schemeClr val="tx1"/>
              </a:solidFill>
              <a:prstDash val="dash"/>
            </a:ln>
          </c:spPr>
          <c:marker>
            <c:symbol val="triangle"/>
            <c:size val="7"/>
            <c:spPr>
              <a:solidFill>
                <a:schemeClr val="tx1"/>
              </a:solidFill>
              <a:ln>
                <a:solidFill>
                  <a:schemeClr val="tx1"/>
                </a:solidFill>
              </a:ln>
            </c:spPr>
          </c:marker>
          <c:xVal>
            <c:numRef>
              <c:f>Sheet2!$A$1:$A$5</c:f>
              <c:numCache>
                <c:formatCode>General</c:formatCode>
                <c:ptCount val="5"/>
                <c:pt idx="0">
                  <c:v>0.11</c:v>
                </c:pt>
                <c:pt idx="1">
                  <c:v>0.185</c:v>
                </c:pt>
                <c:pt idx="2">
                  <c:v>0.26</c:v>
                </c:pt>
                <c:pt idx="3">
                  <c:v>0.32</c:v>
                </c:pt>
                <c:pt idx="4">
                  <c:v>0.4</c:v>
                </c:pt>
              </c:numCache>
            </c:numRef>
          </c:xVal>
          <c:yVal>
            <c:numRef>
              <c:f>Sheet2!$C$1:$C$5</c:f>
              <c:numCache>
                <c:formatCode>General</c:formatCode>
                <c:ptCount val="5"/>
                <c:pt idx="0">
                  <c:v>3.4</c:v>
                </c:pt>
                <c:pt idx="1">
                  <c:v>2.2999999999999998</c:v>
                </c:pt>
                <c:pt idx="2">
                  <c:v>1.99</c:v>
                </c:pt>
                <c:pt idx="3">
                  <c:v>1.74</c:v>
                </c:pt>
                <c:pt idx="4">
                  <c:v>1.5</c:v>
                </c:pt>
              </c:numCache>
            </c:numRef>
          </c:yVal>
          <c:smooth val="0"/>
        </c:ser>
        <c:dLbls>
          <c:showLegendKey val="0"/>
          <c:showVal val="0"/>
          <c:showCatName val="0"/>
          <c:showSerName val="0"/>
          <c:showPercent val="0"/>
          <c:showBubbleSize val="0"/>
        </c:dLbls>
        <c:axId val="191211008"/>
        <c:axId val="191196544"/>
      </c:scatterChart>
      <c:valAx>
        <c:axId val="185884032"/>
        <c:scaling>
          <c:orientation val="minMax"/>
          <c:min val="5.000000000000001E-2"/>
        </c:scaling>
        <c:delete val="0"/>
        <c:axPos val="b"/>
        <c:title>
          <c:tx>
            <c:rich>
              <a:bodyPr/>
              <a:lstStyle/>
              <a:p>
                <a:pPr>
                  <a:defRPr/>
                </a:pPr>
                <a:r>
                  <a:rPr lang="en-US"/>
                  <a:t>tp/t</a:t>
                </a:r>
              </a:p>
            </c:rich>
          </c:tx>
          <c:layout>
            <c:manualLayout>
              <c:xMode val="edge"/>
              <c:yMode val="edge"/>
              <c:x val="0.42605959875068389"/>
              <c:y val="0.94335992211536046"/>
            </c:manualLayout>
          </c:layout>
          <c:overlay val="0"/>
        </c:title>
        <c:numFmt formatCode="General" sourceLinked="1"/>
        <c:majorTickMark val="in"/>
        <c:minorTickMark val="none"/>
        <c:tickLblPos val="nextTo"/>
        <c:spPr>
          <a:ln>
            <a:solidFill>
              <a:schemeClr val="tx1"/>
            </a:solidFill>
          </a:ln>
        </c:spPr>
        <c:txPr>
          <a:bodyPr/>
          <a:lstStyle/>
          <a:p>
            <a:pPr>
              <a:defRPr b="1"/>
            </a:pPr>
            <a:endParaRPr lang="en-US"/>
          </a:p>
        </c:txPr>
        <c:crossAx val="191194624"/>
        <c:crosses val="autoZero"/>
        <c:crossBetween val="midCat"/>
      </c:valAx>
      <c:valAx>
        <c:axId val="191194624"/>
        <c:scaling>
          <c:orientation val="minMax"/>
          <c:min val="10"/>
        </c:scaling>
        <c:delete val="0"/>
        <c:axPos val="l"/>
        <c:majorGridlines>
          <c:spPr>
            <a:ln>
              <a:solidFill>
                <a:schemeClr val="tx1"/>
              </a:solidFill>
              <a:prstDash val="dash"/>
            </a:ln>
          </c:spPr>
        </c:majorGridlines>
        <c:title>
          <c:tx>
            <c:rich>
              <a:bodyPr rot="-5400000" vert="horz"/>
              <a:lstStyle/>
              <a:p>
                <a:pPr>
                  <a:defRPr/>
                </a:pPr>
                <a:r>
                  <a:rPr lang="en-US"/>
                  <a:t>Voltage (volt)</a:t>
                </a:r>
              </a:p>
            </c:rich>
          </c:tx>
          <c:layout>
            <c:manualLayout>
              <c:xMode val="edge"/>
              <c:yMode val="edge"/>
              <c:x val="4.0067804024496938E-2"/>
              <c:y val="0.39971316085489322"/>
            </c:manualLayout>
          </c:layout>
          <c:overlay val="0"/>
        </c:title>
        <c:numFmt formatCode="General" sourceLinked="1"/>
        <c:majorTickMark val="in"/>
        <c:minorTickMark val="none"/>
        <c:tickLblPos val="nextTo"/>
        <c:spPr>
          <a:ln>
            <a:solidFill>
              <a:schemeClr val="tx1"/>
            </a:solidFill>
          </a:ln>
        </c:spPr>
        <c:txPr>
          <a:bodyPr/>
          <a:lstStyle/>
          <a:p>
            <a:pPr>
              <a:defRPr b="1"/>
            </a:pPr>
            <a:endParaRPr lang="en-US"/>
          </a:p>
        </c:txPr>
        <c:crossAx val="185884032"/>
        <c:crosses val="autoZero"/>
        <c:crossBetween val="midCat"/>
        <c:majorUnit val="5"/>
      </c:valAx>
      <c:valAx>
        <c:axId val="191196544"/>
        <c:scaling>
          <c:orientation val="minMax"/>
          <c:min val="0"/>
        </c:scaling>
        <c:delete val="0"/>
        <c:axPos val="r"/>
        <c:title>
          <c:tx>
            <c:rich>
              <a:bodyPr rot="-5400000" vert="horz"/>
              <a:lstStyle/>
              <a:p>
                <a:pPr>
                  <a:defRPr/>
                </a:pPr>
                <a:r>
                  <a:rPr lang="en-US"/>
                  <a:t>Current (mA)</a:t>
                </a:r>
              </a:p>
            </c:rich>
          </c:tx>
          <c:layout>
            <c:manualLayout>
              <c:xMode val="edge"/>
              <c:yMode val="edge"/>
              <c:x val="0.81339981578819798"/>
              <c:y val="0.40090516246426772"/>
            </c:manualLayout>
          </c:layout>
          <c:overlay val="0"/>
        </c:title>
        <c:numFmt formatCode="General" sourceLinked="1"/>
        <c:majorTickMark val="in"/>
        <c:minorTickMark val="none"/>
        <c:tickLblPos val="nextTo"/>
        <c:spPr>
          <a:ln>
            <a:solidFill>
              <a:schemeClr val="tx1"/>
            </a:solidFill>
          </a:ln>
        </c:spPr>
        <c:txPr>
          <a:bodyPr/>
          <a:lstStyle/>
          <a:p>
            <a:pPr>
              <a:defRPr b="1"/>
            </a:pPr>
            <a:endParaRPr lang="en-US"/>
          </a:p>
        </c:txPr>
        <c:crossAx val="191211008"/>
        <c:crosses val="max"/>
        <c:crossBetween val="midCat"/>
      </c:valAx>
      <c:valAx>
        <c:axId val="191211008"/>
        <c:scaling>
          <c:orientation val="minMax"/>
        </c:scaling>
        <c:delete val="1"/>
        <c:axPos val="b"/>
        <c:numFmt formatCode="General" sourceLinked="1"/>
        <c:majorTickMark val="out"/>
        <c:minorTickMark val="none"/>
        <c:tickLblPos val="nextTo"/>
        <c:crossAx val="191196544"/>
        <c:crosses val="autoZero"/>
        <c:crossBetween val="midCat"/>
      </c:valAx>
    </c:plotArea>
    <c:legend>
      <c:legendPos val="r"/>
      <c:layout>
        <c:manualLayout>
          <c:xMode val="edge"/>
          <c:yMode val="edge"/>
          <c:x val="0.75539639602444786"/>
          <c:y val="0.22611913808696299"/>
          <c:w val="0.24450639335951721"/>
          <c:h val="0.12737832866174631"/>
        </c:manualLayout>
      </c:layout>
      <c:overlay val="0"/>
    </c:legend>
    <c:plotVisOnly val="1"/>
    <c:dispBlanksAs val="gap"/>
    <c:showDLblsOverMax val="0"/>
  </c:chart>
  <c:spPr>
    <a:ln>
      <a:solidFill>
        <a:schemeClr val="tx1"/>
      </a:solid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181125-3E44-4947-B156-E2A4C82EBBF9}" type="datetimeFigureOut">
              <a:rPr lang="en-US" smtClean="0"/>
              <a:t>5/8/2015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41348-6C4B-4EA2-AC05-0AC47DCBBE7F}" type="slidenum">
              <a:rPr lang="en-US" smtClean="0"/>
              <a:t>‹#›</a:t>
            </a:fld>
            <a:endParaRPr lang="en-US"/>
          </a:p>
        </p:txBody>
      </p:sp>
    </p:spTree>
    <p:extLst>
      <p:ext uri="{BB962C8B-B14F-4D97-AF65-F5344CB8AC3E}">
        <p14:creationId xmlns:p14="http://schemas.microsoft.com/office/powerpoint/2010/main" val="2216668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41348-6C4B-4EA2-AC05-0AC47DCBBE7F}" type="slidenum">
              <a:rPr lang="en-US" smtClean="0"/>
              <a:t>5</a:t>
            </a:fld>
            <a:endParaRPr lang="en-US"/>
          </a:p>
        </p:txBody>
      </p:sp>
    </p:spTree>
    <p:extLst>
      <p:ext uri="{BB962C8B-B14F-4D97-AF65-F5344CB8AC3E}">
        <p14:creationId xmlns:p14="http://schemas.microsoft.com/office/powerpoint/2010/main" val="21347501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FB22C03-2917-442E-9BF3-B3DAEA62E0C4}" type="datetimeFigureOut">
              <a:rPr lang="en-US" smtClean="0"/>
              <a:t>5/8/2015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A0DE185-BF3C-4640-8744-1C0718CE961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A0DE185-BF3C-4640-8744-1C0718CE961A}"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FB22C03-2917-442E-9BF3-B3DAEA62E0C4}" type="datetimeFigureOut">
              <a:rPr lang="en-US" smtClean="0"/>
              <a:t>5/8/2015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EFB22C03-2917-442E-9BF3-B3DAEA62E0C4}" type="datetimeFigureOut">
              <a:rPr lang="en-US" smtClean="0"/>
              <a:t>5/8/2015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A0DE185-BF3C-4640-8744-1C0718CE961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FB22C03-2917-442E-9BF3-B3DAEA62E0C4}" type="datetimeFigureOut">
              <a:rPr lang="en-US" smtClean="0"/>
              <a:t>5/8/2015</a:t>
            </a:fld>
            <a:endParaRPr lang="en-US"/>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A0DE185-BF3C-4640-8744-1C0718CE961A}" type="slidenum">
              <a:rPr lang="en-US" smtClean="0"/>
              <a:t>‹#›</a:t>
            </a:fld>
            <a:endParaRPr lang="en-US"/>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12315"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FB22C03-2917-442E-9BF3-B3DAEA62E0C4}" type="datetimeFigureOut">
              <a:rPr lang="en-US" smtClean="0"/>
              <a:t>5/8/2015</a:t>
            </a:fld>
            <a:endParaRPr lang="en-US"/>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5A0DE185-BF3C-4640-8744-1C0718CE961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934915"/>
            <a:ext cx="10972800" cy="6368410"/>
          </a:xfrm>
        </p:spPr>
        <p:txBody>
          <a:bodyPr>
            <a:normAutofit/>
          </a:bodyPr>
          <a:lstStyle/>
          <a:p>
            <a:pPr marL="109728" indent="0" algn="ctr" rtl="1">
              <a:lnSpc>
                <a:spcPct val="170000"/>
              </a:lnSpc>
              <a:buNone/>
            </a:pPr>
            <a:r>
              <a:rPr lang="en-US" sz="2800" dirty="0"/>
              <a:t/>
            </a:r>
            <a:br>
              <a:rPr lang="en-US" sz="2800" dirty="0"/>
            </a:br>
            <a:r>
              <a:rPr lang="fa-IR" sz="2800" dirty="0" smtClean="0">
                <a:solidFill>
                  <a:srgbClr val="FF0000"/>
                </a:solidFill>
                <a:effectLst>
                  <a:outerShdw blurRad="38100" dist="38100" dir="2700000" algn="tl">
                    <a:srgbClr val="000000">
                      <a:alpha val="43137"/>
                    </a:srgbClr>
                  </a:outerShdw>
                </a:effectLst>
                <a:cs typeface="B Titr" pitchFamily="2" charset="-78"/>
              </a:rPr>
              <a:t>مدلسازي</a:t>
            </a:r>
            <a:r>
              <a:rPr lang="fa-IR" sz="2800" dirty="0">
                <a:solidFill>
                  <a:srgbClr val="FF0000"/>
                </a:solidFill>
                <a:effectLst>
                  <a:outerShdw blurRad="38100" dist="38100" dir="2700000" algn="tl">
                    <a:srgbClr val="000000">
                      <a:alpha val="43137"/>
                    </a:srgbClr>
                  </a:outerShdw>
                </a:effectLst>
                <a:cs typeface="B Titr" pitchFamily="2" charset="-78"/>
              </a:rPr>
              <a:t>، تحليل و بهينه سازي  هندسه برداشت کننده هاي انرژي پيزوالکتريکي تحت تاثير ارتعاشات ناشي از هواپيماي بدون سرنشين با استفاده از  روش اجزا محدود</a:t>
            </a:r>
            <a:r>
              <a:rPr lang="en-US" sz="3200" dirty="0">
                <a:solidFill>
                  <a:srgbClr val="FF0000"/>
                </a:solidFill>
                <a:cs typeface="B Titr" pitchFamily="2" charset="-78"/>
              </a:rPr>
              <a:t/>
            </a:r>
            <a:br>
              <a:rPr lang="en-US" sz="3200" dirty="0">
                <a:solidFill>
                  <a:srgbClr val="FF0000"/>
                </a:solidFill>
                <a:cs typeface="B Titr" pitchFamily="2" charset="-78"/>
              </a:rPr>
            </a:br>
            <a:r>
              <a:rPr lang="fa-IR" sz="3000" dirty="0" smtClean="0">
                <a:solidFill>
                  <a:srgbClr val="00B050"/>
                </a:solidFill>
                <a:cs typeface="B Titr" panose="00000700000000000000" pitchFamily="2" charset="-78"/>
              </a:rPr>
              <a:t>آرمان </a:t>
            </a:r>
            <a:r>
              <a:rPr lang="fa-IR" sz="3000" dirty="0">
                <a:solidFill>
                  <a:srgbClr val="00B050"/>
                </a:solidFill>
                <a:cs typeface="B Titr" panose="00000700000000000000" pitchFamily="2" charset="-78"/>
              </a:rPr>
              <a:t>کیانپور، کمال جهانی</a:t>
            </a:r>
            <a:r>
              <a:rPr lang="en-US" sz="3200" dirty="0">
                <a:solidFill>
                  <a:srgbClr val="FF0000"/>
                </a:solidFill>
                <a:cs typeface="B Titr" pitchFamily="2" charset="-78"/>
              </a:rPr>
              <a:t/>
            </a:r>
            <a:br>
              <a:rPr lang="en-US" sz="3200" dirty="0">
                <a:solidFill>
                  <a:srgbClr val="FF0000"/>
                </a:solidFill>
                <a:cs typeface="B Titr" pitchFamily="2" charset="-78"/>
              </a:rPr>
            </a:br>
            <a:r>
              <a:rPr lang="fa-IR" sz="3200" dirty="0" smtClean="0">
                <a:solidFill>
                  <a:srgbClr val="00B050"/>
                </a:solidFill>
                <a:cs typeface="B Titr" pitchFamily="2" charset="-78"/>
              </a:rPr>
              <a:t>دی93</a:t>
            </a:r>
            <a:r>
              <a:rPr lang="fa-IR" sz="3200" dirty="0">
                <a:solidFill>
                  <a:schemeClr val="bg1"/>
                </a:solidFill>
                <a:cs typeface="B Titr" pitchFamily="2" charset="-78"/>
              </a:rPr>
              <a:t/>
            </a:r>
            <a:br>
              <a:rPr lang="fa-IR" sz="3200" dirty="0">
                <a:solidFill>
                  <a:schemeClr val="bg1"/>
                </a:solidFill>
                <a:cs typeface="B Titr" pitchFamily="2" charset="-78"/>
              </a:rPr>
            </a:br>
            <a:r>
              <a:rPr lang="en-US" sz="3200" b="1" dirty="0" smtClean="0">
                <a:solidFill>
                  <a:srgbClr val="0000FF"/>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MarketCode.ir</a:t>
            </a:r>
          </a:p>
          <a:p>
            <a:pPr algn="ctr" rtl="1">
              <a:lnSpc>
                <a:spcPct val="220000"/>
              </a:lnSpc>
            </a:pPr>
            <a:endParaRPr lang="en-US" sz="3200" dirty="0">
              <a:solidFill>
                <a:srgbClr val="0000FF"/>
              </a:solidFill>
              <a:latin typeface="Times New Roman" panose="02020603050405020304" pitchFamily="18" charset="0"/>
              <a:cs typeface="Times New Roman" panose="02020603050405020304" pitchFamily="18" charset="0"/>
            </a:endParaRPr>
          </a:p>
          <a:p>
            <a:pPr algn="ctr" rtl="1">
              <a:lnSpc>
                <a:spcPct val="220000"/>
              </a:lnSpc>
            </a:pPr>
            <a:endParaRPr lang="en-US" sz="3200" dirty="0">
              <a:cs typeface="B Titr"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9" y="0"/>
            <a:ext cx="1869831" cy="1869831"/>
          </a:xfrm>
          <a:prstGeom prst="rect">
            <a:avLst/>
          </a:prstGeom>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7158" y="140257"/>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25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sz="2200" dirty="0" smtClean="0">
              <a:cs typeface="B Titr" pitchFamily="2" charset="-78"/>
            </a:endParaRPr>
          </a:p>
          <a:p>
            <a:pPr marL="0" indent="0" algn="r" rtl="1">
              <a:buNone/>
            </a:pPr>
            <a:r>
              <a:rPr lang="fa-IR" sz="2400" dirty="0" smtClean="0">
                <a:cs typeface="B Titr" pitchFamily="2" charset="-78"/>
              </a:rPr>
              <a:t>مقایسه بین نتایج مربوط به هندسه های مختلف</a:t>
            </a:r>
          </a:p>
          <a:p>
            <a:pPr marL="0" indent="0" algn="r" rtl="1">
              <a:buNone/>
            </a:pPr>
            <a:endParaRPr lang="en-US" sz="2200" dirty="0">
              <a:cs typeface="B Titr" pitchFamily="2" charset="-78"/>
            </a:endParaRPr>
          </a:p>
          <a:p>
            <a:endParaRPr lang="en-US" dirty="0"/>
          </a:p>
        </p:txBody>
      </p:sp>
      <p:pic>
        <p:nvPicPr>
          <p:cNvPr id="5" name="Picture 4" descr="Description: F:\uav\پایان نامه\figure\equalvolume&amp;acc.tif"/>
          <p:cNvPicPr/>
          <p:nvPr/>
        </p:nvPicPr>
        <p:blipFill>
          <a:blip r:embed="rId2">
            <a:extLst>
              <a:ext uri="{28A0092B-C50C-407E-A947-70E740481C1C}">
                <a14:useLocalDpi xmlns:a14="http://schemas.microsoft.com/office/drawing/2010/main" val="0"/>
              </a:ext>
            </a:extLst>
          </a:blip>
          <a:srcRect/>
          <a:stretch>
            <a:fillRect/>
          </a:stretch>
        </p:blipFill>
        <p:spPr bwMode="auto">
          <a:xfrm>
            <a:off x="1175658" y="2185060"/>
            <a:ext cx="5272644" cy="3515096"/>
          </a:xfrm>
          <a:prstGeom prst="rect">
            <a:avLst/>
          </a:prstGeom>
          <a:noFill/>
          <a:ln>
            <a:noFill/>
          </a:ln>
        </p:spPr>
      </p:pic>
      <p:sp>
        <p:nvSpPr>
          <p:cNvPr id="7" name="TextBox 6"/>
          <p:cNvSpPr txBox="1"/>
          <p:nvPr/>
        </p:nvSpPr>
        <p:spPr>
          <a:xfrm>
            <a:off x="441919" y="965639"/>
            <a:ext cx="11601450" cy="584775"/>
          </a:xfrm>
          <a:prstGeom prst="rect">
            <a:avLst/>
          </a:prstGeom>
          <a:noFill/>
        </p:spPr>
        <p:txBody>
          <a:bodyPr wrap="square" rtlCol="0">
            <a:spAutoFit/>
          </a:bodyPr>
          <a:lstStyle/>
          <a:p>
            <a:pPr algn="ctr" rtl="1"/>
            <a:r>
              <a:rPr lang="fa-IR" sz="3200" b="1" dirty="0" smtClean="0">
                <a:solidFill>
                  <a:srgbClr val="FF0000"/>
                </a:solidFill>
                <a:cs typeface="B Titr" pitchFamily="2" charset="-78"/>
              </a:rPr>
              <a:t>توانمندی های این پروژه</a:t>
            </a:r>
            <a:endParaRPr lang="en-US" sz="3200" b="1" dirty="0">
              <a:solidFill>
                <a:srgbClr val="FF0000"/>
              </a:solidFill>
              <a:cs typeface="B Titr" pitchFamily="2" charset="-78"/>
            </a:endParaRPr>
          </a:p>
        </p:txBody>
      </p:sp>
    </p:spTree>
    <p:extLst>
      <p:ext uri="{BB962C8B-B14F-4D97-AF65-F5344CB8AC3E}">
        <p14:creationId xmlns:p14="http://schemas.microsoft.com/office/powerpoint/2010/main" val="1994885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sz="2400" dirty="0" smtClean="0">
              <a:cs typeface="B Titr" pitchFamily="2" charset="-78"/>
            </a:endParaRPr>
          </a:p>
          <a:p>
            <a:pPr marL="0" indent="0" algn="r" rtl="1">
              <a:buNone/>
            </a:pPr>
            <a:r>
              <a:rPr lang="fa-IR" sz="2400" dirty="0" smtClean="0">
                <a:cs typeface="B Titr" pitchFamily="2" charset="-78"/>
              </a:rPr>
              <a:t>بررسی </a:t>
            </a:r>
            <a:r>
              <a:rPr lang="fa-IR" sz="2400" dirty="0" smtClean="0">
                <a:cs typeface="B Titr" pitchFamily="2" charset="-78"/>
              </a:rPr>
              <a:t>تاثیر پارامترهای هندسی بر تغییرات پارامترهای الکتریکی </a:t>
            </a:r>
          </a:p>
          <a:p>
            <a:pPr marL="0" indent="0">
              <a:buNone/>
            </a:pPr>
            <a:endParaRPr lang="en-US" dirty="0"/>
          </a:p>
        </p:txBody>
      </p:sp>
      <p:graphicFrame>
        <p:nvGraphicFramePr>
          <p:cNvPr id="4" name="Chart 3"/>
          <p:cNvGraphicFramePr/>
          <p:nvPr>
            <p:extLst>
              <p:ext uri="{D42A27DB-BD31-4B8C-83A1-F6EECF244321}">
                <p14:modId xmlns:p14="http://schemas.microsoft.com/office/powerpoint/2010/main" val="374590482"/>
              </p:ext>
            </p:extLst>
          </p:nvPr>
        </p:nvGraphicFramePr>
        <p:xfrm>
          <a:off x="888686" y="2624447"/>
          <a:ext cx="5690243" cy="401385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41919" y="965639"/>
            <a:ext cx="11601450" cy="584775"/>
          </a:xfrm>
          <a:prstGeom prst="rect">
            <a:avLst/>
          </a:prstGeom>
          <a:noFill/>
        </p:spPr>
        <p:txBody>
          <a:bodyPr wrap="square" rtlCol="0">
            <a:spAutoFit/>
          </a:bodyPr>
          <a:lstStyle/>
          <a:p>
            <a:pPr algn="ctr" rtl="1"/>
            <a:r>
              <a:rPr lang="fa-IR" sz="3200" b="1" dirty="0" smtClean="0">
                <a:solidFill>
                  <a:srgbClr val="FF0000"/>
                </a:solidFill>
                <a:cs typeface="B Titr" pitchFamily="2" charset="-78"/>
              </a:rPr>
              <a:t>توانمندی های این پروژه</a:t>
            </a:r>
            <a:endParaRPr lang="en-US" sz="3200" b="1" dirty="0">
              <a:solidFill>
                <a:srgbClr val="FF0000"/>
              </a:solidFill>
              <a:cs typeface="B Titr" pitchFamily="2" charset="-78"/>
            </a:endParaRPr>
          </a:p>
        </p:txBody>
      </p:sp>
    </p:spTree>
    <p:extLst>
      <p:ext uri="{BB962C8B-B14F-4D97-AF65-F5344CB8AC3E}">
        <p14:creationId xmlns:p14="http://schemas.microsoft.com/office/powerpoint/2010/main" val="325958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781908"/>
            <a:ext cx="10972800" cy="4542692"/>
          </a:xfrm>
        </p:spPr>
        <p:txBody>
          <a:bodyPr>
            <a:normAutofit fontScale="92500"/>
          </a:bodyPr>
          <a:lstStyle/>
          <a:p>
            <a:pPr marL="0" indent="0" algn="r" rtl="1">
              <a:lnSpc>
                <a:spcPct val="150000"/>
              </a:lnSpc>
              <a:buNone/>
            </a:pPr>
            <a:r>
              <a:rPr lang="fa-IR" sz="2400" dirty="0">
                <a:cs typeface="B Titr" pitchFamily="2" charset="-78"/>
              </a:rPr>
              <a:t>1- </a:t>
            </a:r>
            <a:r>
              <a:rPr lang="fa-IR" sz="2400" dirty="0" smtClean="0">
                <a:cs typeface="B Titr" pitchFamily="2" charset="-78"/>
              </a:rPr>
              <a:t>آشنایی با روشهای تحلیلی برداشت کننده های انرژی </a:t>
            </a:r>
            <a:endParaRPr lang="fa-IR" sz="2400" dirty="0">
              <a:cs typeface="B Titr" pitchFamily="2" charset="-78"/>
            </a:endParaRPr>
          </a:p>
          <a:p>
            <a:pPr marL="0" indent="0" algn="r" rtl="1">
              <a:lnSpc>
                <a:spcPct val="150000"/>
              </a:lnSpc>
              <a:buNone/>
            </a:pPr>
            <a:r>
              <a:rPr lang="fa-IR" sz="2400" dirty="0">
                <a:cs typeface="B Titr" pitchFamily="2" charset="-78"/>
              </a:rPr>
              <a:t>2- </a:t>
            </a:r>
            <a:r>
              <a:rPr lang="fa-IR" sz="2400" dirty="0" smtClean="0">
                <a:cs typeface="B Titr" pitchFamily="2" charset="-78"/>
              </a:rPr>
              <a:t>آشنایی با روش تحلیلی جدید و کلی برای هندسه های مختلف</a:t>
            </a:r>
          </a:p>
          <a:p>
            <a:pPr marL="0" indent="0" algn="r" rtl="1">
              <a:lnSpc>
                <a:spcPct val="150000"/>
              </a:lnSpc>
              <a:buNone/>
            </a:pPr>
            <a:r>
              <a:rPr lang="fa-IR" sz="2400" dirty="0" smtClean="0">
                <a:cs typeface="B Titr" pitchFamily="2" charset="-78"/>
              </a:rPr>
              <a:t>3- مقایسه بین نتایج خروجی در هندسه های مختلف</a:t>
            </a:r>
            <a:endParaRPr lang="fa-IR" sz="2400" dirty="0">
              <a:cs typeface="B Titr" pitchFamily="2" charset="-78"/>
            </a:endParaRPr>
          </a:p>
          <a:p>
            <a:pPr marL="0" indent="0" algn="r" rtl="1">
              <a:lnSpc>
                <a:spcPct val="150000"/>
              </a:lnSpc>
              <a:buNone/>
            </a:pPr>
            <a:r>
              <a:rPr lang="fa-IR" sz="2400" dirty="0" smtClean="0">
                <a:cs typeface="B Titr" pitchFamily="2" charset="-78"/>
              </a:rPr>
              <a:t>4- نحوه مدلسازی مواد پیزوالکتریک در محیط نرم افزار</a:t>
            </a:r>
            <a:r>
              <a:rPr lang="en-US" sz="2400" dirty="0" smtClean="0">
                <a:cs typeface="B Titr" pitchFamily="2" charset="-78"/>
              </a:rPr>
              <a:t>ANSYS</a:t>
            </a:r>
            <a:endParaRPr lang="fa-IR" sz="2400" dirty="0">
              <a:cs typeface="B Titr" pitchFamily="2" charset="-78"/>
            </a:endParaRPr>
          </a:p>
          <a:p>
            <a:pPr marL="0" indent="0" algn="r" rtl="1">
              <a:lnSpc>
                <a:spcPct val="150000"/>
              </a:lnSpc>
              <a:buNone/>
            </a:pPr>
            <a:r>
              <a:rPr lang="fa-IR" sz="2400" dirty="0" smtClean="0">
                <a:cs typeface="B Titr" pitchFamily="2" charset="-78"/>
              </a:rPr>
              <a:t>5- مدلسازی برداشت کننده های انرژی پیزوالکتریکی در نرم افزار </a:t>
            </a:r>
            <a:r>
              <a:rPr lang="en-US" sz="2400" dirty="0" smtClean="0">
                <a:cs typeface="B Titr" pitchFamily="2" charset="-78"/>
              </a:rPr>
              <a:t>ANSYS</a:t>
            </a:r>
          </a:p>
          <a:p>
            <a:pPr marL="0" indent="0" algn="r" rtl="1">
              <a:lnSpc>
                <a:spcPct val="150000"/>
              </a:lnSpc>
              <a:buNone/>
            </a:pPr>
            <a:r>
              <a:rPr lang="fa-IR" sz="2400" dirty="0" smtClean="0">
                <a:cs typeface="B Titr" pitchFamily="2" charset="-78"/>
              </a:rPr>
              <a:t>6- بررسی تاثیر پارامترهای هندسی بر تغییرات پارامترهای الکتریکی</a:t>
            </a:r>
            <a:endParaRPr lang="fa-IR" sz="2400" dirty="0">
              <a:cs typeface="B Titr" pitchFamily="2" charset="-78"/>
            </a:endParaRPr>
          </a:p>
          <a:p>
            <a:pPr marL="0" indent="0" algn="r" rtl="1">
              <a:lnSpc>
                <a:spcPct val="150000"/>
              </a:lnSpc>
              <a:buNone/>
            </a:pPr>
            <a:r>
              <a:rPr lang="fa-IR" sz="2400" dirty="0" smtClean="0">
                <a:cs typeface="B Titr" pitchFamily="2" charset="-78"/>
              </a:rPr>
              <a:t>7-آشنایی با الگوریتم ژنتیک</a:t>
            </a:r>
            <a:endParaRPr lang="fa-IR" sz="2400" dirty="0">
              <a:cs typeface="B Titr" pitchFamily="2" charset="-78"/>
            </a:endParaRPr>
          </a:p>
          <a:p>
            <a:pPr marL="0" indent="0" algn="r" rtl="1">
              <a:lnSpc>
                <a:spcPct val="150000"/>
              </a:lnSpc>
              <a:buNone/>
            </a:pPr>
            <a:r>
              <a:rPr lang="fa-IR" sz="2400" dirty="0" smtClean="0">
                <a:cs typeface="B Titr" pitchFamily="2" charset="-78"/>
              </a:rPr>
              <a:t>8-بهینه سازی با استفاده از الگوریتم ژنتیک در نرم افزار </a:t>
            </a:r>
            <a:r>
              <a:rPr lang="en-US" sz="2400" dirty="0" smtClean="0">
                <a:cs typeface="B Titr" pitchFamily="2" charset="-78"/>
              </a:rPr>
              <a:t>MATLAB</a:t>
            </a:r>
            <a:endParaRPr lang="fa-IR" sz="2400" dirty="0">
              <a:cs typeface="B Titr" pitchFamily="2" charset="-78"/>
            </a:endParaRPr>
          </a:p>
        </p:txBody>
      </p:sp>
      <p:sp>
        <p:nvSpPr>
          <p:cNvPr id="2" name="Title 1"/>
          <p:cNvSpPr>
            <a:spLocks noGrp="1"/>
          </p:cNvSpPr>
          <p:nvPr>
            <p:ph type="title"/>
          </p:nvPr>
        </p:nvSpPr>
        <p:spPr>
          <a:xfrm>
            <a:off x="609600" y="965345"/>
            <a:ext cx="10972800" cy="796466"/>
          </a:xfrm>
        </p:spPr>
        <p:txBody>
          <a:bodyPr>
            <a:noAutofit/>
          </a:bodyPr>
          <a:lstStyle/>
          <a:p>
            <a:pPr algn="ctr"/>
            <a:r>
              <a:rPr lang="fa-IR" sz="3200" b="1" dirty="0">
                <a:solidFill>
                  <a:srgbClr val="FF0000"/>
                </a:solidFill>
                <a:latin typeface="+mn-lt"/>
                <a:ea typeface="+mn-ea"/>
                <a:cs typeface="B Titr" pitchFamily="2" charset="-78"/>
              </a:rPr>
              <a:t>آنچه در </a:t>
            </a:r>
            <a:r>
              <a:rPr lang="fa-IR" sz="3200" b="1" dirty="0" smtClean="0">
                <a:solidFill>
                  <a:srgbClr val="FF0000"/>
                </a:solidFill>
                <a:latin typeface="+mn-lt"/>
                <a:ea typeface="+mn-ea"/>
                <a:cs typeface="B Titr" pitchFamily="2" charset="-78"/>
              </a:rPr>
              <a:t>این پروژه خواهید آموخت</a:t>
            </a:r>
            <a:br>
              <a:rPr lang="fa-IR" sz="3200" b="1" dirty="0" smtClean="0">
                <a:solidFill>
                  <a:srgbClr val="FF0000"/>
                </a:solidFill>
                <a:latin typeface="+mn-lt"/>
                <a:ea typeface="+mn-ea"/>
                <a:cs typeface="B Titr" pitchFamily="2" charset="-78"/>
              </a:rPr>
            </a:br>
            <a:endParaRPr lang="en-US" sz="3200" b="1" dirty="0">
              <a:solidFill>
                <a:srgbClr val="FF0000"/>
              </a:solidFill>
              <a:latin typeface="+mn-lt"/>
              <a:ea typeface="+mn-ea"/>
              <a:cs typeface="B Titr" pitchFamily="2" charset="-78"/>
            </a:endParaRPr>
          </a:p>
        </p:txBody>
      </p:sp>
    </p:spTree>
    <p:extLst>
      <p:ext uri="{BB962C8B-B14F-4D97-AF65-F5344CB8AC3E}">
        <p14:creationId xmlns:p14="http://schemas.microsoft.com/office/powerpoint/2010/main" val="2503019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86297"/>
            <a:ext cx="10972800" cy="4638304"/>
          </a:xfrm>
        </p:spPr>
        <p:txBody>
          <a:bodyPr>
            <a:noAutofit/>
          </a:bodyPr>
          <a:lstStyle/>
          <a:p>
            <a:pPr algn="just" rtl="1">
              <a:lnSpc>
                <a:spcPct val="150000"/>
              </a:lnSpc>
            </a:pPr>
            <a:r>
              <a:rPr lang="fa-IR" sz="2000" dirty="0" smtClean="0">
                <a:cs typeface="B Titr" pitchFamily="2" charset="-78"/>
              </a:rPr>
              <a:t>با توجه به توسعه روز افزون تکنولوژی</a:t>
            </a:r>
            <a:r>
              <a:rPr lang="en-US" sz="2000" dirty="0" smtClean="0">
                <a:cs typeface="B Titr" pitchFamily="2" charset="-78"/>
              </a:rPr>
              <a:t> </a:t>
            </a:r>
            <a:r>
              <a:rPr lang="fa-IR" sz="2000" dirty="0" smtClean="0">
                <a:cs typeface="B Titr" pitchFamily="2" charset="-78"/>
              </a:rPr>
              <a:t> برداشت انرژی از منابع انرژی محیط برای تغذیه لوازم الکترونیکی کم مصرف مورد توجه قرار گرفته است </a:t>
            </a:r>
            <a:r>
              <a:rPr lang="en-US" sz="2000" dirty="0" smtClean="0">
                <a:cs typeface="B Titr" pitchFamily="2" charset="-78"/>
              </a:rPr>
              <a:t> </a:t>
            </a:r>
            <a:r>
              <a:rPr lang="fa-IR" sz="2000" dirty="0" smtClean="0">
                <a:cs typeface="B Titr" pitchFamily="2" charset="-78"/>
              </a:rPr>
              <a:t>از ميان منابع انرژي محيطي، ارتعاشات به دليل موجود بودن در مکان­هاي دور از دسترس، شبيه هواپيماهاي بدون سرنشين(</a:t>
            </a:r>
            <a:r>
              <a:rPr lang="en-US" sz="2000" i="1" dirty="0" smtClean="0">
                <a:cs typeface="B Titr" pitchFamily="2" charset="-78"/>
              </a:rPr>
              <a:t>UAVs</a:t>
            </a:r>
            <a:r>
              <a:rPr lang="fa-IR" sz="2000" dirty="0" smtClean="0">
                <a:cs typeface="B Titr" pitchFamily="2" charset="-78"/>
              </a:rPr>
              <a:t>)، صنايع نظامي، کانال­ها و ... بيشتر از ساير منابع ديگر انرژي جهت توليد توان الکتريکي، بيشتر مورد توجه قرار دارد. از جمله اصلي­ترين منابع ارتعاشات در پهبادها، موتور هواپيماهاي بدون سرنشين است لذا در اين طرح، منبع ارتعاشي مورد نظر ارتعاشات بدنه هواپيما در محل اتصال به موتور هواپيما در نظر گرفته مي­شود. </a:t>
            </a:r>
            <a:endParaRPr lang="en-US" sz="2000" dirty="0" smtClean="0">
              <a:cs typeface="B Titr" pitchFamily="2" charset="-78"/>
            </a:endParaRPr>
          </a:p>
          <a:p>
            <a:pPr algn="just" rtl="1">
              <a:lnSpc>
                <a:spcPct val="150000"/>
              </a:lnSpc>
            </a:pPr>
            <a:r>
              <a:rPr lang="ar-SA" sz="2000" dirty="0" smtClean="0">
                <a:cs typeface="B Titr" pitchFamily="2" charset="-78"/>
              </a:rPr>
              <a:t>از </a:t>
            </a:r>
            <a:r>
              <a:rPr lang="ar-SA" sz="2000" dirty="0">
                <a:cs typeface="B Titr" pitchFamily="2" charset="-78"/>
              </a:rPr>
              <a:t>ميان روش­هاي برداشت انرژي از ارتعاشات ( مثل الکترواستاتيکي، الکترومغناطيسي و پيزو الکتريکي) استفاده از مواد پيزوالکتريک به عنوان برداشت کننده انرژي به دليل قابليت برداشت انرژي الکتريکي بالاتر و مزاياي متعدد ديگر بيشترمورد توجه است. روش­هاي تحليلي تقريبي متفاوتي براي مطالعه برداشت­کننده­هاي با پيکربندي مستطيلي ارائه شده </a:t>
            </a:r>
            <a:r>
              <a:rPr lang="ar-SA" sz="2000" dirty="0" smtClean="0">
                <a:cs typeface="B Titr" pitchFamily="2" charset="-78"/>
              </a:rPr>
              <a:t>است</a:t>
            </a:r>
            <a:endParaRPr lang="en-US" sz="2000" dirty="0">
              <a:cs typeface="B Titr" pitchFamily="2" charset="-78"/>
            </a:endParaRPr>
          </a:p>
          <a:p>
            <a:pPr algn="just" rtl="1">
              <a:lnSpc>
                <a:spcPct val="150000"/>
              </a:lnSpc>
            </a:pPr>
            <a:endParaRPr lang="en-US" sz="2000" dirty="0" smtClean="0">
              <a:cs typeface="B Titr" pitchFamily="2" charset="-78"/>
            </a:endParaRPr>
          </a:p>
          <a:p>
            <a:pPr algn="just" rtl="1">
              <a:lnSpc>
                <a:spcPct val="150000"/>
              </a:lnSpc>
            </a:pPr>
            <a:endParaRPr lang="en-US" sz="2000" dirty="0">
              <a:cs typeface="B Titr" pitchFamily="2" charset="-78"/>
            </a:endParaRPr>
          </a:p>
          <a:p>
            <a:pPr algn="just" rtl="1">
              <a:lnSpc>
                <a:spcPct val="150000"/>
              </a:lnSpc>
            </a:pPr>
            <a:endParaRPr lang="en-US" sz="2000" dirty="0" smtClean="0">
              <a:cs typeface="B Titr" pitchFamily="2" charset="-78"/>
            </a:endParaRPr>
          </a:p>
          <a:p>
            <a:pPr algn="just" rtl="1">
              <a:lnSpc>
                <a:spcPct val="150000"/>
              </a:lnSpc>
            </a:pPr>
            <a:endParaRPr lang="en-US" sz="2000" dirty="0">
              <a:cs typeface="B Titr" pitchFamily="2" charset="-78"/>
            </a:endParaRPr>
          </a:p>
          <a:p>
            <a:pPr marL="0" indent="0" algn="r" rtl="1">
              <a:buClr>
                <a:srgbClr val="C00000"/>
              </a:buClr>
              <a:buNone/>
            </a:pPr>
            <a:endParaRPr lang="en-US" sz="2000" dirty="0">
              <a:cs typeface="B Titr" pitchFamily="2" charset="-78"/>
            </a:endParaRPr>
          </a:p>
        </p:txBody>
      </p:sp>
      <p:sp>
        <p:nvSpPr>
          <p:cNvPr id="2" name="Title 1"/>
          <p:cNvSpPr>
            <a:spLocks noGrp="1"/>
          </p:cNvSpPr>
          <p:nvPr>
            <p:ph type="title"/>
          </p:nvPr>
        </p:nvSpPr>
        <p:spPr>
          <a:xfrm>
            <a:off x="609600" y="831274"/>
            <a:ext cx="10972800" cy="546264"/>
          </a:xfrm>
        </p:spPr>
        <p:txBody>
          <a:bodyPr>
            <a:noAutofit/>
          </a:bodyPr>
          <a:lstStyle/>
          <a:p>
            <a:pPr algn="ctr"/>
            <a:r>
              <a:rPr lang="fa-IR" sz="3200" b="1" dirty="0" smtClean="0">
                <a:solidFill>
                  <a:srgbClr val="FF0000"/>
                </a:solidFill>
                <a:cs typeface="B Titr" pitchFamily="2" charset="-78"/>
              </a:rPr>
              <a:t>مقدمه</a:t>
            </a:r>
            <a:endParaRPr lang="en-US" sz="3200" b="1" dirty="0">
              <a:solidFill>
                <a:srgbClr val="FF0000"/>
              </a:solidFill>
              <a:cs typeface="B Titr" pitchFamily="2" charset="-78"/>
            </a:endParaRPr>
          </a:p>
        </p:txBody>
      </p:sp>
    </p:spTree>
    <p:extLst>
      <p:ext uri="{BB962C8B-B14F-4D97-AF65-F5344CB8AC3E}">
        <p14:creationId xmlns:p14="http://schemas.microsoft.com/office/powerpoint/2010/main" val="1172347204"/>
      </p:ext>
    </p:extLst>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25039"/>
            <a:ext cx="10972800" cy="4899561"/>
          </a:xfrm>
        </p:spPr>
        <p:txBody>
          <a:bodyPr>
            <a:normAutofit/>
          </a:bodyPr>
          <a:lstStyle/>
          <a:p>
            <a:pPr marL="0" indent="0" algn="just" rtl="1">
              <a:lnSpc>
                <a:spcPct val="150000"/>
              </a:lnSpc>
              <a:buNone/>
            </a:pPr>
            <a:r>
              <a:rPr lang="ar-SA" sz="2000" b="1" dirty="0">
                <a:cs typeface="B Titr" pitchFamily="2" charset="-78"/>
              </a:rPr>
              <a:t> اما بررسي­هاي انجام شده نشان داده است که برداشت­کننده­هاي انرژي با پيکربندي ذوزنقه­اي قادر به توليد توان الکتريکي بيشتري هستند لذا در اين پروژه يک روش تحليلي تقريبي براي برداشت کننده­هاي ذوزنقه­اي شکل که قابليت پيش بيني رفتار برداشت­کننده­هاي مستطيلي، مثلثي و ذوزنقه­اي را دارا باشد ارائه خواهد شد. از آنجاييکه مدلسازي و طراحي برداشت کننده­هاي انرژي در ابعاد بسيار کوچک در آزمايشگاه ها داراي پروسه طولاني و پرهزينه­اي است، مدلسازي و تحليل برداشت کننده­ها يکي از دغدغه­هاي  چند سال اخير محققان بوده است، مدلسازي اين برداشت کننده­ها در محيط­هاي اجزا محدود (</a:t>
            </a:r>
            <a:r>
              <a:rPr lang="en-US" sz="2000" b="1" i="1" dirty="0">
                <a:cs typeface="B Titr" pitchFamily="2" charset="-78"/>
              </a:rPr>
              <a:t>FE</a:t>
            </a:r>
            <a:r>
              <a:rPr lang="ar-SA" sz="2000" b="1" dirty="0">
                <a:cs typeface="B Titr" pitchFamily="2" charset="-78"/>
              </a:rPr>
              <a:t>) </a:t>
            </a:r>
            <a:r>
              <a:rPr lang="fa-IR" sz="2000" b="1" dirty="0">
                <a:cs typeface="B Titr" pitchFamily="2" charset="-78"/>
              </a:rPr>
              <a:t>به عنوان يکي از روش­هاي پيشرفته در شبيه­سازي  عملکرد سنسور­ها و عملگر­ها مي­توان راه­گشا باشد. در اين پروژه با استفاده از تکنيک </a:t>
            </a:r>
            <a:r>
              <a:rPr lang="en-US" sz="2000" b="1" i="1" dirty="0">
                <a:cs typeface="B Titr" pitchFamily="2" charset="-78"/>
              </a:rPr>
              <a:t>CPC-FEM</a:t>
            </a:r>
            <a:r>
              <a:rPr lang="fa-IR" sz="2000" b="1" dirty="0">
                <a:cs typeface="B Titr" pitchFamily="2" charset="-78"/>
              </a:rPr>
              <a:t> ، برداشت­کننده مورد نظر در نرم­افزار </a:t>
            </a:r>
            <a:r>
              <a:rPr lang="en-US" sz="2000" b="1" i="1" dirty="0">
                <a:cs typeface="B Titr" pitchFamily="2" charset="-78"/>
              </a:rPr>
              <a:t>ANSYS</a:t>
            </a:r>
            <a:r>
              <a:rPr lang="fa-IR" sz="2000" b="1" dirty="0">
                <a:cs typeface="B Titr" pitchFamily="2" charset="-78"/>
              </a:rPr>
              <a:t> مدلسازي و مورد تحليل قرار گرفته است. و در پايان تاثير پارامترهاي هندسي بر رفتار برداشت کننده­ها انرژي پيزوالکتريکي بررسي خواهد شد و با استفاده از الگوريتم ژنتيک (</a:t>
            </a:r>
            <a:r>
              <a:rPr lang="en-US" sz="2000" b="1" i="1" dirty="0">
                <a:cs typeface="B Titr" pitchFamily="2" charset="-78"/>
              </a:rPr>
              <a:t>GA</a:t>
            </a:r>
            <a:r>
              <a:rPr lang="fa-IR" sz="2000" b="1" dirty="0">
                <a:cs typeface="B Titr" pitchFamily="2" charset="-78"/>
              </a:rPr>
              <a:t>)</a:t>
            </a:r>
            <a:r>
              <a:rPr lang="ar-SA" sz="2000" b="1" dirty="0">
                <a:cs typeface="B Titr" pitchFamily="2" charset="-78"/>
              </a:rPr>
              <a:t>­ </a:t>
            </a:r>
            <a:r>
              <a:rPr lang="fa-IR" sz="2000" b="1" dirty="0">
                <a:cs typeface="B Titr" pitchFamily="2" charset="-78"/>
              </a:rPr>
              <a:t>و بکارگيري نرم­افزار</a:t>
            </a:r>
            <a:r>
              <a:rPr lang="en-US" sz="2000" b="1" i="1" dirty="0">
                <a:cs typeface="B Titr" pitchFamily="2" charset="-78"/>
              </a:rPr>
              <a:t>MATLAB </a:t>
            </a:r>
            <a:r>
              <a:rPr lang="fa-IR" sz="2000" b="1" dirty="0">
                <a:cs typeface="B Titr" pitchFamily="2" charset="-78"/>
              </a:rPr>
              <a:t> ابعاد بهينه برداشت کننده ارائه مي­شود. </a:t>
            </a:r>
            <a:endParaRPr lang="en-US" sz="2000" b="1" dirty="0">
              <a:cs typeface="B Titr" pitchFamily="2" charset="-78"/>
            </a:endParaRPr>
          </a:p>
          <a:p>
            <a:pPr marL="0" indent="0" algn="r" rtl="1">
              <a:buNone/>
            </a:pPr>
            <a:endParaRPr lang="en-US" sz="2000" dirty="0">
              <a:cs typeface="B Titr" pitchFamily="2" charset="-78"/>
            </a:endParaRPr>
          </a:p>
        </p:txBody>
      </p:sp>
    </p:spTree>
    <p:extLst>
      <p:ext uri="{BB962C8B-B14F-4D97-AF65-F5344CB8AC3E}">
        <p14:creationId xmlns:p14="http://schemas.microsoft.com/office/powerpoint/2010/main" val="4019467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lgn="r" rtl="1"/>
            <a:endParaRPr lang="en-US" dirty="0" smtClean="0">
              <a:cs typeface="B Titr" pitchFamily="2" charset="-78"/>
            </a:endParaRPr>
          </a:p>
          <a:p>
            <a:pPr algn="r" rtl="1"/>
            <a:r>
              <a:rPr lang="fa-IR" dirty="0" smtClean="0">
                <a:cs typeface="B Titr" pitchFamily="2" charset="-78"/>
              </a:rPr>
              <a:t>1- </a:t>
            </a:r>
            <a:r>
              <a:rPr lang="fa-IR" dirty="0" smtClean="0">
                <a:cs typeface="B Titr" pitchFamily="2" charset="-78"/>
              </a:rPr>
              <a:t>آشنایی با روش مدار الکتریکی معادل</a:t>
            </a:r>
          </a:p>
          <a:p>
            <a:endParaRPr lang="en-US" dirty="0"/>
          </a:p>
        </p:txBody>
      </p:sp>
      <p:pic>
        <p:nvPicPr>
          <p:cNvPr id="6" name="Content Placeholder 3" descr="electro"/>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377538" y="2588820"/>
            <a:ext cx="4865106" cy="2363189"/>
          </a:xfrm>
          <a:prstGeom prst="rect">
            <a:avLst/>
          </a:prstGeom>
          <a:solidFill>
            <a:schemeClr val="bg1"/>
          </a:solidFill>
          <a:ln>
            <a:noFill/>
          </a:ln>
        </p:spPr>
      </p:pic>
      <p:sp>
        <p:nvSpPr>
          <p:cNvPr id="8" name="TextBox 7"/>
          <p:cNvSpPr txBox="1"/>
          <p:nvPr/>
        </p:nvSpPr>
        <p:spPr>
          <a:xfrm>
            <a:off x="441919" y="965639"/>
            <a:ext cx="11601450" cy="584775"/>
          </a:xfrm>
          <a:prstGeom prst="rect">
            <a:avLst/>
          </a:prstGeom>
          <a:noFill/>
        </p:spPr>
        <p:txBody>
          <a:bodyPr wrap="square" rtlCol="0">
            <a:spAutoFit/>
          </a:bodyPr>
          <a:lstStyle/>
          <a:p>
            <a:pPr algn="ctr" rtl="1"/>
            <a:r>
              <a:rPr lang="fa-IR" sz="3200" b="1" dirty="0" smtClean="0">
                <a:solidFill>
                  <a:srgbClr val="FF0000"/>
                </a:solidFill>
                <a:cs typeface="B Titr" pitchFamily="2" charset="-78"/>
              </a:rPr>
              <a:t>توانمندی های این پروژه</a:t>
            </a:r>
            <a:endParaRPr lang="en-US" sz="3200" b="1" dirty="0">
              <a:solidFill>
                <a:srgbClr val="FF0000"/>
              </a:solidFill>
              <a:cs typeface="B Titr" pitchFamily="2" charset="-78"/>
            </a:endParaRPr>
          </a:p>
        </p:txBody>
      </p:sp>
    </p:spTree>
    <p:extLst>
      <p:ext uri="{BB962C8B-B14F-4D97-AF65-F5344CB8AC3E}">
        <p14:creationId xmlns:p14="http://schemas.microsoft.com/office/powerpoint/2010/main" val="1146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963930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Rectangle 35"/>
          <p:cNvSpPr>
            <a:spLocks noChangeArrowheads="1"/>
          </p:cNvSpPr>
          <p:nvPr/>
        </p:nvSpPr>
        <p:spPr bwMode="auto">
          <a:xfrm>
            <a:off x="3771536" y="1792432"/>
            <a:ext cx="20642945" cy="0"/>
          </a:xfrm>
          <a:prstGeom prst="rect">
            <a:avLst/>
          </a:prstGeom>
          <a:noFill/>
          <a:ln>
            <a:noFill/>
          </a:ln>
          <a:effectLst>
            <a:outerShdw dist="35921" dir="2700000" algn="ctr" rotWithShape="0">
              <a:schemeClr val="bg2"/>
            </a:outerShdw>
            <a:reflection blurRad="6350" stA="50000" endA="300" endPos="38500" dist="508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spAutoFit/>
          </a:bodyPr>
          <a:lstStyle/>
          <a:p>
            <a:endParaRPr lang="en-US"/>
          </a:p>
        </p:txBody>
      </p:sp>
      <p:sp>
        <p:nvSpPr>
          <p:cNvPr id="5" name="Rectangle 37"/>
          <p:cNvSpPr>
            <a:spLocks noChangeArrowheads="1"/>
          </p:cNvSpPr>
          <p:nvPr/>
        </p:nvSpPr>
        <p:spPr bwMode="auto">
          <a:xfrm>
            <a:off x="8432223" y="1792432"/>
            <a:ext cx="12192000" cy="0"/>
          </a:xfrm>
          <a:prstGeom prst="rect">
            <a:avLst/>
          </a:prstGeom>
          <a:noFill/>
          <a:ln>
            <a:noFill/>
          </a:ln>
          <a:effectLst>
            <a:outerShdw dist="35921" dir="2700000" algn="ctr" rotWithShape="0">
              <a:schemeClr val="bg2"/>
            </a:outerShdw>
            <a:reflection blurRad="6350" stA="50000" endA="275" endPos="40000" dist="1016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39"/>
          <p:cNvSpPr>
            <a:spLocks noChangeArrowheads="1"/>
          </p:cNvSpPr>
          <p:nvPr/>
        </p:nvSpPr>
        <p:spPr bwMode="auto">
          <a:xfrm>
            <a:off x="9032488" y="1792432"/>
            <a:ext cx="12192000" cy="0"/>
          </a:xfrm>
          <a:prstGeom prst="rect">
            <a:avLst/>
          </a:prstGeom>
          <a:noFill/>
          <a:ln>
            <a:noFill/>
          </a:ln>
          <a:effectLst/>
          <a:scene3d>
            <a:camera prst="isometricOffAxis2Left"/>
            <a:lightRig rig="threePt" dir="t"/>
          </a:scene3d>
          <a:sp3d>
            <a:bevelT w="6350" prst="artDeco"/>
            <a:bevelB w="114300" prst="artDeco"/>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Content Placeholder 1"/>
          <p:cNvSpPr>
            <a:spLocks noGrp="1"/>
          </p:cNvSpPr>
          <p:nvPr>
            <p:ph idx="1"/>
          </p:nvPr>
        </p:nvSpPr>
        <p:spPr>
          <a:xfrm>
            <a:off x="653143" y="1328929"/>
            <a:ext cx="11107511" cy="4875928"/>
          </a:xfrm>
        </p:spPr>
        <p:txBody>
          <a:bodyPr/>
          <a:lstStyle/>
          <a:p>
            <a:pPr algn="r" rtl="1"/>
            <a:r>
              <a:rPr lang="fa-IR" sz="2400" dirty="0" smtClean="0">
                <a:cs typeface="B Titr" pitchFamily="2" charset="-78"/>
              </a:rPr>
              <a:t>مدل سازی برداشت کننده انرژی پیزوالکتریکی </a:t>
            </a:r>
          </a:p>
          <a:p>
            <a:pPr marL="0" indent="0" algn="r" rtl="1">
              <a:buNone/>
            </a:pPr>
            <a:r>
              <a:rPr lang="fa-IR" sz="2400" dirty="0" smtClean="0">
                <a:cs typeface="B Titr" pitchFamily="2" charset="-78"/>
              </a:rPr>
              <a:t>در نرم افزار </a:t>
            </a:r>
            <a:r>
              <a:rPr lang="en-US" sz="2400" dirty="0" smtClean="0">
                <a:cs typeface="B Titr" pitchFamily="2" charset="-78"/>
              </a:rPr>
              <a:t>ANSYS</a:t>
            </a:r>
          </a:p>
          <a:p>
            <a:r>
              <a:rPr lang="fa-IR" dirty="0" smtClean="0">
                <a:cs typeface="B Nazanin" pitchFamily="2" charset="-78"/>
              </a:rPr>
              <a:t>استفاده از روش  </a:t>
            </a:r>
            <a:r>
              <a:rPr lang="en-US" dirty="0" smtClean="0">
                <a:cs typeface="B Nazanin" pitchFamily="2" charset="-78"/>
              </a:rPr>
              <a:t> </a:t>
            </a:r>
            <a:r>
              <a:rPr lang="en-US" dirty="0" smtClean="0">
                <a:cs typeface="B Titr" panose="00000700000000000000" pitchFamily="2" charset="-78"/>
              </a:rPr>
              <a:t>LMM,CPC-FEM</a:t>
            </a:r>
            <a:endParaRPr lang="fa-IR" dirty="0" smtClean="0">
              <a:cs typeface="B Titr" panose="00000700000000000000" pitchFamily="2" charset="-78"/>
            </a:endParaRPr>
          </a:p>
          <a:p>
            <a:pPr marL="0" indent="0">
              <a:buNone/>
            </a:pPr>
            <a:endParaRPr lang="en-US" dirty="0">
              <a:cs typeface="B Titr" panose="00000700000000000000" pitchFamily="2" charset="-78"/>
            </a:endParaRPr>
          </a:p>
        </p:txBody>
      </p:sp>
      <p:pic>
        <p:nvPicPr>
          <p:cNvPr id="9" name="Picture 8" descr="C:\Users\Arman\Desktop\printscreens\102.png"/>
          <p:cNvPicPr/>
          <p:nvPr/>
        </p:nvPicPr>
        <p:blipFill rotWithShape="1">
          <a:blip r:embed="rId3">
            <a:extLst>
              <a:ext uri="{28A0092B-C50C-407E-A947-70E740481C1C}">
                <a14:useLocalDpi xmlns:a14="http://schemas.microsoft.com/office/drawing/2010/main" val="0"/>
              </a:ext>
            </a:extLst>
          </a:blip>
          <a:srcRect l="19872" t="21093" r="30930" b="12827"/>
          <a:stretch/>
        </p:blipFill>
        <p:spPr bwMode="auto">
          <a:xfrm>
            <a:off x="414150" y="1792432"/>
            <a:ext cx="6901048" cy="4073978"/>
          </a:xfrm>
          <a:prstGeom prst="rect">
            <a:avLst/>
          </a:prstGeom>
          <a:noFill/>
          <a:ln>
            <a:noFill/>
          </a:ln>
          <a:extLst>
            <a:ext uri="{53640926-AAD7-44D8-BBD7-CCE9431645EC}">
              <a14:shadowObscured xmlns:a14="http://schemas.microsoft.com/office/drawing/2010/main"/>
            </a:ext>
          </a:extLst>
        </p:spPr>
      </p:pic>
      <p:sp>
        <p:nvSpPr>
          <p:cNvPr id="10" name="TextBox 9"/>
          <p:cNvSpPr txBox="1"/>
          <p:nvPr/>
        </p:nvSpPr>
        <p:spPr>
          <a:xfrm>
            <a:off x="441919" y="965639"/>
            <a:ext cx="11601450" cy="461665"/>
          </a:xfrm>
          <a:prstGeom prst="rect">
            <a:avLst/>
          </a:prstGeom>
          <a:noFill/>
        </p:spPr>
        <p:txBody>
          <a:bodyPr wrap="square" rtlCol="0">
            <a:spAutoFit/>
          </a:bodyPr>
          <a:lstStyle/>
          <a:p>
            <a:pPr algn="ctr" rtl="1"/>
            <a:r>
              <a:rPr lang="fa-IR" sz="2400" b="1" dirty="0" smtClean="0">
                <a:solidFill>
                  <a:srgbClr val="FF0000"/>
                </a:solidFill>
                <a:cs typeface="B Titr" pitchFamily="2" charset="-78"/>
              </a:rPr>
              <a:t>توانمندی های این پروژه</a:t>
            </a:r>
            <a:endParaRPr lang="en-US" sz="2400" b="1" dirty="0">
              <a:solidFill>
                <a:srgbClr val="FF0000"/>
              </a:solidFill>
              <a:cs typeface="B Titr" pitchFamily="2" charset="-78"/>
            </a:endParaRPr>
          </a:p>
        </p:txBody>
      </p:sp>
    </p:spTree>
    <p:extLst>
      <p:ext uri="{BB962C8B-B14F-4D97-AF65-F5344CB8AC3E}">
        <p14:creationId xmlns:p14="http://schemas.microsoft.com/office/powerpoint/2010/main" val="78509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29508"/>
            <a:ext cx="10972800" cy="4695092"/>
          </a:xfrm>
        </p:spPr>
        <p:txBody>
          <a:bodyPr/>
          <a:lstStyle/>
          <a:p>
            <a:pPr algn="r" rtl="1"/>
            <a:r>
              <a:rPr lang="fa-IR" sz="2200" dirty="0" smtClean="0">
                <a:cs typeface="B Titr" pitchFamily="2" charset="-78"/>
              </a:rPr>
              <a:t>مشاهده توزیع ولتاژ خطی در </a:t>
            </a:r>
            <a:r>
              <a:rPr lang="en-US" sz="2200" dirty="0" smtClean="0">
                <a:cs typeface="B Titr" pitchFamily="2" charset="-78"/>
              </a:rPr>
              <a:t>ANSYS</a:t>
            </a:r>
          </a:p>
          <a:p>
            <a:endParaRPr lang="en-US" sz="2200" dirty="0">
              <a:cs typeface="B Nazanin" pitchFamily="2" charset="-78"/>
            </a:endParaRPr>
          </a:p>
          <a:p>
            <a:endParaRPr lang="en-US" sz="2200" dirty="0">
              <a:cs typeface="B Nazanin" pitchFamily="2" charset="-78"/>
            </a:endParaRPr>
          </a:p>
          <a:p>
            <a:endParaRPr lang="en-US" dirty="0"/>
          </a:p>
        </p:txBody>
      </p:sp>
      <p:pic>
        <p:nvPicPr>
          <p:cNvPr id="5" name="Picture 4"/>
          <p:cNvPicPr/>
          <p:nvPr/>
        </p:nvPicPr>
        <p:blipFill rotWithShape="1">
          <a:blip r:embed="rId2"/>
          <a:srcRect l="19945" t="21434" r="30748" b="12293"/>
          <a:stretch/>
        </p:blipFill>
        <p:spPr bwMode="auto">
          <a:xfrm>
            <a:off x="1220894" y="1464764"/>
            <a:ext cx="5765298" cy="2881606"/>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19945" t="20203" r="30748" b="13031"/>
          <a:stretch/>
        </p:blipFill>
        <p:spPr bwMode="auto">
          <a:xfrm>
            <a:off x="1220894" y="4346370"/>
            <a:ext cx="5021750" cy="1828799"/>
          </a:xfrm>
          <a:prstGeom prst="rect">
            <a:avLst/>
          </a:prstGeom>
          <a:ln>
            <a:noFill/>
          </a:ln>
          <a:extLst>
            <a:ext uri="{53640926-AAD7-44D8-BBD7-CCE9431645EC}">
              <a14:shadowObscured xmlns:a14="http://schemas.microsoft.com/office/drawing/2010/main"/>
            </a:ext>
          </a:extLst>
        </p:spPr>
      </p:pic>
      <p:sp>
        <p:nvSpPr>
          <p:cNvPr id="8" name="TextBox 7"/>
          <p:cNvSpPr txBox="1"/>
          <p:nvPr/>
        </p:nvSpPr>
        <p:spPr>
          <a:xfrm>
            <a:off x="441919" y="848719"/>
            <a:ext cx="11601450" cy="461665"/>
          </a:xfrm>
          <a:prstGeom prst="rect">
            <a:avLst/>
          </a:prstGeom>
          <a:noFill/>
        </p:spPr>
        <p:txBody>
          <a:bodyPr wrap="square" rtlCol="0">
            <a:spAutoFit/>
          </a:bodyPr>
          <a:lstStyle/>
          <a:p>
            <a:pPr algn="ctr" rtl="1"/>
            <a:r>
              <a:rPr lang="fa-IR" sz="2400" b="1" dirty="0" smtClean="0">
                <a:solidFill>
                  <a:srgbClr val="FF0000"/>
                </a:solidFill>
                <a:cs typeface="B Titr" pitchFamily="2" charset="-78"/>
              </a:rPr>
              <a:t>توانمندی های این پروژه</a:t>
            </a:r>
            <a:endParaRPr lang="en-US" sz="2400" b="1" dirty="0">
              <a:solidFill>
                <a:srgbClr val="FF0000"/>
              </a:solidFill>
              <a:cs typeface="B Titr" pitchFamily="2" charset="-78"/>
            </a:endParaRPr>
          </a:p>
        </p:txBody>
      </p:sp>
    </p:spTree>
    <p:extLst>
      <p:ext uri="{BB962C8B-B14F-4D97-AF65-F5344CB8AC3E}">
        <p14:creationId xmlns:p14="http://schemas.microsoft.com/office/powerpoint/2010/main" val="4216789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59169"/>
            <a:ext cx="10972800" cy="4765431"/>
          </a:xfrm>
        </p:spPr>
        <p:txBody>
          <a:bodyPr/>
          <a:lstStyle/>
          <a:p>
            <a:pPr algn="r" rtl="1"/>
            <a:r>
              <a:rPr lang="fa-IR" sz="2400" dirty="0" smtClean="0">
                <a:cs typeface="B Titr" pitchFamily="2" charset="-78"/>
              </a:rPr>
              <a:t>بهینه سازی با استفاده از</a:t>
            </a:r>
          </a:p>
          <a:p>
            <a:pPr marL="0" indent="0" algn="r" rtl="1">
              <a:buNone/>
            </a:pPr>
            <a:r>
              <a:rPr lang="fa-IR" sz="2400" dirty="0" smtClean="0">
                <a:cs typeface="B Titr" pitchFamily="2" charset="-78"/>
              </a:rPr>
              <a:t>الگوریتم ژنتیک در </a:t>
            </a:r>
            <a:r>
              <a:rPr lang="en-US" sz="2400" dirty="0" smtClean="0">
                <a:cs typeface="B Titr" pitchFamily="2" charset="-78"/>
              </a:rPr>
              <a:t>MATLAB</a:t>
            </a:r>
          </a:p>
          <a:p>
            <a:pPr marL="0" indent="0" algn="r" rtl="1">
              <a:buNone/>
            </a:pPr>
            <a:endParaRPr lang="en-US" sz="2400" dirty="0" smtClean="0">
              <a:cs typeface="B Titr" pitchFamily="2" charset="-78"/>
            </a:endParaRPr>
          </a:p>
          <a:p>
            <a:pPr algn="r" rtl="1"/>
            <a:r>
              <a:rPr lang="en-US" sz="2400" dirty="0">
                <a:cs typeface="B Titr" pitchFamily="2" charset="-78"/>
              </a:rPr>
              <a:t> </a:t>
            </a:r>
            <a:r>
              <a:rPr lang="fa-IR" sz="2400" dirty="0" smtClean="0">
                <a:cs typeface="B Titr" pitchFamily="2" charset="-78"/>
              </a:rPr>
              <a:t>نوشتن کدهای مورد نیاز جهت </a:t>
            </a:r>
          </a:p>
          <a:p>
            <a:pPr marL="0" indent="0" algn="r" rtl="1">
              <a:buNone/>
            </a:pPr>
            <a:r>
              <a:rPr lang="fa-IR" sz="2400" dirty="0" smtClean="0">
                <a:cs typeface="B Titr" pitchFamily="2" charset="-78"/>
              </a:rPr>
              <a:t>بهینه</a:t>
            </a:r>
            <a:r>
              <a:rPr lang="fa-IR" sz="2400" dirty="0">
                <a:cs typeface="B Titr" pitchFamily="2" charset="-78"/>
              </a:rPr>
              <a:t> </a:t>
            </a:r>
            <a:r>
              <a:rPr lang="fa-IR" sz="2400" dirty="0" smtClean="0">
                <a:cs typeface="B Titr" pitchFamily="2" charset="-78"/>
              </a:rPr>
              <a:t>سازی</a:t>
            </a:r>
            <a:endParaRPr lang="en-US" sz="2400" dirty="0">
              <a:cs typeface="B Titr" pitchFamily="2" charset="-78"/>
            </a:endParaRPr>
          </a:p>
          <a:p>
            <a:pPr marL="0" indent="0">
              <a:buNone/>
            </a:pPr>
            <a:endParaRPr lang="en-US" dirty="0"/>
          </a:p>
        </p:txBody>
      </p:sp>
      <p:sp>
        <p:nvSpPr>
          <p:cNvPr id="6" name="TextBox 5"/>
          <p:cNvSpPr txBox="1"/>
          <p:nvPr/>
        </p:nvSpPr>
        <p:spPr>
          <a:xfrm>
            <a:off x="441919" y="965639"/>
            <a:ext cx="11601450" cy="461665"/>
          </a:xfrm>
          <a:prstGeom prst="rect">
            <a:avLst/>
          </a:prstGeom>
          <a:noFill/>
        </p:spPr>
        <p:txBody>
          <a:bodyPr wrap="square" rtlCol="0">
            <a:spAutoFit/>
          </a:bodyPr>
          <a:lstStyle/>
          <a:p>
            <a:pPr algn="r" rtl="1"/>
            <a:r>
              <a:rPr lang="fa-IR" sz="2400" b="1" dirty="0" smtClean="0">
                <a:solidFill>
                  <a:srgbClr val="FF0000"/>
                </a:solidFill>
                <a:cs typeface="B Titr" pitchFamily="2" charset="-78"/>
              </a:rPr>
              <a:t>توانمندی های این پروژه</a:t>
            </a:r>
            <a:endParaRPr lang="en-US" sz="2400" b="1" dirty="0">
              <a:solidFill>
                <a:srgbClr val="FF0000"/>
              </a:solidFill>
              <a:cs typeface="B Titr" pitchFamily="2" charset="-78"/>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5959" r="22307" b="5400"/>
          <a:stretch/>
        </p:blipFill>
        <p:spPr bwMode="auto">
          <a:xfrm>
            <a:off x="0" y="1306287"/>
            <a:ext cx="7550174" cy="46195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17415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06769"/>
            <a:ext cx="10972800" cy="4917831"/>
          </a:xfrm>
        </p:spPr>
        <p:txBody>
          <a:bodyPr/>
          <a:lstStyle/>
          <a:p>
            <a:pPr algn="r" rtl="1"/>
            <a:r>
              <a:rPr lang="fa-IR" sz="2200" dirty="0" smtClean="0">
                <a:cs typeface="B Titr" pitchFamily="2" charset="-78"/>
              </a:rPr>
              <a:t>مدلسازی هندسه بهینه شده در </a:t>
            </a:r>
            <a:r>
              <a:rPr lang="en-US" sz="2200" dirty="0" smtClean="0">
                <a:cs typeface="B Titr" pitchFamily="2" charset="-78"/>
              </a:rPr>
              <a:t>ANSYS</a:t>
            </a:r>
          </a:p>
          <a:p>
            <a:pPr marL="0" indent="0" algn="r" rtl="1">
              <a:buNone/>
            </a:pPr>
            <a:endParaRPr lang="en-US" sz="2200" dirty="0">
              <a:cs typeface="B Titr" pitchFamily="2" charset="-78"/>
            </a:endParaRPr>
          </a:p>
          <a:p>
            <a:pPr algn="r" rtl="1"/>
            <a:endParaRPr lang="en-US" sz="2200" dirty="0">
              <a:cs typeface="B Nazanin" pitchFamily="2" charset="-78"/>
            </a:endParaRPr>
          </a:p>
        </p:txBody>
      </p:sp>
      <p:sp>
        <p:nvSpPr>
          <p:cNvPr id="6" name="TextBox 5"/>
          <p:cNvSpPr txBox="1"/>
          <p:nvPr/>
        </p:nvSpPr>
        <p:spPr>
          <a:xfrm>
            <a:off x="441919" y="965639"/>
            <a:ext cx="11601450" cy="461665"/>
          </a:xfrm>
          <a:prstGeom prst="rect">
            <a:avLst/>
          </a:prstGeom>
          <a:noFill/>
        </p:spPr>
        <p:txBody>
          <a:bodyPr wrap="square" rtlCol="0">
            <a:spAutoFit/>
          </a:bodyPr>
          <a:lstStyle/>
          <a:p>
            <a:pPr algn="r" rtl="1"/>
            <a:r>
              <a:rPr lang="fa-IR" sz="2400" b="1" dirty="0" smtClean="0">
                <a:solidFill>
                  <a:srgbClr val="FF0000"/>
                </a:solidFill>
                <a:cs typeface="B Titr" pitchFamily="2" charset="-78"/>
              </a:rPr>
              <a:t>توانمندی های این پروژه</a:t>
            </a:r>
            <a:endParaRPr lang="en-US" sz="2400" b="1" dirty="0">
              <a:solidFill>
                <a:srgbClr val="FF0000"/>
              </a:solidFill>
              <a:cs typeface="B Titr" pitchFamily="2" charset="-78"/>
            </a:endParaRPr>
          </a:p>
        </p:txBody>
      </p:sp>
      <p:pic>
        <p:nvPicPr>
          <p:cNvPr id="7" name="Picture 6" descr="Description: F:\uav\ansys files\ansys payan\optimized\optimiztedshape001.jpg"/>
          <p:cNvPicPr/>
          <p:nvPr/>
        </p:nvPicPr>
        <p:blipFill>
          <a:blip r:embed="rId2">
            <a:extLst>
              <a:ext uri="{28A0092B-C50C-407E-A947-70E740481C1C}">
                <a14:useLocalDpi xmlns:a14="http://schemas.microsoft.com/office/drawing/2010/main" val="0"/>
              </a:ext>
            </a:extLst>
          </a:blip>
          <a:srcRect/>
          <a:stretch>
            <a:fillRect/>
          </a:stretch>
        </p:blipFill>
        <p:spPr bwMode="auto">
          <a:xfrm>
            <a:off x="1023018" y="1930090"/>
            <a:ext cx="6185304" cy="3627562"/>
          </a:xfrm>
          <a:prstGeom prst="rect">
            <a:avLst/>
          </a:prstGeom>
          <a:noFill/>
          <a:ln>
            <a:noFill/>
          </a:ln>
        </p:spPr>
      </p:pic>
    </p:spTree>
    <p:extLst>
      <p:ext uri="{BB962C8B-B14F-4D97-AF65-F5344CB8AC3E}">
        <p14:creationId xmlns:p14="http://schemas.microsoft.com/office/powerpoint/2010/main" val="23341953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endParaRPr lang="en-US" dirty="0" smtClean="0">
              <a:cs typeface="B Titr" pitchFamily="2" charset="-78"/>
            </a:endParaRPr>
          </a:p>
          <a:p>
            <a:pPr algn="r" rtl="1"/>
            <a:r>
              <a:rPr lang="fa-IR" dirty="0" smtClean="0">
                <a:cs typeface="B Titr" pitchFamily="2" charset="-78"/>
              </a:rPr>
              <a:t>مقایسه </a:t>
            </a:r>
            <a:r>
              <a:rPr lang="fa-IR" dirty="0" smtClean="0">
                <a:cs typeface="B Titr" pitchFamily="2" charset="-78"/>
              </a:rPr>
              <a:t>بین روش تحلیلی و المان محدود</a:t>
            </a:r>
            <a:endParaRPr lang="en-US" dirty="0">
              <a:cs typeface="B Titr" pitchFamily="2" charset="-78"/>
            </a:endParaRPr>
          </a:p>
        </p:txBody>
      </p:sp>
      <p:pic>
        <p:nvPicPr>
          <p:cNvPr id="5" name="Picture 4" descr="Description: F:\uav\پایان نامه\figure\optimizedshape&amp;fempowertif.tif"/>
          <p:cNvPicPr/>
          <p:nvPr/>
        </p:nvPicPr>
        <p:blipFill>
          <a:blip r:embed="rId2">
            <a:extLst>
              <a:ext uri="{28A0092B-C50C-407E-A947-70E740481C1C}">
                <a14:useLocalDpi xmlns:a14="http://schemas.microsoft.com/office/drawing/2010/main" val="0"/>
              </a:ext>
            </a:extLst>
          </a:blip>
          <a:srcRect/>
          <a:stretch>
            <a:fillRect/>
          </a:stretch>
        </p:blipFill>
        <p:spPr bwMode="auto">
          <a:xfrm>
            <a:off x="1522500" y="2386556"/>
            <a:ext cx="4720144" cy="3444228"/>
          </a:xfrm>
          <a:prstGeom prst="rect">
            <a:avLst/>
          </a:prstGeom>
          <a:noFill/>
          <a:ln>
            <a:noFill/>
          </a:ln>
        </p:spPr>
      </p:pic>
      <p:sp>
        <p:nvSpPr>
          <p:cNvPr id="7" name="TextBox 6"/>
          <p:cNvSpPr txBox="1"/>
          <p:nvPr/>
        </p:nvSpPr>
        <p:spPr>
          <a:xfrm>
            <a:off x="441919" y="965639"/>
            <a:ext cx="11601450" cy="584775"/>
          </a:xfrm>
          <a:prstGeom prst="rect">
            <a:avLst/>
          </a:prstGeom>
          <a:noFill/>
        </p:spPr>
        <p:txBody>
          <a:bodyPr wrap="square" rtlCol="0">
            <a:spAutoFit/>
          </a:bodyPr>
          <a:lstStyle/>
          <a:p>
            <a:pPr algn="ctr" rtl="1"/>
            <a:r>
              <a:rPr lang="fa-IR" sz="3200" b="1" dirty="0" smtClean="0">
                <a:solidFill>
                  <a:srgbClr val="FF0000"/>
                </a:solidFill>
                <a:cs typeface="B Titr" pitchFamily="2" charset="-78"/>
              </a:rPr>
              <a:t>توانمندی های این پروژه</a:t>
            </a:r>
            <a:endParaRPr lang="en-US" sz="3200" b="1" dirty="0">
              <a:solidFill>
                <a:srgbClr val="FF0000"/>
              </a:solidFill>
              <a:cs typeface="B Titr" pitchFamily="2" charset="-78"/>
            </a:endParaRPr>
          </a:p>
        </p:txBody>
      </p:sp>
    </p:spTree>
    <p:extLst>
      <p:ext uri="{BB962C8B-B14F-4D97-AF65-F5344CB8AC3E}">
        <p14:creationId xmlns:p14="http://schemas.microsoft.com/office/powerpoint/2010/main" val="12687347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1408</TotalTime>
  <Words>531</Words>
  <Application>Microsoft Office PowerPoint</Application>
  <PresentationFormat>Custom</PresentationFormat>
  <Paragraphs>48</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PowerPoint Presentation</vt:lpstr>
      <vt:lpstr>مقدمه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آنچه در این پروژه خواهید آموخت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بسمه تعالی  بررسی  تجربی و عددی انتقال حرارت جریان نانو­سیال در چاه حرارتی مماسی  سیدضیاالدین میری استاد راهنما :  دکتر اشجعی</dc:title>
  <dc:creator>armin</dc:creator>
  <cp:lastModifiedBy>sadegh</cp:lastModifiedBy>
  <cp:revision>252</cp:revision>
  <dcterms:created xsi:type="dcterms:W3CDTF">2010-08-02T12:59:59Z</dcterms:created>
  <dcterms:modified xsi:type="dcterms:W3CDTF">2015-05-08T11:58:02Z</dcterms:modified>
</cp:coreProperties>
</file>