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4"/>
  </p:notesMasterIdLst>
  <p:sldIdLst>
    <p:sldId id="328" r:id="rId2"/>
    <p:sldId id="257" r:id="rId3"/>
    <p:sldId id="268" r:id="rId4"/>
    <p:sldId id="324" r:id="rId5"/>
    <p:sldId id="326" r:id="rId6"/>
    <p:sldId id="327" r:id="rId7"/>
    <p:sldId id="317" r:id="rId8"/>
    <p:sldId id="318" r:id="rId9"/>
    <p:sldId id="320" r:id="rId10"/>
    <p:sldId id="323" r:id="rId11"/>
    <p:sldId id="321" r:id="rId12"/>
    <p:sldId id="32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AFE9F"/>
    <a:srgbClr val="B0F5A7"/>
    <a:srgbClr val="A50021"/>
    <a:srgbClr val="5DA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05" autoAdjust="0"/>
    <p:restoredTop sz="94337" autoAdjust="0"/>
  </p:normalViewPr>
  <p:slideViewPr>
    <p:cSldViewPr snapToGrid="0">
      <p:cViewPr varScale="1">
        <p:scale>
          <a:sx n="87" d="100"/>
          <a:sy n="87" d="100"/>
        </p:scale>
        <p:origin x="-348" y="-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2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3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81125-3E44-4947-B156-E2A4C82EBBF9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241348-6C4B-4EA2-AC05-0AC47DCBBE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668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241348-6C4B-4EA2-AC05-0AC47DCBBE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50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5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FB22C03-2917-442E-9BF3-B3DAEA62E0C4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A0DE185-BF3C-4640-8744-1C0718CE96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 algn="ctr" rtl="1">
              <a:buNone/>
            </a:pPr>
            <a:endParaRPr lang="en-US" sz="3200" dirty="0" smtClean="0">
              <a:solidFill>
                <a:srgbClr val="FF0000"/>
              </a:solidFill>
              <a:cs typeface="B Titr" pitchFamily="2" charset="-78"/>
            </a:endParaRPr>
          </a:p>
          <a:p>
            <a:pPr marL="109728" indent="0" algn="ctr" rtl="1">
              <a:buNone/>
            </a:pPr>
            <a:r>
              <a:rPr lang="fa-IR" sz="3200" dirty="0" smtClean="0">
                <a:solidFill>
                  <a:srgbClr val="FF0000"/>
                </a:solidFill>
                <a:cs typeface="B Titr" pitchFamily="2" charset="-78"/>
              </a:rPr>
              <a:t>تحليل </a:t>
            </a:r>
            <a:r>
              <a:rPr lang="ar-SA" sz="3200" dirty="0">
                <a:solidFill>
                  <a:srgbClr val="FF0000"/>
                </a:solidFill>
                <a:cs typeface="B Titr" pitchFamily="2" charset="-78"/>
              </a:rPr>
              <a:t>ديناميکي </a:t>
            </a:r>
            <a:r>
              <a:rPr lang="fa-IR" sz="3200" dirty="0">
                <a:solidFill>
                  <a:srgbClr val="FF0000"/>
                </a:solidFill>
                <a:cs typeface="B Titr" pitchFamily="2" charset="-78"/>
              </a:rPr>
              <a:t>و استاتیکی </a:t>
            </a:r>
            <a:r>
              <a:rPr lang="ar-SA" sz="3200" dirty="0">
                <a:solidFill>
                  <a:srgbClr val="FF0000"/>
                </a:solidFill>
                <a:cs typeface="B Titr" pitchFamily="2" charset="-78"/>
              </a:rPr>
              <a:t>غيرخطي کامل براي تير کاملا عمومي</a:t>
            </a:r>
            <a:r>
              <a:rPr lang="en-US" sz="2800" dirty="0">
                <a:solidFill>
                  <a:srgbClr val="FF0000"/>
                </a:solidFill>
                <a:cs typeface="B Nazanin" pitchFamily="2" charset="-78"/>
              </a:rPr>
              <a:t/>
            </a:r>
            <a:br>
              <a:rPr lang="en-US" sz="2800" dirty="0">
                <a:solidFill>
                  <a:srgbClr val="FF0000"/>
                </a:solidFill>
                <a:cs typeface="B Nazanin" pitchFamily="2" charset="-78"/>
              </a:rPr>
            </a:br>
            <a:r>
              <a:rPr lang="en-US" sz="2800" dirty="0">
                <a:solidFill>
                  <a:srgbClr val="FF0000"/>
                </a:solidFill>
                <a:cs typeface="B Nazanin" pitchFamily="2" charset="-78"/>
              </a:rPr>
              <a:t/>
            </a:r>
            <a:br>
              <a:rPr lang="en-US" sz="2800" dirty="0">
                <a:solidFill>
                  <a:srgbClr val="FF0000"/>
                </a:solidFill>
                <a:cs typeface="B Nazanin" pitchFamily="2" charset="-78"/>
              </a:rPr>
            </a:br>
            <a:r>
              <a:rPr lang="fa-IR" sz="28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fa-IR" sz="28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2800" dirty="0">
                <a:solidFill>
                  <a:srgbClr val="00B050"/>
                </a:solidFill>
                <a:cs typeface="B Titr" panose="00000700000000000000" pitchFamily="2" charset="-78"/>
              </a:rPr>
              <a:t>پوریا ظریفیان-روح­الله دهقاني فيروزآبادي-سید مهدی علوی </a:t>
            </a:r>
            <a:r>
              <a:rPr lang="en-US" sz="2800" dirty="0">
                <a:solidFill>
                  <a:srgbClr val="FF0000"/>
                </a:solidFill>
                <a:cs typeface="B Nazanin" pitchFamily="2" charset="-78"/>
              </a:rPr>
              <a:t/>
            </a:r>
            <a:br>
              <a:rPr lang="en-US" sz="2800" dirty="0">
                <a:solidFill>
                  <a:srgbClr val="FF0000"/>
                </a:solidFill>
                <a:cs typeface="B Nazanin" pitchFamily="2" charset="-78"/>
              </a:rPr>
            </a:br>
            <a:r>
              <a:rPr lang="en-US" sz="2800" dirty="0">
                <a:solidFill>
                  <a:srgbClr val="FF0000"/>
                </a:solidFill>
                <a:cs typeface="B Nazanin" pitchFamily="2" charset="-78"/>
              </a:rPr>
              <a:t/>
            </a:r>
            <a:br>
              <a:rPr lang="en-US" sz="2800" dirty="0">
                <a:solidFill>
                  <a:srgbClr val="FF0000"/>
                </a:solidFill>
                <a:cs typeface="B Nazanin" pitchFamily="2" charset="-78"/>
              </a:rPr>
            </a:br>
            <a:r>
              <a:rPr lang="fa-IR" sz="2800" dirty="0">
                <a:solidFill>
                  <a:srgbClr val="00B050"/>
                </a:solidFill>
                <a:cs typeface="B Titr" panose="00000700000000000000" pitchFamily="2" charset="-78"/>
              </a:rPr>
              <a:t/>
            </a:r>
            <a:br>
              <a:rPr lang="fa-IR" sz="2800" dirty="0">
                <a:solidFill>
                  <a:srgbClr val="00B050"/>
                </a:solidFill>
                <a:cs typeface="B Titr" panose="00000700000000000000" pitchFamily="2" charset="-78"/>
              </a:rPr>
            </a:br>
            <a:r>
              <a:rPr lang="fa-IR" sz="2800" dirty="0" smtClean="0">
                <a:solidFill>
                  <a:srgbClr val="00B050"/>
                </a:solidFill>
                <a:cs typeface="B Titr" panose="00000700000000000000" pitchFamily="2" charset="-78"/>
              </a:rPr>
              <a:t>بهمن 93</a:t>
            </a:r>
            <a:endParaRPr lang="en-US" sz="2800" dirty="0" smtClean="0">
              <a:solidFill>
                <a:srgbClr val="00B050"/>
              </a:solidFill>
              <a:cs typeface="B Titr" panose="00000700000000000000" pitchFamily="2" charset="-78"/>
            </a:endParaRPr>
          </a:p>
          <a:p>
            <a:pPr algn="ctr" rtl="1"/>
            <a:endParaRPr lang="en-US" sz="2800" dirty="0">
              <a:solidFill>
                <a:srgbClr val="00B050"/>
              </a:solidFill>
              <a:cs typeface="B Titr" panose="00000700000000000000" pitchFamily="2" charset="-78"/>
            </a:endParaRPr>
          </a:p>
          <a:p>
            <a:pPr marL="109728" indent="0" algn="ctr" rtl="1">
              <a:buNone/>
            </a:pP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MarketCode.ir</a:t>
            </a:r>
            <a:endParaRPr lang="en-US" sz="3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69" y="0"/>
            <a:ext cx="1869831" cy="1869831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7771" y="401515"/>
            <a:ext cx="13589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6880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566058"/>
            <a:ext cx="10972800" cy="1110342"/>
          </a:xfrm>
        </p:spPr>
        <p:txBody>
          <a:bodyPr>
            <a:normAutofit fontScale="90000"/>
          </a:bodyPr>
          <a:lstStyle/>
          <a:p>
            <a:pPr lvl="1" algn="r" rtl="1">
              <a:spcBef>
                <a:spcPct val="0"/>
              </a:spcBef>
            </a:pPr>
            <a:r>
              <a:rPr lang="en-US" sz="5400" dirty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5400" dirty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ar-SA" sz="27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پاسخ </a:t>
            </a:r>
            <a:r>
              <a:rPr lang="ar-SA" sz="2700" b="1" dirty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دینامیکی تیر به ورودی گذرا به‌صورت پالس نیم‌سینوسی</a:t>
            </a:r>
            <a:r>
              <a:rPr lang="en-US" b="1" dirty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/>
            </a:r>
            <a:br>
              <a:rPr lang="en-US" b="1" dirty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</a:br>
            <a:endParaRPr lang="en-US" sz="3200" b="1" dirty="0">
              <a:solidFill>
                <a:srgbClr val="FF0000"/>
              </a:solidFill>
              <a:latin typeface="+mn-lt"/>
              <a:ea typeface="+mn-ea"/>
              <a:cs typeface="B Titr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9975" y="1676400"/>
            <a:ext cx="4972050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354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540001"/>
            <a:ext cx="3652573" cy="321563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09600" y="566058"/>
            <a:ext cx="10972800" cy="1110342"/>
          </a:xfrm>
          <a:prstGeom prst="rect">
            <a:avLst/>
          </a:prstGeom>
        </p:spPr>
        <p:txBody>
          <a:bodyPr vert="horz" lIns="0" rIns="0" bIns="0" anchor="b">
            <a:normAutofit fontScale="75000" lnSpcReduction="20000"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lvl="1" algn="r" rtl="1">
              <a:spcBef>
                <a:spcPct val="0"/>
              </a:spcBef>
            </a:pPr>
            <a:r>
              <a:rPr lang="en-US" sz="5400" kern="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5400" kern="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ar-SA" sz="2700" b="1" kern="0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پاسخ دینامیکی تیر به ورودی گذرا به‌صورت پالس نیم‌سینوسی</a:t>
            </a:r>
            <a:r>
              <a:rPr lang="en-US" b="1" kern="0" dirty="0" smtClean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/>
            </a:r>
            <a:br>
              <a:rPr lang="en-US" b="1" kern="0" dirty="0" smtClean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</a:br>
            <a:endParaRPr lang="en-US" sz="3200" b="1" kern="0" dirty="0">
              <a:solidFill>
                <a:srgbClr val="FF0000"/>
              </a:solidFill>
              <a:cs typeface="B Titr" pitchFamily="2" charset="-78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5249" y="2540000"/>
            <a:ext cx="3581875" cy="321563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0200" y="2540000"/>
            <a:ext cx="3632200" cy="3215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88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81908"/>
            <a:ext cx="10972800" cy="4542692"/>
          </a:xfrm>
        </p:spPr>
        <p:txBody>
          <a:bodyPr>
            <a:normAutofit fontScale="92500" lnSpcReduction="20000"/>
          </a:bodyPr>
          <a:lstStyle/>
          <a:p>
            <a:pPr marL="0" indent="0" algn="r" rtl="1">
              <a:lnSpc>
                <a:spcPct val="200000"/>
              </a:lnSpc>
              <a:buNone/>
            </a:pPr>
            <a:r>
              <a:rPr lang="fa-IR" sz="2400" dirty="0">
                <a:cs typeface="B Titr" pitchFamily="2" charset="-78"/>
              </a:rPr>
              <a:t>1-فرمول‌بندی کد حاضر براساس دیدگاه لاگرانژین کامل و مبتنی بر تئوری تیر از نظر هندسی دقیق </a:t>
            </a:r>
            <a:r>
              <a:rPr lang="fa-IR" sz="2400" dirty="0" smtClean="0">
                <a:cs typeface="B Titr" pitchFamily="2" charset="-78"/>
              </a:rPr>
              <a:t>است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400" dirty="0" smtClean="0">
                <a:cs typeface="B Titr" pitchFamily="2" charset="-78"/>
              </a:rPr>
              <a:t>2-تئوری </a:t>
            </a:r>
            <a:r>
              <a:rPr lang="fa-IR" sz="2400" dirty="0">
                <a:cs typeface="B Titr" pitchFamily="2" charset="-78"/>
              </a:rPr>
              <a:t>تیر از نظر هندسی دقیق از سه دوران برای انتقال از وضعیت اولیه (تغییرشکل نیافته) به وضعیت نهایی (تغییر شکل یافته) استفاده می‌کند (سه زاویه دوران اویلر</a:t>
            </a:r>
            <a:r>
              <a:rPr lang="fa-IR" sz="2400" dirty="0" smtClean="0">
                <a:cs typeface="B Titr" pitchFamily="2" charset="-78"/>
              </a:rPr>
              <a:t>).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400" dirty="0" smtClean="0">
                <a:cs typeface="B Titr" pitchFamily="2" charset="-78"/>
              </a:rPr>
              <a:t>3-برای </a:t>
            </a:r>
            <a:r>
              <a:rPr lang="fa-IR" sz="2400" dirty="0">
                <a:cs typeface="B Titr" pitchFamily="2" charset="-78"/>
              </a:rPr>
              <a:t>مدل‌سازی و تحلیل </a:t>
            </a:r>
            <a:r>
              <a:rPr lang="fa-IR" sz="2400" dirty="0" smtClean="0">
                <a:cs typeface="B Titr" pitchFamily="2" charset="-78"/>
              </a:rPr>
              <a:t>سازه‌های تیرمانند </a:t>
            </a:r>
            <a:r>
              <a:rPr lang="fa-IR" sz="2400" dirty="0">
                <a:cs typeface="B Titr" pitchFamily="2" charset="-78"/>
              </a:rPr>
              <a:t>تحت تغییر شکل‌های و </a:t>
            </a:r>
            <a:r>
              <a:rPr lang="fa-IR" sz="2400" dirty="0" smtClean="0">
                <a:cs typeface="B Titr" pitchFamily="2" charset="-78"/>
              </a:rPr>
              <a:t>دوران های  </a:t>
            </a:r>
            <a:r>
              <a:rPr lang="fa-IR" sz="2400" dirty="0">
                <a:cs typeface="B Titr" pitchFamily="2" charset="-78"/>
              </a:rPr>
              <a:t>صلب-الاستیک بزرگ  کاربرد </a:t>
            </a:r>
            <a:r>
              <a:rPr lang="fa-IR" sz="2400" dirty="0" smtClean="0">
                <a:cs typeface="B Titr" pitchFamily="2" charset="-78"/>
              </a:rPr>
              <a:t>دارد.</a:t>
            </a:r>
          </a:p>
          <a:p>
            <a:pPr marL="0" indent="0" algn="r" rtl="1">
              <a:lnSpc>
                <a:spcPct val="200000"/>
              </a:lnSpc>
              <a:buNone/>
            </a:pPr>
            <a:r>
              <a:rPr lang="fa-IR" sz="2400" dirty="0" smtClean="0">
                <a:cs typeface="B Titr" pitchFamily="2" charset="-78"/>
              </a:rPr>
              <a:t>4- با </a:t>
            </a:r>
            <a:r>
              <a:rPr lang="fa-IR" sz="2400" dirty="0">
                <a:cs typeface="B Titr" pitchFamily="2" charset="-78"/>
              </a:rPr>
              <a:t>توجه به ساختار کد می‌توان از آن برای سازه‌هایی تحت بارگذاری ناپایستار مانند بارگذاری دنبال‌گر نیز استفاده </a:t>
            </a:r>
            <a:r>
              <a:rPr lang="fa-IR" sz="2400" dirty="0" smtClean="0">
                <a:cs typeface="B Titr" pitchFamily="2" charset="-78"/>
              </a:rPr>
              <a:t>    شود 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96466"/>
          </a:xfrm>
        </p:spPr>
        <p:txBody>
          <a:bodyPr>
            <a:normAutofit/>
          </a:bodyPr>
          <a:lstStyle/>
          <a:p>
            <a:pPr algn="r"/>
            <a:r>
              <a:rPr lang="fa-IR" sz="2400" b="1" dirty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آنچه در کد </a:t>
            </a:r>
            <a:r>
              <a:rPr lang="fa-IR" sz="24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تیر </a:t>
            </a:r>
            <a:r>
              <a:rPr lang="fa-IR" sz="2400" b="1" dirty="0" err="1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غیرخطی</a:t>
            </a:r>
            <a:r>
              <a:rPr lang="fa-IR" sz="24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 کامل خواهیم </a:t>
            </a:r>
            <a:r>
              <a:rPr lang="fa-IR" sz="2400" b="1" dirty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آموخت</a:t>
            </a:r>
            <a:endParaRPr lang="en-US" sz="2400" b="1" dirty="0">
              <a:solidFill>
                <a:srgbClr val="FF0000"/>
              </a:solidFill>
              <a:latin typeface="+mn-lt"/>
              <a:ea typeface="+mn-ea"/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03019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1"/>
            <a:ext cx="10972800" cy="5105400"/>
          </a:xfrm>
        </p:spPr>
        <p:txBody>
          <a:bodyPr>
            <a:noAutofit/>
          </a:bodyPr>
          <a:lstStyle/>
          <a:p>
            <a:pPr marL="0" indent="0" algn="just" rtl="1">
              <a:lnSpc>
                <a:spcPct val="150000"/>
              </a:lnSpc>
              <a:buClr>
                <a:srgbClr val="C00000"/>
              </a:buClr>
              <a:buNone/>
            </a:pPr>
            <a:r>
              <a:rPr lang="ar-SA" sz="2400" b="1" dirty="0" smtClean="0">
                <a:cs typeface="B Titr" pitchFamily="2" charset="-78"/>
              </a:rPr>
              <a:t>در </a:t>
            </a:r>
            <a:r>
              <a:rPr lang="ar-SA" sz="2400" b="1" dirty="0">
                <a:cs typeface="B Titr" pitchFamily="2" charset="-78"/>
              </a:rPr>
              <a:t>اين </a:t>
            </a:r>
            <a:r>
              <a:rPr lang="fa-IR" sz="2400" b="1" dirty="0" smtClean="0">
                <a:cs typeface="B Titr" pitchFamily="2" charset="-78"/>
              </a:rPr>
              <a:t>پروژه</a:t>
            </a:r>
            <a:r>
              <a:rPr lang="ar-SA" sz="2400" b="1" dirty="0" smtClean="0">
                <a:cs typeface="B Titr" pitchFamily="2" charset="-78"/>
              </a:rPr>
              <a:t> </a:t>
            </a:r>
            <a:r>
              <a:rPr lang="ar-SA" sz="2400" b="1" dirty="0">
                <a:cs typeface="B Titr" pitchFamily="2" charset="-78"/>
              </a:rPr>
              <a:t>کلياتي در رابطه با تئوري و مدل­هاي تحليل غيرخطي هندسي ارائه شده است. برای به‌دست آوردن معادلات حاکم بر سازه‌ تیر از روش انرژی و اصل همیلتون توسعه یافته استفاده شده است. در اين راستا با فرض استفاده از تنش دوم پايولا-کيرشهف و کرنش گرين-لاگرانژ معادلات انرژی پتانسيل ارائه شده­اند. بعلاوه با محاسبه انرژی جنبشی و تشکیل ماتریس­های مربوطه، فرم کلي معادلات تشکيل شده و در ادامه دستگاه معادلات حاکم دینامیکی حل شده و جابجايي تير محاسبه مي­شود. در نهايت نتايج حاصل از کد فرترن با نتايج حاصل از نرم افزار </a:t>
            </a:r>
            <a:r>
              <a:rPr lang="en-US" sz="2400" b="1" dirty="0" err="1">
                <a:cs typeface="B Titr" pitchFamily="2" charset="-78"/>
              </a:rPr>
              <a:t>Ansys</a:t>
            </a:r>
            <a:r>
              <a:rPr lang="ar-SA" sz="2400" b="1" dirty="0">
                <a:cs typeface="B Titr" pitchFamily="2" charset="-78"/>
              </a:rPr>
              <a:t> براي اعتبارسنجي مساله مقايسه گرديده­اند و در نهايت نشان داده خواهد شد که مدل حاضر یک روش کارامد براي شبيه سازی انواع مسائل غیر خطی است.</a:t>
            </a:r>
            <a:endParaRPr lang="en-US" sz="2400" b="1" dirty="0">
              <a:cs typeface="B Titr" pitchFamily="2" charset="-78"/>
            </a:endParaRPr>
          </a:p>
          <a:p>
            <a:pPr marL="0" indent="0" algn="just" rtl="1">
              <a:lnSpc>
                <a:spcPct val="200000"/>
              </a:lnSpc>
              <a:buClr>
                <a:srgbClr val="C00000"/>
              </a:buClr>
              <a:buNone/>
            </a:pPr>
            <a:endParaRPr lang="fa-IR" sz="2400" b="1" dirty="0" smtClean="0">
              <a:cs typeface="B Titr" pitchFamily="2" charset="-78"/>
            </a:endParaRPr>
          </a:p>
          <a:p>
            <a:pPr marL="0" indent="0" algn="just" rtl="1">
              <a:lnSpc>
                <a:spcPct val="200000"/>
              </a:lnSpc>
              <a:buClr>
                <a:srgbClr val="C00000"/>
              </a:buClr>
              <a:buNone/>
            </a:pPr>
            <a:endParaRPr lang="en-US" sz="2400" b="1" dirty="0">
              <a:cs typeface="B Titr" pitchFamily="2" charset="-78"/>
            </a:endParaRPr>
          </a:p>
          <a:p>
            <a:pPr marL="0" indent="0" algn="just" rtl="1">
              <a:buClr>
                <a:srgbClr val="C00000"/>
              </a:buClr>
              <a:buNone/>
            </a:pPr>
            <a:endParaRPr lang="en-US" sz="2400" dirty="0">
              <a:cs typeface="B Titr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943" y="492329"/>
            <a:ext cx="10972800" cy="529937"/>
          </a:xfrm>
        </p:spPr>
        <p:txBody>
          <a:bodyPr>
            <a:noAutofit/>
          </a:bodyPr>
          <a:lstStyle/>
          <a:p>
            <a:pPr algn="ctr"/>
            <a:r>
              <a:rPr lang="fa-IR" sz="3200" b="1" dirty="0" smtClean="0">
                <a:solidFill>
                  <a:srgbClr val="FF0000"/>
                </a:solidFill>
                <a:cs typeface="B Titr" pitchFamily="2" charset="-78"/>
              </a:rPr>
              <a:t>مقدمه</a:t>
            </a:r>
            <a:endParaRPr lang="en-US" sz="3200" b="1" dirty="0">
              <a:solidFill>
                <a:srgbClr val="FF00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72347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6393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59204" y="867826"/>
            <a:ext cx="116014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400" b="1" dirty="0" smtClean="0">
                <a:solidFill>
                  <a:srgbClr val="FF0000"/>
                </a:solidFill>
                <a:cs typeface="B Titr" pitchFamily="2" charset="-78"/>
              </a:rPr>
              <a:t>دستگاه های مختصات مورد استفاده در استخراج معادلات </a:t>
            </a:r>
            <a:r>
              <a:rPr lang="fa-IR" sz="2400" b="1" dirty="0" err="1" smtClean="0">
                <a:solidFill>
                  <a:srgbClr val="FF0000"/>
                </a:solidFill>
                <a:cs typeface="B Titr" pitchFamily="2" charset="-78"/>
              </a:rPr>
              <a:t>غیرخطی</a:t>
            </a:r>
            <a:r>
              <a:rPr lang="fa-IR" sz="2400" b="1" dirty="0" smtClean="0">
                <a:solidFill>
                  <a:srgbClr val="FF0000"/>
                </a:solidFill>
                <a:cs typeface="B Titr" pitchFamily="2" charset="-78"/>
              </a:rPr>
              <a:t> حاکم بر تیر </a:t>
            </a:r>
            <a:r>
              <a:rPr lang="fa-IR" sz="2400" b="1" dirty="0" err="1" smtClean="0">
                <a:solidFill>
                  <a:srgbClr val="FF0000"/>
                </a:solidFill>
                <a:cs typeface="B Titr" pitchFamily="2" charset="-78"/>
              </a:rPr>
              <a:t>اویلر</a:t>
            </a:r>
            <a:r>
              <a:rPr lang="fa-IR" sz="2400" b="1" dirty="0" smtClean="0">
                <a:solidFill>
                  <a:srgbClr val="FF0000"/>
                </a:solidFill>
                <a:cs typeface="B Titr" pitchFamily="2" charset="-78"/>
              </a:rPr>
              <a:t> </a:t>
            </a:r>
            <a:r>
              <a:rPr lang="fa-IR" sz="2400" b="1" dirty="0" err="1" smtClean="0">
                <a:solidFill>
                  <a:srgbClr val="FF0000"/>
                </a:solidFill>
                <a:cs typeface="B Titr" pitchFamily="2" charset="-78"/>
              </a:rPr>
              <a:t>برنولی</a:t>
            </a:r>
            <a:endParaRPr lang="en-US" sz="2400" b="1" dirty="0">
              <a:solidFill>
                <a:srgbClr val="FF0000"/>
              </a:solidFill>
              <a:cs typeface="B Titr" pitchFamily="2" charset="-78"/>
            </a:endParaRPr>
          </a:p>
        </p:txBody>
      </p:sp>
      <p:sp>
        <p:nvSpPr>
          <p:cNvPr id="5" name="Rectangle 37"/>
          <p:cNvSpPr>
            <a:spLocks noChangeArrowheads="1"/>
          </p:cNvSpPr>
          <p:nvPr/>
        </p:nvSpPr>
        <p:spPr bwMode="auto">
          <a:xfrm>
            <a:off x="8432223" y="1792432"/>
            <a:ext cx="12192000" cy="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reflection blurRad="6350" stA="50000" endA="275" endPos="40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9032488" y="1792432"/>
            <a:ext cx="12192000" cy="0"/>
          </a:xfrm>
          <a:prstGeom prst="rect">
            <a:avLst/>
          </a:prstGeom>
          <a:noFill/>
          <a:ln>
            <a:noFill/>
          </a:ln>
          <a:effectLst/>
          <a:scene3d>
            <a:camera prst="isometricOffAxis2Left"/>
            <a:lightRig rig="threePt" dir="t"/>
          </a:scene3d>
          <a:sp3d>
            <a:bevelT w="6350" prst="artDeco"/>
            <a:bevelB w="114300" prst="artDeco"/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636437" y="1481138"/>
            <a:ext cx="4919126" cy="45259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8902" y="1634508"/>
            <a:ext cx="3534047" cy="462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09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54598"/>
          </a:xfrm>
        </p:spPr>
        <p:txBody>
          <a:bodyPr>
            <a:normAutofit fontScale="90000"/>
          </a:bodyPr>
          <a:lstStyle/>
          <a:p>
            <a:pPr lvl="1" algn="r" rtl="1">
              <a:spcBef>
                <a:spcPct val="0"/>
              </a:spcBef>
            </a:pPr>
            <a:r>
              <a:rPr lang="fa-IR" sz="2400" b="1" dirty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/>
            </a:r>
            <a:br>
              <a:rPr lang="fa-IR" sz="2400" b="1" dirty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</a:br>
            <a:r>
              <a:rPr lang="fa-IR" sz="24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تحلیل </a:t>
            </a:r>
            <a:r>
              <a:rPr lang="fa-IR" sz="2400" b="1" dirty="0" err="1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استاتیکی</a:t>
            </a:r>
            <a:r>
              <a:rPr lang="fa-IR" sz="24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 </a:t>
            </a:r>
            <a:r>
              <a:rPr lang="fa-IR" sz="2400" b="1" dirty="0" err="1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تير</a:t>
            </a:r>
            <a:r>
              <a:rPr lang="fa-IR" sz="24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 </a:t>
            </a:r>
            <a:r>
              <a:rPr lang="fa-IR" sz="2400" b="1" dirty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تحت </a:t>
            </a:r>
            <a:r>
              <a:rPr lang="fa-IR" sz="2400" b="1" dirty="0" err="1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گشتاور</a:t>
            </a:r>
            <a:r>
              <a:rPr lang="fa-IR" sz="2400" b="1" dirty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 </a:t>
            </a:r>
            <a:r>
              <a:rPr lang="fa-IR" sz="2400" b="1" dirty="0" err="1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خمشي</a:t>
            </a:r>
            <a:endParaRPr lang="en-US" sz="2800" b="1" dirty="0">
              <a:solidFill>
                <a:srgbClr val="FF0000"/>
              </a:solidFill>
              <a:latin typeface="+mn-lt"/>
              <a:ea typeface="+mn-ea"/>
              <a:cs typeface="B Titr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8700" y="2387997"/>
            <a:ext cx="4203700" cy="37987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081387"/>
            <a:ext cx="6572250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79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54598"/>
          </a:xfrm>
        </p:spPr>
        <p:txBody>
          <a:bodyPr>
            <a:noAutofit/>
          </a:bodyPr>
          <a:lstStyle/>
          <a:p>
            <a:pPr lvl="1" algn="r" rtl="1">
              <a:spcBef>
                <a:spcPct val="0"/>
              </a:spcBef>
            </a:pPr>
            <a:r>
              <a:rPr lang="fa-IR" sz="24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تحلیل </a:t>
            </a:r>
            <a:r>
              <a:rPr lang="fa-IR" sz="2400" b="1" dirty="0" err="1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استاتیکی</a:t>
            </a:r>
            <a:r>
              <a:rPr lang="fa-IR" sz="24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 </a:t>
            </a:r>
            <a:r>
              <a:rPr lang="fa-IR" sz="2400" b="1" dirty="0" err="1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تير</a:t>
            </a:r>
            <a:r>
              <a:rPr lang="fa-IR" sz="24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 </a:t>
            </a:r>
            <a:r>
              <a:rPr lang="fa-IR" sz="2400" b="1" dirty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تحت بار </a:t>
            </a:r>
            <a:r>
              <a:rPr lang="fa-IR" sz="2400" b="1" dirty="0" err="1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برشي</a:t>
            </a:r>
            <a:r>
              <a:rPr lang="en-US" sz="2400" b="1" dirty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/>
            </a:r>
            <a:br>
              <a:rPr lang="en-US" sz="2400" b="1" dirty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</a:br>
            <a:endParaRPr lang="en-US" sz="2400" b="1" dirty="0">
              <a:solidFill>
                <a:srgbClr val="FF0000"/>
              </a:solidFill>
              <a:latin typeface="+mn-lt"/>
              <a:ea typeface="+mn-ea"/>
              <a:cs typeface="B Titr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00" y="1628775"/>
            <a:ext cx="5029200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12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54598"/>
          </a:xfrm>
        </p:spPr>
        <p:txBody>
          <a:bodyPr>
            <a:noAutofit/>
          </a:bodyPr>
          <a:lstStyle/>
          <a:p>
            <a:pPr lvl="1" algn="r" rtl="1">
              <a:spcBef>
                <a:spcPct val="0"/>
              </a:spcBef>
            </a:pPr>
            <a:r>
              <a:rPr lang="fa-IR" sz="24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تحلیل </a:t>
            </a:r>
            <a:r>
              <a:rPr lang="fa-IR" sz="2400" b="1" dirty="0" err="1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استاتیکی</a:t>
            </a:r>
            <a:r>
              <a:rPr lang="fa-IR" sz="24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 تیر تحت </a:t>
            </a:r>
            <a:r>
              <a:rPr lang="fa-IR" sz="2400" b="1" dirty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بار </a:t>
            </a:r>
            <a:r>
              <a:rPr lang="fa-IR" sz="2400" b="1" dirty="0" err="1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ترکيبي</a:t>
            </a:r>
            <a:r>
              <a:rPr lang="en-US" sz="2400" b="1" dirty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/>
            </a:r>
            <a:br>
              <a:rPr lang="en-US" sz="2400" b="1" dirty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</a:br>
            <a:endParaRPr lang="en-US" sz="2400" b="1" dirty="0">
              <a:solidFill>
                <a:srgbClr val="FF0000"/>
              </a:solidFill>
              <a:latin typeface="+mn-lt"/>
              <a:ea typeface="+mn-ea"/>
              <a:cs typeface="B Titr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00" y="1458686"/>
            <a:ext cx="2627045" cy="23254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0324" y="1458686"/>
            <a:ext cx="2596636" cy="232542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700" y="3915647"/>
            <a:ext cx="2627045" cy="23812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20324" y="3915648"/>
            <a:ext cx="2623488" cy="238124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4991" y="1884803"/>
            <a:ext cx="5708571" cy="4036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905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754598"/>
          </a:xfrm>
        </p:spPr>
        <p:txBody>
          <a:bodyPr>
            <a:normAutofit fontScale="90000"/>
          </a:bodyPr>
          <a:lstStyle/>
          <a:p>
            <a:pPr lvl="1" algn="r" rtl="1">
              <a:spcBef>
                <a:spcPct val="0"/>
              </a:spcBef>
            </a:pPr>
            <a:r>
              <a:rPr lang="ar-SA" sz="24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پاسخ </a:t>
            </a:r>
            <a:r>
              <a:rPr lang="ar-SA" sz="2400" b="1" dirty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دینامیکی تیر به ورودی پله</a:t>
            </a:r>
            <a:r>
              <a:rPr lang="en-US" b="1" dirty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/>
            </a:r>
            <a:br>
              <a:rPr lang="en-US" b="1" dirty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</a:br>
            <a:endParaRPr lang="en-US" sz="2800" b="1" dirty="0">
              <a:solidFill>
                <a:srgbClr val="FF0000"/>
              </a:solidFill>
              <a:latin typeface="+mn-lt"/>
              <a:ea typeface="+mn-ea"/>
              <a:cs typeface="B Titr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2587625"/>
            <a:ext cx="8467725" cy="3562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789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34509" y="2396980"/>
            <a:ext cx="3523615" cy="32000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653" y="2396980"/>
            <a:ext cx="3714712" cy="32013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63268" y="2396980"/>
            <a:ext cx="3603294" cy="3203720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09600" y="704088"/>
            <a:ext cx="10972800" cy="754598"/>
          </a:xfrm>
          <a:prstGeom prst="rect">
            <a:avLst/>
          </a:prstGeom>
        </p:spPr>
        <p:txBody>
          <a:bodyPr vert="horz" lIns="0" rIns="0" bIns="0" anchor="b">
            <a:normAutofit fontScale="90000" lnSpcReduction="10000"/>
          </a:bodyPr>
          <a:lstStyle>
            <a:lvl1pPr algn="l" rtl="1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lvl="1" algn="r" rtl="1">
              <a:spcBef>
                <a:spcPct val="0"/>
              </a:spcBef>
            </a:pPr>
            <a:r>
              <a:rPr lang="ar-SA" sz="2400" b="1" kern="0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پاسخ دینامیکی تیر به ورودی پله</a:t>
            </a:r>
            <a:r>
              <a:rPr lang="en-US" b="1" kern="0" dirty="0" smtClean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/>
            </a:r>
            <a:br>
              <a:rPr lang="en-US" b="1" kern="0" dirty="0" smtClean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</a:br>
            <a:endParaRPr lang="en-US" sz="2800" b="1" kern="0" dirty="0">
              <a:solidFill>
                <a:srgbClr val="FF0000"/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7415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2135" y="2552700"/>
            <a:ext cx="3276940" cy="2971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66058"/>
            <a:ext cx="10972800" cy="1110342"/>
          </a:xfrm>
        </p:spPr>
        <p:txBody>
          <a:bodyPr>
            <a:normAutofit fontScale="90000"/>
          </a:bodyPr>
          <a:lstStyle/>
          <a:p>
            <a:pPr lvl="1" algn="r" rtl="1">
              <a:spcBef>
                <a:spcPct val="0"/>
              </a:spcBef>
            </a:pPr>
            <a:r>
              <a:rPr lang="en-US" sz="5400" dirty="0" smtClean="0">
                <a:solidFill>
                  <a:srgbClr val="FF0000"/>
                </a:solidFill>
                <a:cs typeface="B Titr" panose="00000700000000000000" pitchFamily="2" charset="-78"/>
              </a:rPr>
              <a:t/>
            </a:r>
            <a:br>
              <a:rPr lang="en-US" sz="5400" dirty="0" smtClean="0">
                <a:solidFill>
                  <a:srgbClr val="FF0000"/>
                </a:solidFill>
                <a:cs typeface="B Titr" panose="00000700000000000000" pitchFamily="2" charset="-78"/>
              </a:rPr>
            </a:br>
            <a:r>
              <a:rPr lang="fa-IR" sz="2700" b="1" dirty="0" smtClean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پاسخ </a:t>
            </a:r>
            <a:r>
              <a:rPr lang="fa-IR" sz="2700" b="1" dirty="0" err="1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دینامیکی</a:t>
            </a:r>
            <a:r>
              <a:rPr lang="fa-IR" sz="2700" b="1" dirty="0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 تیر به ورودی </a:t>
            </a:r>
            <a:r>
              <a:rPr lang="fa-IR" sz="2700" b="1" dirty="0" err="1">
                <a:solidFill>
                  <a:srgbClr val="FF0000"/>
                </a:solidFill>
                <a:latin typeface="+mn-lt"/>
                <a:ea typeface="+mn-ea"/>
                <a:cs typeface="B Titr" pitchFamily="2" charset="-78"/>
              </a:rPr>
              <a:t>هارمونیک</a:t>
            </a:r>
            <a:r>
              <a:rPr lang="en-US" b="1" dirty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  <a:t/>
            </a:r>
            <a:br>
              <a:rPr lang="en-US" b="1" dirty="0">
                <a:solidFill>
                  <a:srgbClr val="FF0000"/>
                </a:solidFill>
                <a:effectLst>
                  <a:outerShdw sx="0" sy="0">
                    <a:srgbClr val="000000"/>
                  </a:outerShdw>
                </a:effectLst>
              </a:rPr>
            </a:b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tr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552700"/>
            <a:ext cx="3448093" cy="2971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43517" y="2552700"/>
            <a:ext cx="329020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734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1520</TotalTime>
  <Words>273</Words>
  <Application>Microsoft Office PowerPoint</Application>
  <PresentationFormat>Custom</PresentationFormat>
  <Paragraphs>22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PowerPoint Presentation</vt:lpstr>
      <vt:lpstr>مقدمه</vt:lpstr>
      <vt:lpstr>PowerPoint Presentation</vt:lpstr>
      <vt:lpstr> تحلیل استاتیکی تير تحت گشتاور خمشي</vt:lpstr>
      <vt:lpstr>تحلیل استاتیکی تير تحت بار برشي </vt:lpstr>
      <vt:lpstr>تحلیل استاتیکی تیر تحت بار ترکيبي </vt:lpstr>
      <vt:lpstr>پاسخ دینامیکی تیر به ورودی پله </vt:lpstr>
      <vt:lpstr>PowerPoint Presentation</vt:lpstr>
      <vt:lpstr> پاسخ دینامیکی تیر به ورودی هارمونیک </vt:lpstr>
      <vt:lpstr> پاسخ دینامیکی تیر به ورودی گذرا به‌صورت پالس نیم‌سینوسی </vt:lpstr>
      <vt:lpstr>PowerPoint Presentation</vt:lpstr>
      <vt:lpstr>آنچه در کد تیر غیرخطی کامل خواهیم آموخت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بسمه تعالی  بررسی  تجربی و عددی انتقال حرارت جریان نانو­سیال در چاه حرارتی مماسی  سیدضیاالدین میری استاد راهنما :  دکتر اشجعی</dc:title>
  <dc:creator>armin</dc:creator>
  <cp:lastModifiedBy>sadegh</cp:lastModifiedBy>
  <cp:revision>252</cp:revision>
  <dcterms:created xsi:type="dcterms:W3CDTF">2010-08-02T12:59:59Z</dcterms:created>
  <dcterms:modified xsi:type="dcterms:W3CDTF">2015-05-08T10:00:00Z</dcterms:modified>
</cp:coreProperties>
</file>