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327" r:id="rId2"/>
    <p:sldId id="257" r:id="rId3"/>
    <p:sldId id="323" r:id="rId4"/>
    <p:sldId id="324" r:id="rId5"/>
    <p:sldId id="325" r:id="rId6"/>
    <p:sldId id="326" r:id="rId7"/>
    <p:sldId id="268" r:id="rId8"/>
    <p:sldId id="317" r:id="rId9"/>
    <p:sldId id="318" r:id="rId10"/>
    <p:sldId id="319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E9F"/>
    <a:srgbClr val="B0F5A7"/>
    <a:srgbClr val="A50021"/>
    <a:srgbClr val="5D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94337" autoAdjust="0"/>
  </p:normalViewPr>
  <p:slideViewPr>
    <p:cSldViewPr snapToGrid="0">
      <p:cViewPr>
        <p:scale>
          <a:sx n="70" d="100"/>
          <a:sy n="70" d="100"/>
        </p:scale>
        <p:origin x="-1032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1125-3E44-4947-B156-E2A4C82EBBF9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41348-6C4B-4EA2-AC05-0AC47DCBB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41348-6C4B-4EA2-AC05-0AC47DCBBE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41348-6C4B-4EA2-AC05-0AC47DCBBE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41348-6C4B-4EA2-AC05-0AC47DCBBE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41348-6C4B-4EA2-AC05-0AC47DCBBE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41348-6C4B-4EA2-AC05-0AC47DCBBE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B22C03-2917-442E-9BF3-B3DAEA62E0C4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0DE185-BF3C-4640-8744-1C0718CE96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4.wm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image" Target="../media/image2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 rtl="1">
              <a:buNone/>
            </a:pPr>
            <a:endParaRPr lang="en-US" sz="24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109728" indent="0" algn="ctr" rtl="1">
              <a:buNone/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تحلیل </a:t>
            </a:r>
            <a:r>
              <a:rPr lang="fa-IR" sz="3200" dirty="0">
                <a:solidFill>
                  <a:srgbClr val="FF0000"/>
                </a:solidFill>
                <a:cs typeface="B Titr" pitchFamily="2" charset="-78"/>
              </a:rPr>
              <a:t>الاستیسیته سه بعدی به روش اجزاء مرزی</a:t>
            </a:r>
            <a:r>
              <a:rPr lang="en-US" sz="32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Elastostatic-BEM-3D</a:t>
            </a:r>
            <a:r>
              <a:rPr lang="fa-IR" sz="3200" dirty="0" smtClean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)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B Titr" pitchFamily="2" charset="-78"/>
            </a:endParaRPr>
          </a:p>
          <a:p>
            <a:pPr marL="109728" indent="0" algn="ctr" rtl="1">
              <a:buNone/>
            </a:pPr>
            <a:r>
              <a:rPr lang="en-US" sz="2800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sz="2800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800" b="1" dirty="0">
                <a:solidFill>
                  <a:srgbClr val="008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حسن محمدخانی، روح اله دهقانی فیروزآبادی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/>
            </a:r>
            <a:br>
              <a:rPr lang="en-US" sz="2800" b="1" dirty="0">
                <a:solidFill>
                  <a:srgbClr val="008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2800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2800" b="1" dirty="0">
                <a:solidFill>
                  <a:srgbClr val="008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اسفند 92</a:t>
            </a: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2800" dirty="0">
                <a:solidFill>
                  <a:srgbClr val="FF0000"/>
                </a:solidFill>
                <a:cs typeface="B Nazanin" pitchFamily="2" charset="-78"/>
              </a:rPr>
            </a:b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109728" indent="0" algn="ctr" rtl="1">
              <a:buNone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3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6769"/>
            <a:ext cx="10972800" cy="4917831"/>
          </a:xfrm>
        </p:spPr>
        <p:txBody>
          <a:bodyPr/>
          <a:lstStyle/>
          <a:p>
            <a:pPr marL="0" lvl="0" indent="0">
              <a:buNone/>
            </a:pPr>
            <a:r>
              <a:rPr lang="fa-IR" sz="2200" dirty="0" smtClean="0">
                <a:cs typeface="B Nazanin" pitchFamily="2" charset="-78"/>
              </a:rPr>
              <a:t>4- محاسبه میدان جابجایی داخل میدان محاسباتی</a:t>
            </a:r>
            <a:endParaRPr lang="en-US" sz="2200" dirty="0">
              <a:cs typeface="B Nazanin" pitchFamily="2" charset="-78"/>
            </a:endParaRPr>
          </a:p>
          <a:p>
            <a:endParaRPr lang="en-US" sz="22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870246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توانمندی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های کُد 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Elastostatic-BEM-3D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en-US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89" y="1431024"/>
            <a:ext cx="5839536" cy="4997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19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908"/>
            <a:ext cx="10972800" cy="4542692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1- نحوه </a:t>
            </a:r>
            <a:r>
              <a:rPr lang="fa-IR" sz="2400" dirty="0" smtClean="0">
                <a:cs typeface="B Titr" pitchFamily="2" charset="-78"/>
              </a:rPr>
              <a:t>تبدیل معادله حاکم </a:t>
            </a:r>
            <a:r>
              <a:rPr lang="fa-IR" sz="2400" dirty="0">
                <a:cs typeface="B Titr" pitchFamily="2" charset="-78"/>
              </a:rPr>
              <a:t>به </a:t>
            </a:r>
            <a:r>
              <a:rPr lang="fa-IR" sz="2400" dirty="0" smtClean="0">
                <a:cs typeface="B Titr" pitchFamily="2" charset="-78"/>
              </a:rPr>
              <a:t>معادله انتگرالی روی مرز</a:t>
            </a:r>
            <a:endParaRPr lang="fa-IR" sz="2400" dirty="0">
              <a:cs typeface="B Titr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2- نحوه پیاده سازی روش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itchFamily="2" charset="-78"/>
              </a:rPr>
              <a:t>اجزاء مرزی</a:t>
            </a:r>
            <a:endParaRPr lang="fa-IR" sz="2400" dirty="0">
              <a:cs typeface="B Titr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3- </a:t>
            </a:r>
            <a:r>
              <a:rPr lang="fa-IR" sz="2400" dirty="0" smtClean="0">
                <a:cs typeface="B Titr" pitchFamily="2" charset="-78"/>
              </a:rPr>
              <a:t>نحوه اسمبل کردن ماتریس ها </a:t>
            </a:r>
            <a:endParaRPr lang="fa-IR" sz="2400" dirty="0">
              <a:cs typeface="B Titr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4- </a:t>
            </a:r>
            <a:r>
              <a:rPr lang="fa-IR" sz="2400" dirty="0" smtClean="0">
                <a:cs typeface="B Titr" pitchFamily="2" charset="-78"/>
              </a:rPr>
              <a:t>استفاده از تابع شکل خطی </a:t>
            </a:r>
            <a:endParaRPr lang="fa-IR" sz="2400" dirty="0">
              <a:cs typeface="B Titr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5- نحوه اعمال شرط </a:t>
            </a:r>
            <a:r>
              <a:rPr lang="fa-IR" sz="2400" dirty="0" smtClean="0">
                <a:cs typeface="B Titr" pitchFamily="2" charset="-78"/>
              </a:rPr>
              <a:t>مرزی</a:t>
            </a:r>
            <a:endParaRPr lang="fa-IR" sz="2400" dirty="0">
              <a:cs typeface="B Titr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6- </a:t>
            </a:r>
            <a:r>
              <a:rPr lang="fa-IR" sz="2400" dirty="0" smtClean="0">
                <a:cs typeface="B Titr" pitchFamily="2" charset="-78"/>
              </a:rPr>
              <a:t>استفاده از انتگرال گیری گوسی </a:t>
            </a:r>
            <a:endParaRPr lang="fa-IR" sz="2400" dirty="0">
              <a:cs typeface="B Titr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7- </a:t>
            </a:r>
            <a:r>
              <a:rPr lang="fa-IR" sz="2400" dirty="0" smtClean="0">
                <a:cs typeface="B Titr" pitchFamily="2" charset="-78"/>
              </a:rPr>
              <a:t>محاسبه میدان جابجایی و تنش روی مرزها و داخل میدان</a:t>
            </a:r>
            <a:endParaRPr lang="en-US" sz="1900" b="1" dirty="0">
              <a:solidFill>
                <a:srgbClr val="0000FF"/>
              </a:solidFill>
              <a:latin typeface="Times New Roman" panose="02020603050405020304" pitchFamily="18" charset="0"/>
              <a:cs typeface="B Titr" pitchFamily="2" charset="-78"/>
            </a:endParaRPr>
          </a:p>
          <a:p>
            <a:pPr algn="r"/>
            <a:endParaRPr lang="en-US" dirty="0"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96466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  <a:t>آنچه در </a:t>
            </a:r>
            <a:r>
              <a:rPr lang="fa-IR" sz="3200" b="1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  <a:t>کد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Elastostatic-BEM-2D</a:t>
            </a:r>
            <a:r>
              <a:rPr lang="fa-I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  <a:t>خواهیم </a:t>
            </a:r>
            <a:r>
              <a:rPr lang="fa-IR" sz="3200" b="1" dirty="0">
                <a:solidFill>
                  <a:srgbClr val="FF0000"/>
                </a:solidFill>
                <a:latin typeface="+mn-lt"/>
                <a:ea typeface="+mn-ea"/>
                <a:cs typeface="B Titr" pitchFamily="2" charset="-78"/>
              </a:rPr>
              <a:t>آموخت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30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627"/>
            <a:ext cx="10972800" cy="452697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Clr>
                <a:srgbClr val="C00000"/>
              </a:buClr>
              <a:buNone/>
            </a:pPr>
            <a:r>
              <a:rPr lang="ar-SA" sz="2400" b="1" dirty="0">
                <a:cs typeface="B Nazanin" pitchFamily="2" charset="-78"/>
              </a:rPr>
              <a:t>در این برنامه، حل معادلات الاستواستاتیک </a:t>
            </a:r>
            <a:r>
              <a:rPr lang="fa-IR" sz="2400" b="1" dirty="0" smtClean="0">
                <a:cs typeface="B Nazanin" pitchFamily="2" charset="-78"/>
              </a:rPr>
              <a:t>سه </a:t>
            </a:r>
            <a:r>
              <a:rPr lang="ar-SA" sz="2400" b="1" dirty="0" smtClean="0">
                <a:cs typeface="B Nazanin" pitchFamily="2" charset="-78"/>
              </a:rPr>
              <a:t>بعدی </a:t>
            </a:r>
            <a:r>
              <a:rPr lang="ar-SA" sz="2400" b="1" dirty="0">
                <a:cs typeface="B Nazanin" pitchFamily="2" charset="-78"/>
              </a:rPr>
              <a:t>برای مواد خطی به روش اجزاء مرزی (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B Nazanin" pitchFamily="2" charset="-78"/>
              </a:rPr>
              <a:t>Boundary Element Method</a:t>
            </a:r>
            <a:r>
              <a:rPr lang="ar-SA" sz="2400" b="1" dirty="0">
                <a:cs typeface="B Nazanin" pitchFamily="2" charset="-78"/>
              </a:rPr>
              <a:t>) انجام شده است. بر این اساس، معادلات حاکم بر سازه، تبدیل به معادله انتگرالی روی مرز شده و با انتگرال­گیری از این معادلات رفتار سازه تحت نیروها و یا تنش­های خارجی قابل پیش­بینی است. آنچه در این نسخه از برنامه فرض شده است، در نظر نگرفتن نیروهای حجمی و فرض المان خطی است. جهت انتگرال­گیری از معادله اجزاء مرزی از روش گوس و برای حل دستگاه معادلات، از روش تکراری گوس-سایدل استفاده شده است. </a:t>
            </a:r>
            <a:endParaRPr lang="en-US" sz="2400" b="1" dirty="0">
              <a:cs typeface="B Nazanin" pitchFamily="2" charset="-78"/>
            </a:endParaRPr>
          </a:p>
          <a:p>
            <a:pPr marL="0" indent="0" algn="just" rtl="1">
              <a:buClr>
                <a:srgbClr val="C00000"/>
              </a:buClr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1044"/>
            <a:ext cx="10972800" cy="529937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مقدمه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2347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393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" y="747414"/>
            <a:ext cx="1160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روش اجزاء مرزی در الاستیسیته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771536" y="1792432"/>
            <a:ext cx="20642945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8432223" y="1792432"/>
            <a:ext cx="12192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032488" y="1792432"/>
            <a:ext cx="12192000" cy="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sp3d>
            <a:bevelT w="6350" prst="artDeco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54215" y="1585515"/>
                <a:ext cx="5093533" cy="495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ij</m:t>
                          </m:r>
                          <m:r>
                            <a:rPr lang="en-US" sz="24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a:rPr lang="en-US" sz="240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>
                          <a:latin typeface="Cambria Math"/>
                        </a:rPr>
                        <m:t>;</m:t>
                      </m:r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i</m:t>
                      </m:r>
                      <m:r>
                        <a:rPr lang="en-US" sz="240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j</m:t>
                      </m:r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a:rPr lang="en-US" sz="2400">
                          <a:latin typeface="Cambria Math"/>
                        </a:rPr>
                        <m:t>1</m:t>
                      </m:r>
                      <m:r>
                        <a:rPr lang="en-US" sz="2400">
                          <a:latin typeface="Cambria Math"/>
                        </a:rPr>
                        <m:t>..</m:t>
                      </m:r>
                      <m:r>
                        <a:rPr lang="en-US" sz="2400" b="0" i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15" y="1585515"/>
                <a:ext cx="5093533" cy="495905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432223" y="1576988"/>
            <a:ext cx="3362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 smtClean="0">
                <a:cs typeface="B Titr" pitchFamily="2" charset="-78"/>
              </a:rPr>
              <a:t>معادله حاکم</a:t>
            </a:r>
            <a:endParaRPr lang="en-US" sz="2200" dirty="0"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27760" y="2888740"/>
                <a:ext cx="4273221" cy="789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ij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E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υ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[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υ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υ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ij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kk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ij</m:t>
                          </m:r>
                        </m:sub>
                      </m:sSub>
                      <m:r>
                        <a:rPr lang="ar-SA" sz="24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60" y="2888740"/>
                <a:ext cx="4273221" cy="7899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47881" y="3826816"/>
                <a:ext cx="254088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ij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  <m:r>
                            <a:rPr lang="en-US" sz="24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  <m:r>
                            <a:rPr lang="en-US" sz="24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ar-SA" sz="24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881" y="3826816"/>
                <a:ext cx="254088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570806" y="2804333"/>
            <a:ext cx="422031" cy="2349305"/>
          </a:xfrm>
          <a:prstGeom prst="downArrow">
            <a:avLst>
              <a:gd name="adj1" fmla="val 50000"/>
              <a:gd name="adj2" fmla="val 12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1367" y="5271499"/>
                <a:ext cx="4462312" cy="969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SA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ar-SA" sz="2800">
                              <a:latin typeface="Cambria Math"/>
                            </a:rPr>
                            <m:t>1</m:t>
                          </m:r>
                          <m:r>
                            <a:rPr lang="ar-SA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υ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j</m:t>
                          </m:r>
                          <m:r>
                            <a:rPr lang="en-US" sz="28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ji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  <m:r>
                            <a:rPr lang="en-US" sz="28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jj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μ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67" y="5271499"/>
                <a:ext cx="4462312" cy="9692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955306" y="5456264"/>
            <a:ext cx="3882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 smtClean="0">
                <a:cs typeface="B Titr" pitchFamily="2" charset="-78"/>
              </a:rPr>
              <a:t>معادله حاکم بر جابجایی (معادله ناویر) </a:t>
            </a:r>
            <a:endParaRPr lang="en-US" sz="2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67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393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" y="747414"/>
            <a:ext cx="1160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روش اجزاء مرزی در الاستیسیته (ادامه)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771536" y="1792432"/>
            <a:ext cx="20642945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8432223" y="1792432"/>
            <a:ext cx="12192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032488" y="1792432"/>
            <a:ext cx="12192000" cy="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sp3d>
            <a:bevelT w="6350" prst="artDeco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2223" y="1576988"/>
            <a:ext cx="3362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 smtClean="0">
                <a:cs typeface="B Nazanin" pitchFamily="2" charset="-78"/>
              </a:rPr>
              <a:t>توابع پایه</a:t>
            </a:r>
            <a:endParaRPr lang="en-US" sz="2200" dirty="0">
              <a:cs typeface="B Nazanin" pitchFamily="2" charset="-78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45720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4" imgW="114102" imgH="126780" progId="Equation.DSMT4">
                  <p:embed/>
                </p:oleObj>
              </mc:Choice>
              <mc:Fallback>
                <p:oleObj name="Equation" r:id="rId4" imgW="114102" imgH="1267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0" y="59055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6" imgW="114102" imgH="126780" progId="Equation.DSMT4">
                  <p:embed/>
                </p:oleObj>
              </mc:Choice>
              <mc:Fallback>
                <p:oleObj name="Equation" r:id="rId6" imgW="114102" imgH="1267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0550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584325" y="1463675"/>
            <a:ext cx="447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978275" y="1425575"/>
            <a:ext cx="447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38"/>
          <p:cNvSpPr>
            <a:spLocks noChangeArrowheads="1"/>
          </p:cNvSpPr>
          <p:nvPr/>
        </p:nvSpPr>
        <p:spPr bwMode="auto">
          <a:xfrm>
            <a:off x="0" y="533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0" y="666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0559" y="1853083"/>
                <a:ext cx="9621480" cy="1672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lk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/>
                                  </a:rPr>
                                  <m:t>16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πμ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ν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den>
                            </m:f>
                            <m:r>
                              <a:rPr lang="en-US" sz="2400">
                                <a:latin typeface="Cambria Math"/>
                              </a:rPr>
                              <m:t>[(</m:t>
                            </m:r>
                            <m:r>
                              <a:rPr lang="en-US" sz="240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ν</m:t>
                            </m:r>
                            <m:r>
                              <a:rPr lang="en-US" sz="2400">
                                <a:latin typeface="Cambria Math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kl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]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      </m:t>
                            </m:r>
                            <m:r>
                              <a:rPr lang="en-US" sz="2400">
                                <a:latin typeface="Cambria Math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   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l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lk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/>
                                  </a:rPr>
                                  <m:t>8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ν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>
                                <a:latin typeface="Cambria Math"/>
                              </a:rPr>
                              <m:t>[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n</m:t>
                                </m:r>
                              </m:den>
                            </m:f>
                            <m:r>
                              <a:rPr lang="en-US" sz="2400">
                                <a:latin typeface="Cambria Math"/>
                              </a:rPr>
                              <m:t>[(</m:t>
                            </m:r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ν</m:t>
                            </m:r>
                            <m:r>
                              <a:rPr lang="en-US" sz="2400">
                                <a:latin typeface="Cambria Math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kl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]+(</m:t>
                            </m:r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ν</m:t>
                            </m:r>
                            <m:r>
                              <a:rPr lang="en-US" sz="2400">
                                <a:latin typeface="Cambria Math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k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</m:t>
                                </m:r>
                              </m:sub>
                            </m:sSub>
                            <m:r>
                              <a:rPr lang="ar-SA" sz="2400">
                                <a:latin typeface="Cambria Math"/>
                              </a:rPr>
                              <m:t>)]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59" y="1853083"/>
                <a:ext cx="9621480" cy="16725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143625" y="3450818"/>
            <a:ext cx="4264881" cy="3349185"/>
            <a:chOff x="7426809" y="3492391"/>
            <a:chExt cx="4264881" cy="3349185"/>
          </a:xfrm>
        </p:grpSpPr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7662258" y="5372857"/>
              <a:ext cx="9220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unit load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8245054" y="5948266"/>
              <a:ext cx="8636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Point i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9335491" y="4726960"/>
                  <a:ext cx="3626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491" y="4726960"/>
                  <a:ext cx="36260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/>
            <p:cNvGrpSpPr/>
            <p:nvPr/>
          </p:nvGrpSpPr>
          <p:grpSpPr>
            <a:xfrm>
              <a:off x="7889027" y="3848669"/>
              <a:ext cx="3188845" cy="2764497"/>
              <a:chOff x="7889027" y="3848669"/>
              <a:chExt cx="3188845" cy="2764497"/>
            </a:xfrm>
          </p:grpSpPr>
          <p:grpSp>
            <p:nvGrpSpPr>
              <p:cNvPr id="9" name="Group 78"/>
              <p:cNvGrpSpPr>
                <a:grpSpLocks/>
              </p:cNvGrpSpPr>
              <p:nvPr/>
            </p:nvGrpSpPr>
            <p:grpSpPr bwMode="auto">
              <a:xfrm>
                <a:off x="7889027" y="3848669"/>
                <a:ext cx="3188845" cy="2764497"/>
                <a:chOff x="6375" y="4055"/>
                <a:chExt cx="2970" cy="2803"/>
              </a:xfrm>
            </p:grpSpPr>
            <p:cxnSp>
              <p:nvCxnSpPr>
                <p:cNvPr id="2127" name="AutoShape 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91" y="4590"/>
                  <a:ext cx="1869" cy="14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8" name="AutoShape 80"/>
                <p:cNvCxnSpPr>
                  <a:cxnSpLocks noChangeShapeType="1"/>
                </p:cNvCxnSpPr>
                <p:nvPr/>
              </p:nvCxnSpPr>
              <p:spPr bwMode="auto">
                <a:xfrm>
                  <a:off x="6879" y="6073"/>
                  <a:ext cx="13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9" name="AutoShape 8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79" y="4773"/>
                  <a:ext cx="0" cy="130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0" name="AutoShape 82"/>
                <p:cNvCxnSpPr>
                  <a:cxnSpLocks noChangeShapeType="1"/>
                </p:cNvCxnSpPr>
                <p:nvPr/>
              </p:nvCxnSpPr>
              <p:spPr bwMode="auto">
                <a:xfrm>
                  <a:off x="8780" y="4553"/>
                  <a:ext cx="565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1" name="AutoShape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793" y="4055"/>
                  <a:ext cx="0" cy="49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2" name="AutoShape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479" y="4576"/>
                  <a:ext cx="296" cy="46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3" name="AutoShape 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75" y="6090"/>
                  <a:ext cx="488" cy="76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8244770" y="4300103"/>
                <a:ext cx="2282910" cy="1819736"/>
                <a:chOff x="4400215" y="3028950"/>
                <a:chExt cx="1349710" cy="1171418"/>
              </a:xfrm>
            </p:grpSpPr>
            <p:grpSp>
              <p:nvGrpSpPr>
                <p:cNvPr id="10" name="Group 86"/>
                <p:cNvGrpSpPr>
                  <a:grpSpLocks/>
                </p:cNvGrpSpPr>
                <p:nvPr/>
              </p:nvGrpSpPr>
              <p:grpSpPr bwMode="auto">
                <a:xfrm>
                  <a:off x="4400215" y="3973912"/>
                  <a:ext cx="140029" cy="226456"/>
                  <a:chOff x="6567" y="11837"/>
                  <a:chExt cx="219" cy="357"/>
                </a:xfrm>
              </p:grpSpPr>
              <p:sp>
                <p:nvSpPr>
                  <p:cNvPr id="1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6714" y="11837"/>
                    <a:ext cx="72" cy="7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136" name="AutoShape 8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567" y="11896"/>
                    <a:ext cx="176" cy="298"/>
                  </a:xfrm>
                  <a:prstGeom prst="straightConnector1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6" name="Oval 89"/>
                <p:cNvSpPr>
                  <a:spLocks noChangeArrowheads="1"/>
                </p:cNvSpPr>
                <p:nvPr/>
              </p:nvSpPr>
              <p:spPr bwMode="auto">
                <a:xfrm>
                  <a:off x="5705475" y="3028950"/>
                  <a:ext cx="44450" cy="4445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5045075" y="3216275"/>
                  <a:ext cx="446088" cy="388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10237408" y="3492391"/>
                  <a:ext cx="5805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7408" y="3492391"/>
                  <a:ext cx="58054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11111146" y="4136902"/>
                  <a:ext cx="5805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1146" y="4136902"/>
                  <a:ext cx="58054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9947136" y="4869852"/>
                  <a:ext cx="5805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13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136" y="4869852"/>
                  <a:ext cx="58054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8245054" y="4155162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054" y="4155162"/>
                  <a:ext cx="47314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9865581" y="5583335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a-I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581" y="5583335"/>
                  <a:ext cx="47314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7426809" y="6472244"/>
                  <a:ext cx="4708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809" y="6472244"/>
                  <a:ext cx="470898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/>
          <p:cNvGrpSpPr/>
          <p:nvPr/>
        </p:nvGrpSpPr>
        <p:grpSpPr>
          <a:xfrm>
            <a:off x="439155" y="3564148"/>
            <a:ext cx="4264881" cy="3349185"/>
            <a:chOff x="7426809" y="3492391"/>
            <a:chExt cx="4264881" cy="3349185"/>
          </a:xfrm>
          <a:noFill/>
        </p:grpSpPr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8372694" y="5913777"/>
              <a:ext cx="922047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unit load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2"/>
            <p:cNvSpPr txBox="1">
              <a:spLocks noChangeArrowheads="1"/>
            </p:cNvSpPr>
            <p:nvPr/>
          </p:nvSpPr>
          <p:spPr bwMode="auto">
            <a:xfrm>
              <a:off x="7426809" y="5651428"/>
              <a:ext cx="863600" cy="26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Point i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9335491" y="4726960"/>
                  <a:ext cx="362600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491" y="4726960"/>
                  <a:ext cx="362600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7889027" y="3848669"/>
              <a:ext cx="3188845" cy="2764497"/>
              <a:chOff x="7889027" y="3848669"/>
              <a:chExt cx="3188845" cy="2764497"/>
            </a:xfrm>
            <a:grpFill/>
          </p:grpSpPr>
          <p:grpSp>
            <p:nvGrpSpPr>
              <p:cNvPr id="96" name="Group 78"/>
              <p:cNvGrpSpPr>
                <a:grpSpLocks/>
              </p:cNvGrpSpPr>
              <p:nvPr/>
            </p:nvGrpSpPr>
            <p:grpSpPr bwMode="auto">
              <a:xfrm>
                <a:off x="7889027" y="3848669"/>
                <a:ext cx="3188845" cy="2764497"/>
                <a:chOff x="6375" y="4055"/>
                <a:chExt cx="2970" cy="2803"/>
              </a:xfrm>
              <a:grpFill/>
            </p:grpSpPr>
            <p:cxnSp>
              <p:nvCxnSpPr>
                <p:cNvPr id="103" name="AutoShape 7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91" y="4590"/>
                  <a:ext cx="1869" cy="1460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sm" len="med"/>
                </a:ln>
                <a:extLst/>
              </p:spPr>
            </p:cxnSp>
            <p:cxnSp>
              <p:nvCxnSpPr>
                <p:cNvPr id="104" name="AutoShape 80"/>
                <p:cNvCxnSpPr>
                  <a:cxnSpLocks noChangeShapeType="1"/>
                </p:cNvCxnSpPr>
                <p:nvPr/>
              </p:nvCxnSpPr>
              <p:spPr bwMode="auto">
                <a:xfrm>
                  <a:off x="6879" y="6073"/>
                  <a:ext cx="1325" cy="0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</p:cxnSp>
            <p:cxnSp>
              <p:nvCxnSpPr>
                <p:cNvPr id="105" name="AutoShape 8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79" y="4773"/>
                  <a:ext cx="0" cy="1301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</p:cxnSp>
            <p:cxnSp>
              <p:nvCxnSpPr>
                <p:cNvPr id="106" name="AutoShape 82"/>
                <p:cNvCxnSpPr>
                  <a:cxnSpLocks noChangeShapeType="1"/>
                </p:cNvCxnSpPr>
                <p:nvPr/>
              </p:nvCxnSpPr>
              <p:spPr bwMode="auto">
                <a:xfrm>
                  <a:off x="8780" y="4553"/>
                  <a:ext cx="565" cy="0"/>
                </a:xfrm>
                <a:prstGeom prst="straightConnector1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/>
              </p:spPr>
            </p:cxnSp>
            <p:cxnSp>
              <p:nvCxnSpPr>
                <p:cNvPr id="107" name="AutoShape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793" y="4055"/>
                  <a:ext cx="0" cy="497"/>
                </a:xfrm>
                <a:prstGeom prst="straightConnector1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/>
              </p:spPr>
            </p:cxnSp>
            <p:cxnSp>
              <p:nvCxnSpPr>
                <p:cNvPr id="108" name="AutoShape 8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479" y="4576"/>
                  <a:ext cx="296" cy="465"/>
                </a:xfrm>
                <a:prstGeom prst="straightConnector1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/>
              </p:spPr>
            </p:cxnSp>
            <p:cxnSp>
              <p:nvCxnSpPr>
                <p:cNvPr id="109" name="AutoShape 8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75" y="6090"/>
                  <a:ext cx="488" cy="768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8403755" y="4300104"/>
                <a:ext cx="2123924" cy="1580337"/>
                <a:chOff x="4494211" y="3028950"/>
                <a:chExt cx="1255714" cy="1017310"/>
              </a:xfrm>
              <a:grpFill/>
            </p:grpSpPr>
            <p:grpSp>
              <p:nvGrpSpPr>
                <p:cNvPr id="98" name="Group 86"/>
                <p:cNvGrpSpPr>
                  <a:grpSpLocks/>
                </p:cNvGrpSpPr>
                <p:nvPr/>
              </p:nvGrpSpPr>
              <p:grpSpPr bwMode="auto">
                <a:xfrm>
                  <a:off x="4494211" y="4000588"/>
                  <a:ext cx="308192" cy="45672"/>
                  <a:chOff x="6714" y="11879"/>
                  <a:chExt cx="482" cy="72"/>
                </a:xfrm>
                <a:grpFill/>
              </p:grpSpPr>
              <p:sp>
                <p:nvSpPr>
                  <p:cNvPr id="10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6714" y="11879"/>
                    <a:ext cx="72" cy="72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02" name="AutoShape 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756" y="11921"/>
                    <a:ext cx="440" cy="0"/>
                  </a:xfrm>
                  <a:prstGeom prst="straightConnector1">
                    <a:avLst/>
                  </a:prstGeom>
                  <a:grpFill/>
                  <a:ln w="22225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/>
                </p:spPr>
              </p:cxnSp>
            </p:grpSp>
            <p:sp>
              <p:nvSpPr>
                <p:cNvPr id="99" name="Oval 89"/>
                <p:cNvSpPr>
                  <a:spLocks noChangeArrowheads="1"/>
                </p:cNvSpPr>
                <p:nvPr/>
              </p:nvSpPr>
              <p:spPr bwMode="auto">
                <a:xfrm>
                  <a:off x="5705475" y="3028950"/>
                  <a:ext cx="44450" cy="4445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5045075" y="3216275"/>
                  <a:ext cx="446088" cy="3889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10237408" y="3492391"/>
                  <a:ext cx="580544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7408" y="3492391"/>
                  <a:ext cx="58054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11111146" y="4136902"/>
                  <a:ext cx="580544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1146" y="4136902"/>
                  <a:ext cx="58054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9947136" y="4869852"/>
                  <a:ext cx="580544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13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136" y="4869852"/>
                  <a:ext cx="58054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8245054" y="4155162"/>
                  <a:ext cx="473143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054" y="4155162"/>
                  <a:ext cx="473143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9865581" y="5583335"/>
                  <a:ext cx="473143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a-I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581" y="5583335"/>
                  <a:ext cx="473143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7426809" y="6472244"/>
                  <a:ext cx="470898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809" y="6472244"/>
                  <a:ext cx="470898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25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393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" y="747414"/>
            <a:ext cx="1160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روش اجزاء مرزی در الاستیسیته (ادامه)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771536" y="1792432"/>
            <a:ext cx="20642945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8432223" y="1792432"/>
            <a:ext cx="12192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032488" y="1792432"/>
            <a:ext cx="12192000" cy="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sp3d>
            <a:bevelT w="6350" prst="artDeco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2223" y="1576988"/>
            <a:ext cx="3362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200" dirty="0" smtClean="0">
                <a:cs typeface="B Titr" pitchFamily="2" charset="-78"/>
              </a:rPr>
              <a:t>معادله </a:t>
            </a:r>
            <a:r>
              <a:rPr lang="ar-SA" sz="2200" dirty="0">
                <a:cs typeface="B Titr" pitchFamily="2" charset="-78"/>
              </a:rPr>
              <a:t>انتگرالی اجزاء مرزی</a:t>
            </a:r>
            <a:endParaRPr lang="en-US" sz="2200" dirty="0">
              <a:cs typeface="B Titr" pitchFamily="2" charset="-78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45720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4" imgW="114102" imgH="126780" progId="Equation.DSMT4">
                  <p:embed/>
                </p:oleObj>
              </mc:Choice>
              <mc:Fallback>
                <p:oleObj name="Equation" r:id="rId4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0" y="59055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6" imgW="114102" imgH="126780" progId="Equation.DSMT4">
                  <p:embed/>
                </p:oleObj>
              </mc:Choice>
              <mc:Fallback>
                <p:oleObj name="Equation" r:id="rId6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0550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584325" y="1463675"/>
            <a:ext cx="447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978275" y="1425575"/>
            <a:ext cx="447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38"/>
          <p:cNvSpPr>
            <a:spLocks noChangeArrowheads="1"/>
          </p:cNvSpPr>
          <p:nvPr/>
        </p:nvSpPr>
        <p:spPr bwMode="auto">
          <a:xfrm>
            <a:off x="0" y="533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0" y="666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27353" y="1894205"/>
                <a:ext cx="3537294" cy="1062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a:rPr lang="en-US" sz="24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kj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dv</m:t>
                          </m:r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53" y="1894205"/>
                <a:ext cx="3537294" cy="1062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0655" y="3115192"/>
                <a:ext cx="5991833" cy="1062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bSup>
                      <m:r>
                        <a:rPr lang="en-US" sz="240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grow m:val="on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lk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ds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grow m:val="on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lk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ds</m:t>
                          </m:r>
                        </m:e>
                      </m:nary>
                      <m:r>
                        <a:rPr lang="en-US" sz="240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grow m:val="on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lk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dv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655" y="3115192"/>
                <a:ext cx="5991833" cy="10629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79213" y="4278908"/>
                <a:ext cx="5514715" cy="1261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p>
                      <m:r>
                        <a:rPr lang="en-US" sz="240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NE</m:t>
                          </m:r>
                        </m:sup>
                        <m:e>
                          <m:r>
                            <a:rPr lang="en-US" sz="2400">
                              <a:latin typeface="Cambria Math"/>
                            </a:rPr>
                            <m:t>{(</m:t>
                          </m:r>
                          <m:nary>
                            <m:naryPr>
                              <m:limLoc m:val="undOvr"/>
                              <m:grow m:val="on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j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Φ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ds</m:t>
                              </m:r>
                            </m:e>
                          </m:nary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latin typeface="Cambria Math"/>
                            </a:rPr>
                            <m:t>(</m:t>
                          </m:r>
                          <m:nary>
                            <m:naryPr>
                              <m:limLoc m:val="undOvr"/>
                              <m:grow m:val="on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j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Φ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ds</m:t>
                              </m:r>
                            </m:e>
                          </m:nary>
                          <m:r>
                            <a:rPr lang="en-US" sz="240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</m:sup>
                          </m:sSup>
                          <m:r>
                            <a:rPr lang="ar-SA" sz="2400"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13" y="4278908"/>
                <a:ext cx="5514715" cy="12613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78711" y="5635468"/>
                <a:ext cx="7095084" cy="1186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p>
                      <m:r>
                        <a:rPr lang="en-US" sz="240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NE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NG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en-US" sz="2400">
                                  <a:latin typeface="Cambria Math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  <m:r>
                        <a:rPr lang="en-US" sz="240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NE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NG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u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en-US" sz="2400">
                                  <a:latin typeface="Cambria Math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711" y="5635468"/>
                <a:ext cx="7095084" cy="11868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7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393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" y="747414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روش اجزاء مرزی در الاستیسیته (ادامه)</a:t>
            </a:r>
            <a:endParaRPr lang="en-US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771536" y="1792432"/>
            <a:ext cx="20642945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8432223" y="1792432"/>
            <a:ext cx="12192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032488" y="1792432"/>
            <a:ext cx="12192000" cy="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sp3d>
            <a:bevelT w="6350" prst="artDeco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45720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114102" imgH="126780" progId="Equation.DSMT4">
                  <p:embed/>
                </p:oleObj>
              </mc:Choice>
              <mc:Fallback>
                <p:oleObj name="Equation" r:id="rId4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0" y="59055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6" imgW="114102" imgH="126780" progId="Equation.DSMT4">
                  <p:embed/>
                </p:oleObj>
              </mc:Choice>
              <mc:Fallback>
                <p:oleObj name="Equation" r:id="rId6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0550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584325" y="1463675"/>
            <a:ext cx="447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978275" y="1425575"/>
            <a:ext cx="447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38"/>
          <p:cNvSpPr>
            <a:spLocks noChangeArrowheads="1"/>
          </p:cNvSpPr>
          <p:nvPr/>
        </p:nvSpPr>
        <p:spPr bwMode="auto">
          <a:xfrm>
            <a:off x="0" y="533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0" y="666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25950" y="1619250"/>
                <a:ext cx="3681777" cy="1184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u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sup>
                      </m:sSup>
                      <m:r>
                        <a:rPr lang="en-US" sz="240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ij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u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  <m:r>
                        <a:rPr lang="en-US" sz="240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j</m:t>
                          </m:r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G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ij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p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0" y="1619250"/>
                <a:ext cx="3681777" cy="11845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91518" y="4580045"/>
                <a:ext cx="14344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HU</m:t>
                      </m:r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GP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18" y="4580045"/>
                <a:ext cx="143443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5106396" y="4580045"/>
            <a:ext cx="2893325" cy="338751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09995" y="4022411"/>
            <a:ext cx="1886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200" dirty="0" smtClean="0">
                <a:cs typeface="B Nazanin" pitchFamily="2" charset="-78"/>
              </a:rPr>
              <a:t>اعمال شرایط </a:t>
            </a:r>
            <a:r>
              <a:rPr lang="ar-SA" sz="2200" dirty="0" smtClean="0">
                <a:cs typeface="B Nazanin" pitchFamily="2" charset="-78"/>
              </a:rPr>
              <a:t>مرزی</a:t>
            </a:r>
            <a:endParaRPr lang="en-US" sz="2200" dirty="0"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625188" y="4457131"/>
                <a:ext cx="1195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AX</m:t>
                      </m:r>
                      <m:r>
                        <a:rPr lang="en-US" sz="24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F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188" y="4457131"/>
                <a:ext cx="119558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6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393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" y="747414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توانمندی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های کُد 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tr" pitchFamily="2" charset="-78"/>
              </a:rPr>
              <a:t>Elastostatic-BEM-3D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en-US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3771536" y="1792432"/>
            <a:ext cx="20642945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8432223" y="1792432"/>
            <a:ext cx="12192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032488" y="1792432"/>
            <a:ext cx="12192000" cy="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sp3d>
            <a:bevelT w="6350" prst="artDeco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589869" y="1588236"/>
            <a:ext cx="11107511" cy="487592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2200" dirty="0" smtClean="0">
                <a:cs typeface="B Titr" pitchFamily="2" charset="-78"/>
              </a:rPr>
              <a:t>1- استفاده از هر نوع شبکه (باسازمان و بی سازمان)</a:t>
            </a:r>
            <a:endParaRPr lang="en-US" sz="2200" dirty="0" smtClean="0">
              <a:cs typeface="B Titr" pitchFamily="2" charset="-78"/>
            </a:endParaRP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1" y="1663065"/>
            <a:ext cx="5593876" cy="4997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0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615861"/>
            <a:ext cx="10972800" cy="4695092"/>
          </a:xfrm>
        </p:spPr>
        <p:txBody>
          <a:bodyPr/>
          <a:lstStyle/>
          <a:p>
            <a:pPr marL="0" indent="0">
              <a:buNone/>
            </a:pPr>
            <a:r>
              <a:rPr lang="fa-IR" sz="2200" dirty="0" smtClean="0">
                <a:cs typeface="B Nazanin" pitchFamily="2" charset="-78"/>
              </a:rPr>
              <a:t>2- </a:t>
            </a:r>
            <a:r>
              <a:rPr lang="fa-IR" sz="2200" dirty="0">
                <a:cs typeface="B Nazanin" pitchFamily="2" charset="-78"/>
              </a:rPr>
              <a:t> قابلیت اعمال شرایط مرزی جابجایی و تنشی</a:t>
            </a:r>
            <a:endParaRPr lang="en-US" sz="2200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47414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توانمندی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های کُد 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Elastostatic-BEM-3D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en-US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748121"/>
            <a:ext cx="5501583" cy="4775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7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9169"/>
            <a:ext cx="10972800" cy="4765431"/>
          </a:xfrm>
        </p:spPr>
        <p:txBody>
          <a:bodyPr/>
          <a:lstStyle/>
          <a:p>
            <a:pPr marL="0" lvl="0" indent="0">
              <a:buNone/>
            </a:pPr>
            <a:r>
              <a:rPr lang="fa-IR" sz="2200" dirty="0" smtClean="0">
                <a:cs typeface="B Nazanin" pitchFamily="2" charset="-78"/>
              </a:rPr>
              <a:t>3- محاسبه مقادیر تنش و جابجایی روی مرزها</a:t>
            </a:r>
            <a:endParaRPr lang="en-US" sz="2200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870246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توانمندی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های کُد 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Titr" pitchFamily="2" charset="-78"/>
              </a:rPr>
              <a:t>Elastostatic-BEM-3D</a:t>
            </a:r>
            <a:r>
              <a:rPr lang="en-US" sz="2400" b="1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en-US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2900" y="1540827"/>
            <a:ext cx="6133555" cy="4996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41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1435</TotalTime>
  <Words>772</Words>
  <Application>Microsoft Office PowerPoint</Application>
  <PresentationFormat>Custom</PresentationFormat>
  <Paragraphs>66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Concourse</vt:lpstr>
      <vt:lpstr>Equation</vt:lpstr>
      <vt:lpstr>PowerPoint Presentation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آنچه در کد  Elastostatic-BEM-2D خواهیم آموخت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sadegh</cp:lastModifiedBy>
  <cp:revision>260</cp:revision>
  <dcterms:created xsi:type="dcterms:W3CDTF">2010-08-02T12:59:59Z</dcterms:created>
  <dcterms:modified xsi:type="dcterms:W3CDTF">2015-05-08T12:03:48Z</dcterms:modified>
</cp:coreProperties>
</file>