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327" r:id="rId2"/>
    <p:sldId id="257" r:id="rId3"/>
    <p:sldId id="323" r:id="rId4"/>
    <p:sldId id="324" r:id="rId5"/>
    <p:sldId id="325" r:id="rId6"/>
    <p:sldId id="326" r:id="rId7"/>
    <p:sldId id="268" r:id="rId8"/>
    <p:sldId id="317" r:id="rId9"/>
    <p:sldId id="318" r:id="rId10"/>
    <p:sldId id="319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5" autoAdjust="0"/>
    <p:restoredTop sz="94337" autoAdjust="0"/>
  </p:normalViewPr>
  <p:slideViewPr>
    <p:cSldViewPr snapToGrid="0">
      <p:cViewPr>
        <p:scale>
          <a:sx n="70" d="100"/>
          <a:sy n="70" d="100"/>
        </p:scale>
        <p:origin x="-1032" y="-4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13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10" Type="http://schemas.openxmlformats.org/officeDocument/2006/relationships/image" Target="../media/image21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4191" y="1467681"/>
            <a:ext cx="10972800" cy="4525963"/>
          </a:xfrm>
        </p:spPr>
        <p:txBody>
          <a:bodyPr/>
          <a:lstStyle/>
          <a:p>
            <a:pPr marL="109728" indent="0" algn="ctr" rtl="1">
              <a:buNone/>
            </a:pPr>
            <a:endParaRPr lang="en-US" sz="3200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109728" indent="0" algn="ctr" rtl="1">
              <a:buNone/>
            </a:pP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تحلیل 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الاستیسیته دوبعدی به روش اجزاء مرزی</a:t>
            </a:r>
            <a:r>
              <a:rPr lang="en-US" sz="32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3200" dirty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Elastostatic-BEM-2D</a:t>
            </a:r>
            <a:r>
              <a:rPr lang="fa-IR" sz="3200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B Titr" pitchFamily="2" charset="-78"/>
            </a:endParaRPr>
          </a:p>
          <a:p>
            <a:pPr marL="109728" indent="0" algn="ctr" rtl="1">
              <a:buNone/>
            </a:pPr>
            <a:r>
              <a:rPr lang="en-US" sz="2800" dirty="0">
                <a:cs typeface="B Nazanin" pitchFamily="2" charset="-78"/>
              </a:rPr>
              <a:t/>
            </a:r>
            <a:br>
              <a:rPr lang="en-US" sz="2800" dirty="0">
                <a:cs typeface="B Nazanin" pitchFamily="2" charset="-78"/>
              </a:rPr>
            </a:br>
            <a:r>
              <a:rPr lang="fa-IR" sz="2800" dirty="0">
                <a:cs typeface="B Titr" panose="00000700000000000000" pitchFamily="2" charset="-78"/>
              </a:rPr>
              <a:t/>
            </a:r>
            <a:br>
              <a:rPr lang="fa-IR" sz="2800" dirty="0">
                <a:cs typeface="B Titr" panose="00000700000000000000" pitchFamily="2" charset="-78"/>
              </a:rPr>
            </a:br>
            <a:r>
              <a:rPr lang="fa-IR" sz="2800" b="1" dirty="0">
                <a:solidFill>
                  <a:srgbClr val="008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rPr>
              <a:t>حسن محمدخانی، روح اله دهقانی فیروزآبادی</a:t>
            </a:r>
            <a:r>
              <a:rPr lang="en-US" sz="2800" dirty="0">
                <a:cs typeface="B Nazanin" pitchFamily="2" charset="-78"/>
              </a:rPr>
              <a:t/>
            </a:r>
            <a:br>
              <a:rPr lang="en-US" sz="2800" dirty="0">
                <a:cs typeface="B Nazanin" pitchFamily="2" charset="-78"/>
              </a:rPr>
            </a:br>
            <a:r>
              <a:rPr lang="en-US" sz="2800" dirty="0">
                <a:cs typeface="B Nazanin" pitchFamily="2" charset="-78"/>
              </a:rPr>
              <a:t/>
            </a:r>
            <a:br>
              <a:rPr lang="en-US" sz="2800" dirty="0">
                <a:cs typeface="B Nazanin" pitchFamily="2" charset="-78"/>
              </a:rPr>
            </a:br>
            <a:r>
              <a:rPr lang="fa-IR" sz="2800" b="1" dirty="0" smtClean="0">
                <a:solidFill>
                  <a:srgbClr val="008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B Titr" panose="00000700000000000000" pitchFamily="2" charset="-78"/>
              </a:rPr>
              <a:t>اسفند 92</a:t>
            </a:r>
            <a:endParaRPr lang="en-US" sz="2800" b="1" dirty="0" smtClean="0">
              <a:solidFill>
                <a:srgbClr val="008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r>
              <a:rPr lang="fa-IR" sz="2800" dirty="0">
                <a:cs typeface="B Nazanin" pitchFamily="2" charset="-78"/>
              </a:rPr>
              <a:t/>
            </a:r>
            <a:br>
              <a:rPr lang="fa-IR" sz="2800" dirty="0">
                <a:cs typeface="B Nazanin" pitchFamily="2" charset="-78"/>
              </a:rPr>
            </a:b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06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307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6769"/>
            <a:ext cx="10972800" cy="4917831"/>
          </a:xfrm>
        </p:spPr>
        <p:txBody>
          <a:bodyPr/>
          <a:lstStyle/>
          <a:p>
            <a:pPr marL="0" lvl="0" indent="0" algn="r" rtl="1">
              <a:buNone/>
            </a:pPr>
            <a:r>
              <a:rPr lang="fa-IR" sz="2200" dirty="0" smtClean="0">
                <a:cs typeface="B Titr" pitchFamily="2" charset="-78"/>
              </a:rPr>
              <a:t>4- محاسبه میدان جابجایی داخل میدان محاسباتی</a:t>
            </a:r>
            <a:endParaRPr lang="en-US" sz="2200" dirty="0">
              <a:cs typeface="B Titr" pitchFamily="2" charset="-78"/>
            </a:endParaRPr>
          </a:p>
          <a:p>
            <a:endParaRPr lang="en-US" sz="2200" dirty="0">
              <a:cs typeface="B Nazani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" y="87024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توانمندی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های کُد 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Elastostatic-BEM-2D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1999" y="2033586"/>
            <a:ext cx="5205767" cy="425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025" y="2033586"/>
            <a:ext cx="5104262" cy="425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419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1908"/>
            <a:ext cx="10972800" cy="4542692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1- نحوه </a:t>
            </a:r>
            <a:r>
              <a:rPr lang="fa-IR" sz="2400" dirty="0" smtClean="0">
                <a:cs typeface="B Titr" pitchFamily="2" charset="-78"/>
              </a:rPr>
              <a:t>تبدیل معادله حاکم </a:t>
            </a:r>
            <a:r>
              <a:rPr lang="fa-IR" sz="2400" dirty="0">
                <a:cs typeface="B Titr" pitchFamily="2" charset="-78"/>
              </a:rPr>
              <a:t>به </a:t>
            </a:r>
            <a:r>
              <a:rPr lang="fa-IR" sz="2400" dirty="0" smtClean="0">
                <a:cs typeface="B Titr" pitchFamily="2" charset="-78"/>
              </a:rPr>
              <a:t>معادله انتگرالی روی مرز</a:t>
            </a:r>
            <a:endParaRPr lang="fa-IR" sz="2400" dirty="0">
              <a:cs typeface="B Titr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2- نحوه پیاده سازی روش اجزاء مرزی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3- </a:t>
            </a:r>
            <a:r>
              <a:rPr lang="fa-IR" sz="2400" dirty="0" smtClean="0">
                <a:cs typeface="B Titr" pitchFamily="2" charset="-78"/>
              </a:rPr>
              <a:t>نحوه اسمبل کردن ماتریس ها </a:t>
            </a:r>
            <a:endParaRPr lang="fa-IR" sz="2400" dirty="0">
              <a:cs typeface="B Titr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4- </a:t>
            </a:r>
            <a:r>
              <a:rPr lang="fa-IR" sz="2400" dirty="0" smtClean="0">
                <a:cs typeface="B Titr" pitchFamily="2" charset="-78"/>
              </a:rPr>
              <a:t>استفاده از تابع شکل خطی </a:t>
            </a:r>
            <a:endParaRPr lang="fa-IR" sz="2400" dirty="0">
              <a:cs typeface="B Titr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5- نحوه اعمال شرط </a:t>
            </a:r>
            <a:r>
              <a:rPr lang="fa-IR" sz="2400" dirty="0" smtClean="0">
                <a:cs typeface="B Titr" pitchFamily="2" charset="-78"/>
              </a:rPr>
              <a:t>مرزی</a:t>
            </a:r>
            <a:endParaRPr lang="fa-IR" sz="2400" dirty="0">
              <a:cs typeface="B Titr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6- </a:t>
            </a:r>
            <a:r>
              <a:rPr lang="fa-IR" sz="2400" dirty="0" smtClean="0">
                <a:cs typeface="B Titr" pitchFamily="2" charset="-78"/>
              </a:rPr>
              <a:t>استفاده از انتگرال گیری گوسی </a:t>
            </a:r>
            <a:endParaRPr lang="fa-IR" sz="2400" dirty="0">
              <a:cs typeface="B Titr" pitchFamily="2" charset="-78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fa-IR" sz="2400" dirty="0">
                <a:cs typeface="B Titr" pitchFamily="2" charset="-78"/>
              </a:rPr>
              <a:t>7- </a:t>
            </a:r>
            <a:r>
              <a:rPr lang="fa-IR" sz="2400" dirty="0" smtClean="0">
                <a:cs typeface="B Titr" pitchFamily="2" charset="-78"/>
              </a:rPr>
              <a:t>محاسبه میدان جابجایی و تنش روی مرزها و داخل میدان</a:t>
            </a:r>
            <a:endParaRPr lang="en-US" sz="1900" b="1" dirty="0">
              <a:solidFill>
                <a:srgbClr val="0000FF"/>
              </a:solidFill>
              <a:latin typeface="Times New Roman" panose="02020603050405020304" pitchFamily="18" charset="0"/>
              <a:cs typeface="B Titr" pitchFamily="2" charset="-78"/>
            </a:endParaRPr>
          </a:p>
          <a:p>
            <a:pPr algn="r"/>
            <a:endParaRPr lang="en-US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6466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آنچه در 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کد 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Elastostatic-BEM-2D</a:t>
            </a:r>
            <a:r>
              <a:rPr lang="fa-I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خواهیم </a:t>
            </a: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آموخت</a:t>
            </a:r>
            <a:endParaRPr lang="en-US" sz="24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627"/>
            <a:ext cx="10972800" cy="4526973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200000"/>
              </a:lnSpc>
              <a:buClr>
                <a:srgbClr val="C00000"/>
              </a:buClr>
              <a:buNone/>
            </a:pPr>
            <a:r>
              <a:rPr lang="ar-SA" sz="2400" b="1" dirty="0">
                <a:cs typeface="B Titr" pitchFamily="2" charset="-78"/>
              </a:rPr>
              <a:t>در این برنامه، حل معادلات الاستواستاتیک دوبعدی برای مواد خطی به روش اجزاء مرزی (</a:t>
            </a:r>
            <a:r>
              <a:rPr lang="en-US" sz="23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Boundary Element Method</a:t>
            </a:r>
            <a:r>
              <a:rPr lang="ar-SA" sz="2400" b="1" dirty="0">
                <a:cs typeface="B Titr" pitchFamily="2" charset="-78"/>
              </a:rPr>
              <a:t>) انجام شده است. بر این اساس، معادلات حاکم بر سازه، تبدیل به معادله انتگرالی روی مرز شده و با انتگرال­گیری از این معادلات رفتار سازه تحت نیروها و یا تنش­های خارجی قابل پیش­بینی است. آنچه در این نسخه از برنامه فرض شده است، در نظر نگرفتن نیروهای حجمی و فرض المان خطی است. جهت انتگرال­گیری از معادله اجزاء مرزی از روش گوس و برای حل دستگاه معادلات، از روش تکراری گوس-سایدل استفاده شده است. </a:t>
            </a:r>
            <a:endParaRPr lang="en-US" sz="2400" b="1" dirty="0">
              <a:cs typeface="B Titr" pitchFamily="2" charset="-78"/>
            </a:endParaRPr>
          </a:p>
          <a:p>
            <a:pPr marL="0" indent="0" algn="r" rtl="1">
              <a:buClr>
                <a:srgbClr val="C00000"/>
              </a:buClr>
              <a:buNone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1044"/>
            <a:ext cx="10972800" cy="529937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روش اجزاء مرزی در الاستیسیته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954215" y="1585515"/>
                <a:ext cx="5093533" cy="495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ij</m:t>
                          </m:r>
                          <m:r>
                            <a:rPr lang="en-US" sz="240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=</m:t>
                      </m:r>
                      <m:r>
                        <a:rPr lang="en-US" sz="2400">
                          <a:latin typeface="Cambria Math"/>
                        </a:rPr>
                        <m:t>0</m:t>
                      </m:r>
                      <m:r>
                        <a:rPr lang="en-US" sz="2400" i="1">
                          <a:latin typeface="Cambria Math"/>
                        </a:rPr>
                        <m:t>  </m:t>
                      </m:r>
                      <m:r>
                        <a:rPr lang="en-US" sz="2400">
                          <a:latin typeface="Cambria Math"/>
                        </a:rPr>
                        <m:t>;</m:t>
                      </m:r>
                      <m:r>
                        <a:rPr lang="en-US" sz="2400" i="1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i</m:t>
                      </m:r>
                      <m:r>
                        <a:rPr lang="en-US" sz="240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j</m:t>
                      </m:r>
                      <m:r>
                        <a:rPr lang="en-US" sz="2400">
                          <a:latin typeface="Cambria Math"/>
                        </a:rPr>
                        <m:t>=</m:t>
                      </m:r>
                      <m:r>
                        <a:rPr lang="en-US" sz="2400">
                          <a:latin typeface="Cambria Math"/>
                        </a:rPr>
                        <m:t>1</m:t>
                      </m:r>
                      <m:r>
                        <a:rPr lang="en-US" sz="2400">
                          <a:latin typeface="Cambria Math"/>
                        </a:rPr>
                        <m:t>..</m:t>
                      </m:r>
                      <m:r>
                        <a:rPr lang="en-US" sz="240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215" y="1585515"/>
                <a:ext cx="5093533" cy="495905"/>
              </a:xfrm>
              <a:prstGeom prst="rect">
                <a:avLst/>
              </a:prstGeom>
              <a:blipFill rotWithShape="1"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432223" y="1576988"/>
            <a:ext cx="3362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200" dirty="0" smtClean="0">
                <a:cs typeface="B Nazanin" pitchFamily="2" charset="-78"/>
              </a:rPr>
              <a:t>معادله حاکم</a:t>
            </a:r>
            <a:endParaRPr lang="en-US" sz="2200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27760" y="2888740"/>
                <a:ext cx="4273221" cy="789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ij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</m:t>
                          </m:r>
                        </m:num>
                        <m:den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  <m:r>
                            <a:rPr lang="en-US" sz="2400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υ</m:t>
                          </m:r>
                        </m:den>
                      </m:f>
                      <m:r>
                        <a:rPr lang="en-US" sz="2400">
                          <a:latin typeface="Cambria Math"/>
                        </a:rPr>
                        <m:t>[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υ</m:t>
                          </m:r>
                        </m:num>
                        <m:den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υ</m:t>
                          </m:r>
                        </m:den>
                      </m:f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δ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ij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kk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ij</m:t>
                          </m:r>
                        </m:sub>
                      </m:sSub>
                      <m:r>
                        <a:rPr lang="ar-SA" sz="240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760" y="2888740"/>
                <a:ext cx="4273221" cy="7899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47881" y="3826816"/>
                <a:ext cx="254088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ε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ij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  <m:r>
                            <a:rPr lang="en-US" sz="240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</m:sub>
                      </m:sSub>
                      <m:r>
                        <a:rPr lang="en-US" sz="24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  <m:r>
                            <a:rPr lang="en-US" sz="240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b>
                      </m:sSub>
                      <m:r>
                        <a:rPr lang="ar-SA" sz="240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881" y="3826816"/>
                <a:ext cx="2540888" cy="7838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5570806" y="2804333"/>
            <a:ext cx="422031" cy="2349305"/>
          </a:xfrm>
          <a:prstGeom prst="downArrow">
            <a:avLst>
              <a:gd name="adj1" fmla="val 50000"/>
              <a:gd name="adj2" fmla="val 12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571367" y="5271499"/>
                <a:ext cx="4462312" cy="9692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SA" sz="28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SA" sz="2800">
                              <a:latin typeface="Cambria Math"/>
                            </a:rPr>
                            <m:t>1</m:t>
                          </m:r>
                          <m:r>
                            <a:rPr lang="ar-SA" sz="2800" i="1">
                              <a:latin typeface="Cambria Math"/>
                            </a:rPr>
                            <m:t>−</m:t>
                          </m:r>
                          <m:r>
                            <a:rPr lang="en-US" sz="280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υ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j</m:t>
                          </m:r>
                          <m:r>
                            <a:rPr lang="en-US" sz="280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ji</m:t>
                          </m:r>
                        </m:sub>
                      </m:sSub>
                      <m:r>
                        <a:rPr lang="en-US" sz="280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i</m:t>
                          </m:r>
                          <m:r>
                            <a:rPr lang="en-US" sz="280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jj</m:t>
                          </m:r>
                        </m:sub>
                      </m:sSub>
                      <m:r>
                        <a:rPr lang="en-US" sz="280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μ</m:t>
                          </m:r>
                        </m:den>
                      </m:f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b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i</m:t>
                          </m:r>
                        </m:sub>
                      </m:sSub>
                      <m:r>
                        <a:rPr lang="en-US" sz="2800">
                          <a:latin typeface="Cambria Math"/>
                        </a:rPr>
                        <m:t>=</m:t>
                      </m:r>
                      <m:r>
                        <a:rPr lang="en-US" sz="28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367" y="5271499"/>
                <a:ext cx="4462312" cy="96924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202496" y="5525957"/>
            <a:ext cx="35961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200" dirty="0" smtClean="0">
                <a:cs typeface="B Nazanin" pitchFamily="2" charset="-78"/>
              </a:rPr>
              <a:t>معادله حاکم بر جابجایی (معادله ناویر) </a:t>
            </a:r>
            <a:endParaRPr lang="en-US" sz="2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74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روش اجزاء مرزی در الاستیسیته (ادامه)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2223" y="1576988"/>
            <a:ext cx="3362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200" dirty="0" smtClean="0">
                <a:cs typeface="B Nazanin" pitchFamily="2" charset="-78"/>
              </a:rPr>
              <a:t>توابع پایه</a:t>
            </a:r>
            <a:endParaRPr lang="en-US" sz="2200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88480" y="2448798"/>
                <a:ext cx="9466822" cy="16725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u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lk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8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πμ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ν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)</m:t>
                                </m:r>
                              </m:den>
                            </m:f>
                            <m:r>
                              <a:rPr lang="en-US" sz="2400">
                                <a:latin typeface="Cambria Math"/>
                              </a:rPr>
                              <m:t>[(</m:t>
                            </m:r>
                            <m:r>
                              <a:rPr lang="en-US" sz="2400">
                                <a:latin typeface="Cambria Math"/>
                              </a:rPr>
                              <m:t>3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>
                                <a:latin typeface="Cambria Math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ν</m:t>
                            </m:r>
                            <m:r>
                              <a:rPr lang="en-US" sz="2400">
                                <a:latin typeface="Cambria Math"/>
                              </a:rPr>
                              <m:t>)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ln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kl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k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]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      </m:t>
                            </m:r>
                            <m:r>
                              <a:rPr lang="en-US" sz="2400">
                                <a:latin typeface="Cambria Math"/>
                              </a:rPr>
                              <m:t>;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     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r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/>
                                      </a:rPr>
                                      <m:t>l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den>
                            </m:f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lk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π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ν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)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den>
                            </m:f>
                            <m:r>
                              <a:rPr lang="en-US" sz="2400">
                                <a:latin typeface="Cambria Math"/>
                              </a:rPr>
                              <m:t>[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n</m:t>
                                </m:r>
                              </m:den>
                            </m:f>
                            <m:r>
                              <a:rPr lang="en-US" sz="2400">
                                <a:latin typeface="Cambria Math"/>
                              </a:rPr>
                              <m:t>[(</m:t>
                            </m:r>
                            <m:r>
                              <a:rPr lang="en-US" sz="2400">
                                <a:latin typeface="Cambria Math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ν</m:t>
                            </m:r>
                            <m:r>
                              <a:rPr lang="en-US" sz="2400">
                                <a:latin typeface="Cambria Math"/>
                              </a:rPr>
                              <m:t>)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kl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k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]+(</m:t>
                            </m:r>
                            <m:r>
                              <a:rPr lang="en-US" sz="2400">
                                <a:latin typeface="Cambria Math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ν</m:t>
                            </m:r>
                            <m:r>
                              <a:rPr lang="en-US" sz="2400">
                                <a:latin typeface="Cambria Math"/>
                              </a:rPr>
                              <m:t>)(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k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n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k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/>
                                  </a:rPr>
                                  <m:t>l</m:t>
                                </m:r>
                              </m:sub>
                            </m:sSub>
                            <m:r>
                              <a:rPr lang="ar-SA" sz="2400">
                                <a:latin typeface="Cambria Math"/>
                              </a:rPr>
                              <m:t>)]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80" y="2448798"/>
                <a:ext cx="9466822" cy="16725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0" y="45720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5" imgW="114102" imgH="126780" progId="Equation.DSMT4">
                  <p:embed/>
                </p:oleObj>
              </mc:Choice>
              <mc:Fallback>
                <p:oleObj name="Equation" r:id="rId5" imgW="114102" imgH="1267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59055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7" imgW="114102" imgH="126780" progId="Equation.DSMT4">
                  <p:embed/>
                </p:oleObj>
              </mc:Choice>
              <mc:Fallback>
                <p:oleObj name="Equation" r:id="rId7" imgW="114102" imgH="1267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055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584325" y="1463675"/>
            <a:ext cx="447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978275" y="1425575"/>
            <a:ext cx="447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38"/>
          <p:cNvSpPr>
            <a:spLocks noChangeArrowheads="1"/>
          </p:cNvSpPr>
          <p:nvPr/>
        </p:nvSpPr>
        <p:spPr bwMode="auto">
          <a:xfrm>
            <a:off x="0" y="533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0" y="6667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6630973" y="4476948"/>
            <a:ext cx="3083334" cy="1996439"/>
            <a:chOff x="6555149" y="2948862"/>
            <a:chExt cx="3083334" cy="1996439"/>
          </a:xfrm>
        </p:grpSpPr>
        <p:grpSp>
          <p:nvGrpSpPr>
            <p:cNvPr id="53" name="Group 52"/>
            <p:cNvGrpSpPr/>
            <p:nvPr/>
          </p:nvGrpSpPr>
          <p:grpSpPr>
            <a:xfrm>
              <a:off x="7553891" y="3335198"/>
              <a:ext cx="1574800" cy="1325562"/>
              <a:chOff x="3444875" y="903288"/>
              <a:chExt cx="1574800" cy="1325562"/>
            </a:xfrm>
          </p:grpSpPr>
          <p:sp>
            <p:nvSpPr>
              <p:cNvPr id="41" name="AutoShape 8"/>
              <p:cNvSpPr>
                <a:spLocks noChangeShapeType="1"/>
              </p:cNvSpPr>
              <p:nvPr/>
            </p:nvSpPr>
            <p:spPr bwMode="auto">
              <a:xfrm flipV="1">
                <a:off x="3460750" y="1276350"/>
                <a:ext cx="1187450" cy="9271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AutoShape 7"/>
              <p:cNvSpPr>
                <a:spLocks noChangeShapeType="1"/>
              </p:cNvSpPr>
              <p:nvPr/>
            </p:nvSpPr>
            <p:spPr bwMode="auto">
              <a:xfrm>
                <a:off x="3454400" y="2228850"/>
                <a:ext cx="84137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AutoShape 6"/>
              <p:cNvSpPr>
                <a:spLocks noChangeShapeType="1"/>
              </p:cNvSpPr>
              <p:nvPr/>
            </p:nvSpPr>
            <p:spPr bwMode="auto">
              <a:xfrm flipV="1">
                <a:off x="3444875" y="1392238"/>
                <a:ext cx="0" cy="8255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AutoShape 4"/>
              <p:cNvSpPr>
                <a:spLocks noChangeShapeType="1"/>
              </p:cNvSpPr>
              <p:nvPr/>
            </p:nvSpPr>
            <p:spPr bwMode="auto">
              <a:xfrm>
                <a:off x="4660900" y="1252538"/>
                <a:ext cx="358775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/>
              </a:p>
            </p:txBody>
          </p:sp>
          <p:sp>
            <p:nvSpPr>
              <p:cNvPr id="46" name="AutoShape 3"/>
              <p:cNvSpPr>
                <a:spLocks noChangeShapeType="1"/>
              </p:cNvSpPr>
              <p:nvPr/>
            </p:nvSpPr>
            <p:spPr bwMode="auto">
              <a:xfrm flipV="1">
                <a:off x="4641850" y="903288"/>
                <a:ext cx="0" cy="315912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6555149" y="2948862"/>
              <a:ext cx="3083334" cy="1996439"/>
              <a:chOff x="3741088" y="3036452"/>
              <a:chExt cx="3083334" cy="1996439"/>
            </a:xfrm>
          </p:grpSpPr>
          <p:grpSp>
            <p:nvGrpSpPr>
              <p:cNvPr id="33" name="Group 15"/>
              <p:cNvGrpSpPr>
                <a:grpSpLocks/>
              </p:cNvGrpSpPr>
              <p:nvPr/>
            </p:nvGrpSpPr>
            <p:grpSpPr bwMode="auto">
              <a:xfrm>
                <a:off x="4712848" y="4450934"/>
                <a:ext cx="46037" cy="300038"/>
                <a:chOff x="6714" y="11436"/>
                <a:chExt cx="72" cy="473"/>
              </a:xfrm>
            </p:grpSpPr>
            <p:sp>
              <p:nvSpPr>
                <p:cNvPr id="34" name="Oval 17"/>
                <p:cNvSpPr>
                  <a:spLocks noChangeArrowheads="1"/>
                </p:cNvSpPr>
                <p:nvPr/>
              </p:nvSpPr>
              <p:spPr bwMode="auto">
                <a:xfrm>
                  <a:off x="6714" y="11837"/>
                  <a:ext cx="72" cy="7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AutoShape 16"/>
                <p:cNvSpPr>
                  <a:spLocks noChangeShapeType="1"/>
                </p:cNvSpPr>
                <p:nvPr/>
              </p:nvSpPr>
              <p:spPr bwMode="auto">
                <a:xfrm rot="16200000">
                  <a:off x="6534" y="11645"/>
                  <a:ext cx="418" cy="0"/>
                </a:xfrm>
                <a:prstGeom prst="straightConnector1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6" name="Oval 14"/>
              <p:cNvSpPr>
                <a:spLocks noChangeArrowheads="1"/>
              </p:cNvSpPr>
              <p:nvPr/>
            </p:nvSpPr>
            <p:spPr bwMode="auto">
              <a:xfrm>
                <a:off x="5934075" y="3743325"/>
                <a:ext cx="46038" cy="4603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 Box 13"/>
              <p:cNvSpPr txBox="1">
                <a:spLocks noChangeArrowheads="1"/>
              </p:cNvSpPr>
              <p:nvPr/>
            </p:nvSpPr>
            <p:spPr bwMode="auto">
              <a:xfrm>
                <a:off x="3741088" y="4393784"/>
                <a:ext cx="92204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unit load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4306886" y="4772541"/>
                <a:ext cx="863600" cy="26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Point i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Rectangle 53"/>
                  <p:cNvSpPr/>
                  <p:nvPr/>
                </p:nvSpPr>
                <p:spPr>
                  <a:xfrm>
                    <a:off x="6243878" y="3566319"/>
                    <a:ext cx="58054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rtl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fa-I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Rectangle 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43878" y="3566319"/>
                    <a:ext cx="580544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Rectangle 54"/>
                  <p:cNvSpPr/>
                  <p:nvPr/>
                </p:nvSpPr>
                <p:spPr>
                  <a:xfrm>
                    <a:off x="5688819" y="3036452"/>
                    <a:ext cx="58054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rtl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22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5" name="Rectangle 5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88819" y="3036452"/>
                    <a:ext cx="580544" cy="369332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Rectangle 55"/>
                  <p:cNvSpPr/>
                  <p:nvPr/>
                </p:nvSpPr>
                <p:spPr>
                  <a:xfrm>
                    <a:off x="4522313" y="3549134"/>
                    <a:ext cx="47314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rtl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6" name="Rectangle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22313" y="3549134"/>
                    <a:ext cx="473143" cy="369332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Rectangle 56"/>
                  <p:cNvSpPr/>
                  <p:nvPr/>
                </p:nvSpPr>
                <p:spPr>
                  <a:xfrm>
                    <a:off x="5585391" y="4533384"/>
                    <a:ext cx="47314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rtl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fa-IR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7" name="Rectangle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5391" y="4533384"/>
                    <a:ext cx="473143" cy="369332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78" name="Group 77"/>
          <p:cNvGrpSpPr/>
          <p:nvPr/>
        </p:nvGrpSpPr>
        <p:grpSpPr>
          <a:xfrm>
            <a:off x="2346594" y="4541836"/>
            <a:ext cx="3032359" cy="2071330"/>
            <a:chOff x="2310535" y="3082350"/>
            <a:chExt cx="3032359" cy="2071330"/>
          </a:xfrm>
        </p:grpSpPr>
        <p:grpSp>
          <p:nvGrpSpPr>
            <p:cNvPr id="61" name="Group 60"/>
            <p:cNvGrpSpPr/>
            <p:nvPr/>
          </p:nvGrpSpPr>
          <p:grpSpPr>
            <a:xfrm>
              <a:off x="3258302" y="3468686"/>
              <a:ext cx="1574800" cy="1325562"/>
              <a:chOff x="3444875" y="903288"/>
              <a:chExt cx="1574800" cy="1325562"/>
            </a:xfrm>
          </p:grpSpPr>
          <p:sp>
            <p:nvSpPr>
              <p:cNvPr id="73" name="AutoShape 8"/>
              <p:cNvSpPr>
                <a:spLocks noChangeShapeType="1"/>
              </p:cNvSpPr>
              <p:nvPr/>
            </p:nvSpPr>
            <p:spPr bwMode="auto">
              <a:xfrm flipV="1">
                <a:off x="3460750" y="1276350"/>
                <a:ext cx="1187450" cy="9271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sm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AutoShape 7"/>
              <p:cNvSpPr>
                <a:spLocks noChangeShapeType="1"/>
              </p:cNvSpPr>
              <p:nvPr/>
            </p:nvSpPr>
            <p:spPr bwMode="auto">
              <a:xfrm>
                <a:off x="3454400" y="2228850"/>
                <a:ext cx="84137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AutoShape 6"/>
              <p:cNvSpPr>
                <a:spLocks noChangeShapeType="1"/>
              </p:cNvSpPr>
              <p:nvPr/>
            </p:nvSpPr>
            <p:spPr bwMode="auto">
              <a:xfrm flipV="1">
                <a:off x="3444875" y="1392238"/>
                <a:ext cx="0" cy="82550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AutoShape 4"/>
              <p:cNvSpPr>
                <a:spLocks noChangeShapeType="1"/>
              </p:cNvSpPr>
              <p:nvPr/>
            </p:nvSpPr>
            <p:spPr bwMode="auto">
              <a:xfrm>
                <a:off x="4660900" y="1252538"/>
                <a:ext cx="358775" cy="0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 dirty="0"/>
              </a:p>
            </p:txBody>
          </p:sp>
          <p:sp>
            <p:nvSpPr>
              <p:cNvPr id="77" name="AutoShape 3"/>
              <p:cNvSpPr>
                <a:spLocks noChangeShapeType="1"/>
              </p:cNvSpPr>
              <p:nvPr/>
            </p:nvSpPr>
            <p:spPr bwMode="auto">
              <a:xfrm flipV="1">
                <a:off x="4641850" y="903288"/>
                <a:ext cx="0" cy="315912"/>
              </a:xfrm>
              <a:prstGeom prst="straightConnector1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5"/>
            <p:cNvGrpSpPr>
              <a:grpSpLocks/>
            </p:cNvGrpSpPr>
            <p:nvPr/>
          </p:nvGrpSpPr>
          <p:grpSpPr bwMode="auto">
            <a:xfrm>
              <a:off x="3402770" y="4658757"/>
              <a:ext cx="46037" cy="300038"/>
              <a:chOff x="6714" y="11436"/>
              <a:chExt cx="72" cy="473"/>
            </a:xfrm>
            <a:scene3d>
              <a:camera prst="orthographicFront">
                <a:rot lat="0" lon="0" rev="16200000"/>
              </a:camera>
              <a:lightRig rig="threePt" dir="t"/>
            </a:scene3d>
          </p:grpSpPr>
          <p:sp>
            <p:nvSpPr>
              <p:cNvPr id="71" name="Oval 17"/>
              <p:cNvSpPr>
                <a:spLocks noChangeArrowheads="1"/>
              </p:cNvSpPr>
              <p:nvPr/>
            </p:nvSpPr>
            <p:spPr bwMode="auto">
              <a:xfrm>
                <a:off x="6714" y="11837"/>
                <a:ext cx="72" cy="7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AutoShape 16"/>
              <p:cNvSpPr>
                <a:spLocks noChangeShapeType="1"/>
              </p:cNvSpPr>
              <p:nvPr/>
            </p:nvSpPr>
            <p:spPr bwMode="auto">
              <a:xfrm rot="16200000">
                <a:off x="6534" y="11645"/>
                <a:ext cx="418" cy="0"/>
              </a:xfrm>
              <a:prstGeom prst="straightConnector1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4" name="Oval 14"/>
            <p:cNvSpPr>
              <a:spLocks noChangeArrowheads="1"/>
            </p:cNvSpPr>
            <p:nvPr/>
          </p:nvSpPr>
          <p:spPr bwMode="auto">
            <a:xfrm>
              <a:off x="4452547" y="3789223"/>
              <a:ext cx="46038" cy="4603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Text Box 13"/>
            <p:cNvSpPr txBox="1">
              <a:spLocks noChangeArrowheads="1"/>
            </p:cNvSpPr>
            <p:nvPr/>
          </p:nvSpPr>
          <p:spPr bwMode="auto">
            <a:xfrm>
              <a:off x="2931578" y="4815126"/>
              <a:ext cx="92204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unit load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 Box 12"/>
            <p:cNvSpPr txBox="1">
              <a:spLocks noChangeArrowheads="1"/>
            </p:cNvSpPr>
            <p:nvPr/>
          </p:nvSpPr>
          <p:spPr bwMode="auto">
            <a:xfrm>
              <a:off x="2310535" y="4554776"/>
              <a:ext cx="86360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Point i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/>
                <p:cNvSpPr/>
                <p:nvPr/>
              </p:nvSpPr>
              <p:spPr>
                <a:xfrm>
                  <a:off x="4762350" y="3612217"/>
                  <a:ext cx="5805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fa-IR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Rectangle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2350" y="3612217"/>
                  <a:ext cx="580544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Rectangle 67"/>
                <p:cNvSpPr/>
                <p:nvPr/>
              </p:nvSpPr>
              <p:spPr>
                <a:xfrm>
                  <a:off x="4207291" y="3082350"/>
                  <a:ext cx="58054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22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Rectangle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7291" y="3082350"/>
                  <a:ext cx="580544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Rectangle 68"/>
                <p:cNvSpPr/>
                <p:nvPr/>
              </p:nvSpPr>
              <p:spPr>
                <a:xfrm>
                  <a:off x="3040785" y="3595032"/>
                  <a:ext cx="4731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Rectangle 6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0785" y="3595032"/>
                  <a:ext cx="473143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/>
                <p:cNvSpPr/>
                <p:nvPr/>
              </p:nvSpPr>
              <p:spPr>
                <a:xfrm>
                  <a:off x="4103863" y="4579282"/>
                  <a:ext cx="4731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rtl="1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a-I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0" name="Rectangle 6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3863" y="4579282"/>
                  <a:ext cx="473143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9252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روش اجزاء مرزی در الاستیسیته (ادامه)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2223" y="1576988"/>
            <a:ext cx="3362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200" dirty="0" smtClean="0">
                <a:cs typeface="B Nazanin" pitchFamily="2" charset="-78"/>
              </a:rPr>
              <a:t>معادله </a:t>
            </a:r>
            <a:r>
              <a:rPr lang="ar-SA" sz="2200" dirty="0">
                <a:cs typeface="B Nazanin" pitchFamily="2" charset="-78"/>
              </a:rPr>
              <a:t>انتگرالی اجزاء مرزی</a:t>
            </a:r>
            <a:endParaRPr lang="en-US" sz="2200" dirty="0">
              <a:cs typeface="B Nazanin" pitchFamily="2" charset="-78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0" y="45720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114102" imgH="126780" progId="Equation.DSMT4">
                  <p:embed/>
                </p:oleObj>
              </mc:Choice>
              <mc:Fallback>
                <p:oleObj name="Equation" r:id="rId4" imgW="114102" imgH="126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59055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114102" imgH="126780" progId="Equation.DSMT4">
                  <p:embed/>
                </p:oleObj>
              </mc:Choice>
              <mc:Fallback>
                <p:oleObj name="Equation" r:id="rId6" imgW="114102" imgH="126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055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584325" y="1463675"/>
            <a:ext cx="447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978275" y="1425575"/>
            <a:ext cx="447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38"/>
          <p:cNvSpPr>
            <a:spLocks noChangeArrowheads="1"/>
          </p:cNvSpPr>
          <p:nvPr/>
        </p:nvSpPr>
        <p:spPr bwMode="auto">
          <a:xfrm>
            <a:off x="0" y="533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0" y="6667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27353" y="1894205"/>
                <a:ext cx="3537294" cy="10620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grow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v</m:t>
                          </m:r>
                        </m:sub>
                        <m:sup/>
                        <m:e>
                          <m:r>
                            <a:rPr lang="en-US" sz="240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σ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kj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b>
                          </m:sSub>
                          <m:r>
                            <a:rPr lang="en-US" sz="240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a:rPr lang="en-US" sz="2400">
                              <a:latin typeface="Cambria Math"/>
                            </a:rPr>
                            <m:t>)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dv</m:t>
                          </m:r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r>
                            <a:rPr lang="en-US" sz="2400">
                              <a:latin typeface="Cambria Math"/>
                            </a:rPr>
                            <m:t>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353" y="1894205"/>
                <a:ext cx="3537294" cy="106202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40655" y="3115192"/>
                <a:ext cx="5991833" cy="10629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lk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bSup>
                      <m:sSubSup>
                        <m:sSub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k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bSup>
                      <m:r>
                        <a:rPr lang="en-US" sz="2400">
                          <a:latin typeface="Cambria Math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grow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s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lk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ds</m:t>
                          </m:r>
                        </m:e>
                      </m:nary>
                      <m:r>
                        <a:rPr lang="en-US" sz="2400" i="1">
                          <a:latin typeface="Cambria Math"/>
                        </a:rPr>
                        <m:t>−</m:t>
                      </m:r>
                      <m:nary>
                        <m:naryPr>
                          <m:chr m:val="∮"/>
                          <m:limLoc m:val="undOvr"/>
                          <m:grow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s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lk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ds</m:t>
                          </m:r>
                        </m:e>
                      </m:nary>
                      <m:r>
                        <a:rPr lang="en-US" sz="2400">
                          <a:latin typeface="Cambria Math"/>
                        </a:rPr>
                        <m:t>+</m:t>
                      </m:r>
                      <m:nary>
                        <m:naryPr>
                          <m:limLoc m:val="undOvr"/>
                          <m:grow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v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lk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b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dv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655" y="3115192"/>
                <a:ext cx="5991833" cy="10629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279213" y="4278908"/>
                <a:ext cx="5514715" cy="12613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u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p>
                      <m:r>
                        <a:rPr lang="en-US" sz="240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NE</m:t>
                          </m:r>
                        </m:sup>
                        <m:e>
                          <m:r>
                            <a:rPr lang="en-US" sz="2400">
                              <a:latin typeface="Cambria Math"/>
                            </a:rPr>
                            <m:t>{(</m:t>
                          </m:r>
                          <m:nary>
                            <m:naryPr>
                              <m:limLoc m:val="undOvr"/>
                              <m:grow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s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j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u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Φ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ds</m:t>
                              </m:r>
                            </m:e>
                          </m:nary>
                          <m:r>
                            <a:rPr lang="en-US" sz="2400">
                              <a:latin typeface="Cambria Math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p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>
                              <a:latin typeface="Cambria Math"/>
                            </a:rPr>
                            <m:t>(</m:t>
                          </m:r>
                          <m:nary>
                            <m:naryPr>
                              <m:limLoc m:val="undOvr"/>
                              <m:grow m:val="on"/>
                              <m:sup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s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j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p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Φ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ds</m:t>
                              </m:r>
                            </m:e>
                          </m:nary>
                          <m:r>
                            <a:rPr lang="en-US" sz="2400">
                              <a:latin typeface="Cambria Math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p>
                          </m:sSup>
                          <m:r>
                            <a:rPr lang="ar-SA" sz="2400">
                              <a:latin typeface="Cambria Math"/>
                            </a:rPr>
                            <m:t>}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213" y="4278908"/>
                <a:ext cx="5514715" cy="12613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78711" y="5635468"/>
                <a:ext cx="7095084" cy="11868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u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p>
                      <m:r>
                        <a:rPr lang="en-US" sz="240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NE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NG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latin typeface="Cambria Math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/>
                                        </a:rPr>
                                        <m:t>p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Φ</m:t>
                                  </m:r>
                                  <m:r>
                                    <a:rPr lang="en-US" sz="240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k</m:t>
                                  </m:r>
                                </m:sub>
                              </m:sSub>
                              <m:r>
                                <a:rPr lang="en-US" sz="2400">
                                  <a:latin typeface="Cambria Math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k</m:t>
                                  </m:r>
                                </m:sub>
                              </m:sSub>
                            </m:e>
                          </m:nary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p>
                          </m:sSup>
                        </m:e>
                      </m:nary>
                      <m:r>
                        <a:rPr lang="en-US" sz="240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NE</m:t>
                          </m:r>
                        </m:sup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k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NG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>
                                      <a:latin typeface="Cambria Math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/>
                                        </a:rPr>
                                        <m:t>u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Φ</m:t>
                                  </m:r>
                                  <m:r>
                                    <a:rPr lang="en-US" sz="240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k</m:t>
                                  </m:r>
                                </m:sub>
                              </m:sSub>
                              <m:r>
                                <a:rPr lang="en-US" sz="2400">
                                  <a:latin typeface="Cambria Math"/>
                                </a:rPr>
                                <m:t>|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  <m:r>
                                <a:rPr lang="en-US" sz="2400">
                                  <a:latin typeface="Cambria Math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k</m:t>
                                  </m:r>
                                </m:sub>
                              </m:sSub>
                            </m:e>
                          </m:nary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p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711" y="5635468"/>
                <a:ext cx="7095084" cy="11868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075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روش اجزاء مرزی در الاستیسیته (ادامه)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0" y="45720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114102" imgH="126780" progId="Equation.DSMT4">
                  <p:embed/>
                </p:oleObj>
              </mc:Choice>
              <mc:Fallback>
                <p:oleObj name="Equation" r:id="rId4" imgW="114102" imgH="126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59055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6" imgW="114102" imgH="126780" progId="Equation.DSMT4">
                  <p:embed/>
                </p:oleObj>
              </mc:Choice>
              <mc:Fallback>
                <p:oleObj name="Equation" r:id="rId6" imgW="114102" imgH="126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055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584325" y="1463675"/>
            <a:ext cx="447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3978275" y="1425575"/>
            <a:ext cx="4476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3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38"/>
          <p:cNvSpPr>
            <a:spLocks noChangeArrowheads="1"/>
          </p:cNvSpPr>
          <p:nvPr/>
        </p:nvSpPr>
        <p:spPr bwMode="auto">
          <a:xfrm>
            <a:off x="0" y="5334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6"/>
          <p:cNvSpPr>
            <a:spLocks noChangeArrowheads="1"/>
          </p:cNvSpPr>
          <p:nvPr/>
        </p:nvSpPr>
        <p:spPr bwMode="auto">
          <a:xfrm>
            <a:off x="0" y="6667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2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25950" y="1619250"/>
                <a:ext cx="3681777" cy="1184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u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i</m:t>
                          </m:r>
                        </m:sup>
                      </m:sSup>
                      <m:r>
                        <a:rPr lang="en-US" sz="240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ij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u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p>
                          </m:sSup>
                        </m:e>
                      </m:nary>
                      <m:r>
                        <a:rPr lang="en-US" sz="240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j</m:t>
                          </m:r>
                          <m:r>
                            <a:rPr lang="en-US" sz="2400">
                              <a:latin typeface="Cambria Math"/>
                            </a:rPr>
                            <m:t>=</m:t>
                          </m:r>
                          <m:r>
                            <a:rPr lang="en-US" sz="24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N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G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ij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p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j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950" y="1619250"/>
                <a:ext cx="3681777" cy="118455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991518" y="4580045"/>
                <a:ext cx="14344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HU</m:t>
                      </m:r>
                      <m:r>
                        <a:rPr lang="en-US" sz="240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GP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1518" y="4580045"/>
                <a:ext cx="143443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5106396" y="4580045"/>
            <a:ext cx="2893325" cy="338751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09995" y="4022411"/>
            <a:ext cx="1886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200" dirty="0" smtClean="0">
                <a:cs typeface="B Nazanin" pitchFamily="2" charset="-78"/>
              </a:rPr>
              <a:t>اعمال شرایط </a:t>
            </a:r>
            <a:r>
              <a:rPr lang="ar-SA" sz="2200" dirty="0" smtClean="0">
                <a:cs typeface="B Nazanin" pitchFamily="2" charset="-78"/>
              </a:rPr>
              <a:t>مرزی</a:t>
            </a:r>
            <a:endParaRPr lang="en-US" sz="2200" dirty="0">
              <a:cs typeface="B Nazanin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625188" y="4457131"/>
                <a:ext cx="11955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AX</m:t>
                      </m:r>
                      <m:r>
                        <a:rPr lang="en-US" sz="240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F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188" y="4457131"/>
                <a:ext cx="119558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65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توانمندی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های کُد 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tr" pitchFamily="2" charset="-78"/>
              </a:rPr>
              <a:t>Elastostatic-BEM-2D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589869" y="1588236"/>
            <a:ext cx="11107511" cy="4875928"/>
          </a:xfrm>
        </p:spPr>
        <p:txBody>
          <a:bodyPr/>
          <a:lstStyle/>
          <a:p>
            <a:pPr marL="0" indent="0" algn="r" rtl="1">
              <a:buNone/>
            </a:pPr>
            <a:r>
              <a:rPr lang="fa-IR" sz="2400" dirty="0" smtClean="0">
                <a:cs typeface="B Titr" pitchFamily="2" charset="-78"/>
              </a:rPr>
              <a:t>1- استفاده از هر نوع شبکه (باسازمان و بی سازمان)</a:t>
            </a:r>
            <a:endParaRPr lang="en-US" sz="2400" dirty="0" smtClean="0">
              <a:cs typeface="B Titr" pitchFamily="2" charset="-78"/>
            </a:endParaRPr>
          </a:p>
          <a:p>
            <a:pPr algn="r" rtl="1"/>
            <a:endParaRPr lang="en-US" dirty="0"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964" y="1792432"/>
            <a:ext cx="5541346" cy="486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615861"/>
            <a:ext cx="10972800" cy="4695092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cs typeface="B Nazanin" pitchFamily="2" charset="-78"/>
              </a:rPr>
              <a:t>2- </a:t>
            </a:r>
            <a:r>
              <a:rPr lang="fa-IR" sz="2200" dirty="0">
                <a:cs typeface="B Nazanin" pitchFamily="2" charset="-78"/>
              </a:rPr>
              <a:t> قابلیت اعمال شرایط مرزی جابجایی و تنشی</a:t>
            </a:r>
            <a:endParaRPr lang="en-US" sz="2200" dirty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" y="747414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توانمندی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های کُد 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Elastostatic-BEM-2D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30" y="1185195"/>
            <a:ext cx="6619164" cy="55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678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9169"/>
            <a:ext cx="10972800" cy="4765431"/>
          </a:xfrm>
        </p:spPr>
        <p:txBody>
          <a:bodyPr/>
          <a:lstStyle/>
          <a:p>
            <a:pPr marL="0" lvl="0" indent="0">
              <a:buNone/>
            </a:pPr>
            <a:r>
              <a:rPr lang="fa-IR" sz="2200" dirty="0" smtClean="0">
                <a:cs typeface="B Nazanin" pitchFamily="2" charset="-78"/>
              </a:rPr>
              <a:t>3- محاسبه مقادیر تنش و جابجایی روی مرزها</a:t>
            </a:r>
            <a:endParaRPr lang="en-US" sz="2200" dirty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87024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توانمندی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های کُد 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itchFamily="2" charset="-78"/>
              </a:rPr>
              <a:t>Elastostatic-BEM-2D</a:t>
            </a:r>
            <a:r>
              <a:rPr lang="en-US" sz="2400" b="1" dirty="0" smtClean="0">
                <a:solidFill>
                  <a:srgbClr val="FF0000"/>
                </a:solidFill>
                <a:cs typeface="B Titr" pitchFamily="2" charset="-78"/>
              </a:rPr>
              <a:t>)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583140"/>
            <a:ext cx="5567718" cy="492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7415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1417</TotalTime>
  <Words>746</Words>
  <Application>Microsoft Office PowerPoint</Application>
  <PresentationFormat>Custom</PresentationFormat>
  <Paragraphs>60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Concourse</vt:lpstr>
      <vt:lpstr>Equation</vt:lpstr>
      <vt:lpstr>PowerPoint Presentation</vt:lpstr>
      <vt:lpstr>مقدمه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آنچه در کد  Elastostatic-BEM-2D خواهیم آموخت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sadegh</cp:lastModifiedBy>
  <cp:revision>253</cp:revision>
  <dcterms:created xsi:type="dcterms:W3CDTF">2010-08-02T12:59:59Z</dcterms:created>
  <dcterms:modified xsi:type="dcterms:W3CDTF">2015-05-08T12:04:41Z</dcterms:modified>
</cp:coreProperties>
</file>