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1"/>
  </p:notesMasterIdLst>
  <p:sldIdLst>
    <p:sldId id="329" r:id="rId2"/>
    <p:sldId id="356" r:id="rId3"/>
    <p:sldId id="268" r:id="rId4"/>
    <p:sldId id="351" r:id="rId5"/>
    <p:sldId id="330" r:id="rId6"/>
    <p:sldId id="352" r:id="rId7"/>
    <p:sldId id="353" r:id="rId8"/>
    <p:sldId id="354" r:id="rId9"/>
    <p:sldId id="35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9AFE9F"/>
    <a:srgbClr val="B0F5A7"/>
    <a:srgbClr val="A50021"/>
    <a:srgbClr val="5DA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05" autoAdjust="0"/>
    <p:restoredTop sz="94337" autoAdjust="0"/>
  </p:normalViewPr>
  <p:slideViewPr>
    <p:cSldViewPr snapToGrid="0">
      <p:cViewPr varScale="1">
        <p:scale>
          <a:sx n="87" d="100"/>
          <a:sy n="87" d="100"/>
        </p:scale>
        <p:origin x="39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2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3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81125-3E44-4947-B156-E2A4C82EBBF9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41348-6C4B-4EA2-AC05-0AC47DCBBE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68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B22C03-2917-442E-9BF3-B3DAEA62E0C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B22C03-2917-442E-9BF3-B3DAEA62E0C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FB22C03-2917-442E-9BF3-B3DAEA62E0C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652" y="934915"/>
            <a:ext cx="10972800" cy="1143000"/>
          </a:xfrm>
          <a:noFill/>
        </p:spPr>
        <p:txBody>
          <a:bodyPr>
            <a:normAutofit fontScale="90000"/>
          </a:bodyPr>
          <a:lstStyle/>
          <a:p>
            <a:pPr algn="ctr" rtl="0">
              <a:lnSpc>
                <a:spcPct val="150000"/>
              </a:lnSpc>
            </a:pPr>
            <a:r>
              <a:rPr lang="fa-IR" sz="3200" dirty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fa-IR" sz="3200" dirty="0">
                <a:solidFill>
                  <a:srgbClr val="A50021"/>
                </a:solidFill>
                <a:cs typeface="B Nazanin" pitchFamily="2" charset="-78"/>
              </a:rPr>
            </a:br>
            <a:r>
              <a:rPr lang="fa-IR" sz="3200" dirty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fa-IR" sz="3200" dirty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>
                <a:solidFill>
                  <a:srgbClr val="A50021"/>
                </a:solidFill>
                <a:cs typeface="B Nazanin" pitchFamily="2" charset="-78"/>
              </a:rPr>
            </a:br>
            <a:r>
              <a:rPr lang="fa-IR" sz="4900" dirty="0" smtClean="0">
                <a:solidFill>
                  <a:srgbClr val="FF0000"/>
                </a:solidFill>
                <a:cs typeface="B Titr" panose="00000700000000000000" pitchFamily="2" charset="-78"/>
              </a:rPr>
              <a:t>بهینه سازی با روش الحاقی در جریانهای خارجی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3600" dirty="0" smtClean="0">
                <a:solidFill>
                  <a:srgbClr val="008000"/>
                </a:solidFill>
                <a:latin typeface="Times New Roman" pitchFamily="18" charset="0"/>
                <a:cs typeface="B Titr" pitchFamily="2" charset="-78"/>
              </a:rPr>
              <a:t>بهار 1394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MarketCode.ir </a:t>
            </a: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32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ُُ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fa-IR" sz="32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32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fa-IR" sz="3200" dirty="0" smtClean="0">
                <a:solidFill>
                  <a:schemeClr val="bg1"/>
                </a:solidFill>
                <a:effectLst/>
                <a:cs typeface="B Nazanin" pitchFamily="2" charset="-78"/>
              </a:rPr>
              <a:t/>
            </a:r>
            <a:br>
              <a:rPr lang="fa-IR" sz="3200" dirty="0" smtClean="0">
                <a:solidFill>
                  <a:schemeClr val="bg1"/>
                </a:solidFill>
                <a:effectLst/>
                <a:cs typeface="B Nazanin" pitchFamily="2" charset="-78"/>
              </a:rPr>
            </a:br>
            <a:endParaRPr lang="en-US" sz="3200" dirty="0">
              <a:solidFill>
                <a:schemeClr val="bg1"/>
              </a:solidFill>
              <a:effectLst/>
              <a:cs typeface="B Nazanin" panose="00000400000000000000" pitchFamily="2" charset="-7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672" y="371063"/>
            <a:ext cx="1642575" cy="1289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52" y="517559"/>
            <a:ext cx="2756921" cy="114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9766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70857"/>
            <a:ext cx="10972800" cy="5453743"/>
          </a:xfrm>
        </p:spPr>
        <p:txBody>
          <a:bodyPr>
            <a:normAutofit/>
          </a:bodyPr>
          <a:lstStyle/>
          <a:p>
            <a:pPr marL="0" indent="0" algn="justLow">
              <a:lnSpc>
                <a:spcPct val="200000"/>
              </a:lnSpc>
              <a:buClr>
                <a:srgbClr val="C00000"/>
              </a:buClr>
              <a:buNone/>
            </a:pPr>
            <a:r>
              <a:rPr lang="fa-IR" sz="2400" dirty="0" smtClean="0">
                <a:cs typeface="B Titr" pitchFamily="2" charset="-78"/>
              </a:rPr>
              <a:t>هدف اصلی در این پروژه حل </a:t>
            </a:r>
            <a:r>
              <a:rPr lang="fa-IR" sz="2400" dirty="0" smtClean="0">
                <a:solidFill>
                  <a:srgbClr val="0000FF"/>
                </a:solidFill>
                <a:cs typeface="B Titr" pitchFamily="2" charset="-78"/>
              </a:rPr>
              <a:t>مسئله طراحی معکوس </a:t>
            </a:r>
            <a:r>
              <a:rPr lang="fa-IR" sz="2400" dirty="0" smtClean="0">
                <a:cs typeface="B Titr" pitchFamily="2" charset="-78"/>
              </a:rPr>
              <a:t>ایرفویل با روش بهینه سازی به </a:t>
            </a:r>
            <a:r>
              <a:rPr lang="fa-IR" sz="2400" dirty="0" smtClean="0">
                <a:solidFill>
                  <a:srgbClr val="0000FF"/>
                </a:solidFill>
                <a:cs typeface="B Titr" pitchFamily="2" charset="-78"/>
              </a:rPr>
              <a:t>روش الحاقی </a:t>
            </a:r>
            <a:r>
              <a:rPr lang="fa-IR" sz="2400" dirty="0" smtClean="0">
                <a:cs typeface="B Titr" pitchFamily="2" charset="-78"/>
              </a:rPr>
              <a:t>است. مسائل طراحی معکوس در واقع برای </a:t>
            </a:r>
            <a:r>
              <a:rPr lang="fa-IR" sz="2400" dirty="0" smtClean="0">
                <a:solidFill>
                  <a:srgbClr val="0000FF"/>
                </a:solidFill>
                <a:cs typeface="B Titr" pitchFamily="2" charset="-78"/>
              </a:rPr>
              <a:t>اعتبار سنجی </a:t>
            </a:r>
            <a:r>
              <a:rPr lang="fa-IR" sz="2400" dirty="0" smtClean="0">
                <a:cs typeface="B Titr" pitchFamily="2" charset="-78"/>
              </a:rPr>
              <a:t>روشهای بهینه سازی به کار می روند. دراین پروژه از روش </a:t>
            </a:r>
            <a:r>
              <a:rPr lang="fa-IR" sz="2400" dirty="0" smtClean="0">
                <a:solidFill>
                  <a:srgbClr val="0000FF"/>
                </a:solidFill>
                <a:cs typeface="B Titr" pitchFamily="2" charset="-78"/>
              </a:rPr>
              <a:t>الحاقی پیوسته </a:t>
            </a:r>
            <a:r>
              <a:rPr lang="fa-IR" sz="2400" dirty="0" smtClean="0">
                <a:cs typeface="B Titr" pitchFamily="2" charset="-78"/>
              </a:rPr>
              <a:t>استفاده شده است. همچنین باید این نکته را در اینجا ذکر کرد که </a:t>
            </a:r>
            <a:r>
              <a:rPr lang="fa-IR" sz="2400" dirty="0" smtClean="0">
                <a:solidFill>
                  <a:srgbClr val="0000FF"/>
                </a:solidFill>
                <a:cs typeface="B Titr" pitchFamily="2" charset="-78"/>
              </a:rPr>
              <a:t>معادلات الحاقی تابع فیزیک حاکم </a:t>
            </a:r>
            <a:r>
              <a:rPr lang="fa-IR" sz="2400" dirty="0" smtClean="0">
                <a:cs typeface="B Titr" pitchFamily="2" charset="-78"/>
              </a:rPr>
              <a:t>بر جریان (نوع معادلات جریان) بوده و </a:t>
            </a:r>
            <a:r>
              <a:rPr lang="fa-IR" sz="2400" dirty="0" smtClean="0">
                <a:solidFill>
                  <a:srgbClr val="0000FF"/>
                </a:solidFill>
                <a:cs typeface="B Titr" pitchFamily="2" charset="-78"/>
              </a:rPr>
              <a:t>شرایط مرزی الحاقی </a:t>
            </a:r>
            <a:r>
              <a:rPr lang="fa-IR" sz="2400" dirty="0" smtClean="0">
                <a:cs typeface="B Titr" pitchFamily="2" charset="-78"/>
              </a:rPr>
              <a:t>و نحوه بدست آوردن گرادیانها نیز با این روش، </a:t>
            </a:r>
            <a:r>
              <a:rPr lang="fa-IR" sz="2400" dirty="0" smtClean="0">
                <a:solidFill>
                  <a:srgbClr val="0000FF"/>
                </a:solidFill>
                <a:cs typeface="B Titr" pitchFamily="2" charset="-78"/>
              </a:rPr>
              <a:t>تابع معادله تابع </a:t>
            </a:r>
            <a:r>
              <a:rPr lang="fa-IR" sz="2400" dirty="0" smtClean="0">
                <a:cs typeface="B Titr" pitchFamily="2" charset="-78"/>
              </a:rPr>
              <a:t>هزینه می باشد.</a:t>
            </a:r>
            <a:endParaRPr lang="en-US" sz="2400" dirty="0">
              <a:cs typeface="B Tit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3914"/>
            <a:ext cx="10972800" cy="718457"/>
          </a:xfrm>
        </p:spPr>
        <p:txBody>
          <a:bodyPr>
            <a:noAutofit/>
          </a:bodyPr>
          <a:lstStyle/>
          <a:p>
            <a:pPr algn="r"/>
            <a:r>
              <a:rPr lang="fa-IR" sz="28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مقدمه</a:t>
            </a:r>
            <a:r>
              <a:rPr lang="en-US" sz="2400" b="1" dirty="0" smtClean="0">
                <a:cs typeface="B Titr" pitchFamily="2" charset="-78"/>
              </a:rPr>
              <a:t> </a:t>
            </a:r>
            <a:endParaRPr lang="en-US" sz="2400" b="1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2347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محاسبه گرادیان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در روشهای بهینه سازی گرادیانی باید به روشی </a:t>
            </a:r>
            <a:r>
              <a:rPr lang="fa-IR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گرادیان تابع هزینه </a:t>
            </a:r>
            <a:r>
              <a:rPr lang="fa-IR" dirty="0" smtClean="0">
                <a:latin typeface="Times New Roman" pitchFamily="18" charset="0"/>
                <a:cs typeface="B Titr" pitchFamily="2" charset="-78"/>
              </a:rPr>
              <a:t>را محاسبه کرد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دو روش کلی برای محاسبه گرادیان وجود دارد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880110" lvl="1" indent="-514350" algn="r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2700" dirty="0" smtClean="0">
                <a:latin typeface="Times New Roman" pitchFamily="18" charset="0"/>
                <a:cs typeface="B Titr" pitchFamily="2" charset="-78"/>
              </a:rPr>
              <a:t>روش سنتی </a:t>
            </a:r>
            <a:r>
              <a:rPr lang="fa-IR" sz="2700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تفاضل محدود</a:t>
            </a:r>
            <a:endParaRPr lang="en-US" sz="2700" dirty="0" smtClean="0">
              <a:latin typeface="Times New Roman" pitchFamily="18" charset="0"/>
              <a:cs typeface="B Titr" pitchFamily="2" charset="-78"/>
            </a:endParaRPr>
          </a:p>
          <a:p>
            <a:pPr marL="880110" lvl="1" indent="-514350" algn="r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2700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روش الحاقی</a:t>
            </a:r>
            <a:endParaRPr lang="en-US" sz="2700" dirty="0" smtClean="0">
              <a:solidFill>
                <a:srgbClr val="0000FF"/>
              </a:solidFill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روش تفاضل محدود دارای هزینه محاسباتی زیادی است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در روش الحاقی محسبه گرادیان مستقل از تعداد متغیرهاست در نتیجه زمان محاسبات کمتر است</a:t>
            </a:r>
            <a:endParaRPr lang="en-US" dirty="0" smtClean="0">
              <a:solidFill>
                <a:srgbClr val="0000FF"/>
              </a:solidFill>
              <a:latin typeface="Times New Roman" pitchFamily="18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توانمندی</a:t>
            </a:r>
            <a:r>
              <a:rPr lang="fa-IR" sz="2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 </a:t>
            </a:r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های کد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algn="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حل جریان دو بعدی حول ایرفویل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حل جریان لزج و غیر لزج</a:t>
            </a:r>
            <a:endParaRPr lang="en-US" dirty="0" smtClean="0">
              <a:solidFill>
                <a:srgbClr val="0000FF"/>
              </a:solidFill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بدست آوردن فشار روی مرزهای جامد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حل معادلات الحاقی برای جریان لزج و غیر لزج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حل مسئله طراحی معکوس با بهینه سازی الحاقی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معادلات الحاقی برای مسئله طراحی معکوس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تابع هزینه در مسئله طراحی معکوس: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معادله الحاقی: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شرایط مرزی معادله الحاقی: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معادله الحاقی تنها تابعی از نوع معادلات جریان میباشد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l" rtl="0"/>
            <a:endParaRPr lang="en-US" dirty="0" smtClean="0"/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05" name="Object 1"/>
          <p:cNvGraphicFramePr>
            <a:graphicFrameLocks noChangeAspect="1"/>
          </p:cNvGraphicFramePr>
          <p:nvPr/>
        </p:nvGraphicFramePr>
        <p:xfrm>
          <a:off x="4434839" y="1954530"/>
          <a:ext cx="1878330" cy="662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6" name="Equation" r:id="rId4" imgW="1346200" imgH="457200" progId="Equation.DSMT4">
                  <p:embed/>
                </p:oleObj>
              </mc:Choice>
              <mc:Fallback>
                <p:oleObj name="Equation" r:id="rId4" imgW="1346200" imgH="4572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4839" y="1954530"/>
                        <a:ext cx="1878330" cy="6629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4240529" y="2937510"/>
          <a:ext cx="2510155" cy="674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7" name="Equation" r:id="rId6" imgW="1612900" imgH="431800" progId="Equation.DSMT4">
                  <p:embed/>
                </p:oleObj>
              </mc:Choice>
              <mc:Fallback>
                <p:oleObj name="Equation" r:id="rId6" imgW="1612900" imgH="431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0529" y="2937510"/>
                        <a:ext cx="2510155" cy="6743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09" name="Object 5"/>
          <p:cNvGraphicFramePr>
            <a:graphicFrameLocks noChangeAspect="1"/>
          </p:cNvGraphicFramePr>
          <p:nvPr/>
        </p:nvGraphicFramePr>
        <p:xfrm>
          <a:off x="4491990" y="4194810"/>
          <a:ext cx="2263140" cy="481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8" name="Equation" r:id="rId8" imgW="1307532" imgH="253890" progId="Equation.DSMT4">
                  <p:embed/>
                </p:oleObj>
              </mc:Choice>
              <mc:Fallback>
                <p:oleObj name="Equation" r:id="rId8" imgW="1307532" imgH="25389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1990" y="4194810"/>
                        <a:ext cx="2263140" cy="4819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گرادیان تابع هزینه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معادله تابع هزینه با روش الحاقی با رابطه زیر بدست می آید: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l" rtl="0"/>
            <a:endParaRPr lang="en-US" dirty="0" smtClean="0"/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2949" name="Object 5"/>
          <p:cNvGraphicFramePr>
            <a:graphicFrameLocks noChangeAspect="1"/>
          </p:cNvGraphicFramePr>
          <p:nvPr/>
        </p:nvGraphicFramePr>
        <p:xfrm>
          <a:off x="2343150" y="2179540"/>
          <a:ext cx="4809082" cy="2803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2" name="Equation" r:id="rId4" imgW="3517900" imgH="2032000" progId="Equation.DSMT4">
                  <p:embed/>
                </p:oleObj>
              </mc:Choice>
              <mc:Fallback>
                <p:oleObj name="Equation" r:id="rId4" imgW="3517900" imgH="20320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150" y="2179540"/>
                        <a:ext cx="4809082" cy="28039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گسسته سازی معادلات الحاقی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برای گسسته سازی معادله الحاقی از روش مرتبه اول رو استفاده شده است: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</a:pPr>
            <a:endParaRPr lang="fa-IR" dirty="0" smtClean="0">
              <a:latin typeface="Times New Roman" pitchFamily="18" charset="0"/>
              <a:cs typeface="B Titr" pitchFamily="2" charset="-78"/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برای محاسبه ترمهای لزج در معادله الحاقی از گسسته سازی مرکزی استفاده شده است: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l" rtl="0"/>
            <a:endParaRPr lang="en-US" dirty="0" smtClean="0"/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7043" name="Object 3"/>
          <p:cNvGraphicFramePr>
            <a:graphicFrameLocks noChangeAspect="1"/>
          </p:cNvGraphicFramePr>
          <p:nvPr/>
        </p:nvGraphicFramePr>
        <p:xfrm>
          <a:off x="1600200" y="2205990"/>
          <a:ext cx="4788626" cy="706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8" name="Equation" r:id="rId4" imgW="3175000" imgH="457200" progId="Equation.DSMT4">
                  <p:embed/>
                </p:oleObj>
              </mc:Choice>
              <mc:Fallback>
                <p:oleObj name="Equation" r:id="rId4" imgW="317500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205990"/>
                        <a:ext cx="4788626" cy="7067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7045" name="Object 5"/>
          <p:cNvGraphicFramePr>
            <a:graphicFrameLocks noChangeAspect="1"/>
          </p:cNvGraphicFramePr>
          <p:nvPr/>
        </p:nvGraphicFramePr>
        <p:xfrm>
          <a:off x="1851659" y="3058832"/>
          <a:ext cx="3634741" cy="623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9" name="Equation" r:id="rId6" imgW="2273300" imgH="393700" progId="Equation.DSMT4">
                  <p:embed/>
                </p:oleObj>
              </mc:Choice>
              <mc:Fallback>
                <p:oleObj name="Equation" r:id="rId6" imgW="2273300" imgH="3937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659" y="3058832"/>
                        <a:ext cx="3634741" cy="6235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7047" name="Object 7"/>
          <p:cNvGraphicFramePr>
            <a:graphicFrameLocks noChangeAspect="1"/>
          </p:cNvGraphicFramePr>
          <p:nvPr/>
        </p:nvGraphicFramePr>
        <p:xfrm>
          <a:off x="948690" y="4926330"/>
          <a:ext cx="3793490" cy="588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0" name="Equation" r:id="rId8" imgW="2946400" imgH="457200" progId="Equation.DSMT4">
                  <p:embed/>
                </p:oleObj>
              </mc:Choice>
              <mc:Fallback>
                <p:oleObj name="Equation" r:id="rId8" imgW="294640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8690" y="4926330"/>
                        <a:ext cx="3793490" cy="5886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7049" name="Object 9"/>
          <p:cNvGraphicFramePr>
            <a:graphicFrameLocks noChangeAspect="1"/>
          </p:cNvGraphicFramePr>
          <p:nvPr/>
        </p:nvGraphicFramePr>
        <p:xfrm>
          <a:off x="5257799" y="4241354"/>
          <a:ext cx="3300127" cy="2479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1" name="Equation" r:id="rId10" imgW="2628900" imgH="2019300" progId="Equation.DSMT4">
                  <p:embed/>
                </p:oleObj>
              </mc:Choice>
              <mc:Fallback>
                <p:oleObj name="Equation" r:id="rId10" imgW="2628900" imgH="20193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799" y="4241354"/>
                        <a:ext cx="3300127" cy="2479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اعتبارسنجی کد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مشخصات شکل نهایی و اولیه: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NACA_t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=2412 ,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NACA_i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=3311</a:t>
            </a: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شرایط جریان: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M=0.7 ,α=5 deg , μ=1.7894×10-5 , P0=101325 pa , T0=311 k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l" rtl="0"/>
            <a:endParaRPr lang="en-US" dirty="0" smtClean="0"/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" name="Picture 1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3" t="8049" r="12004" b="2730"/>
          <a:stretch/>
        </p:blipFill>
        <p:spPr bwMode="auto">
          <a:xfrm>
            <a:off x="7804588" y="3634740"/>
            <a:ext cx="3008192" cy="31089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3" t="15925" r="10937" b="3157"/>
          <a:stretch/>
        </p:blipFill>
        <p:spPr bwMode="auto">
          <a:xfrm>
            <a:off x="4135228" y="3966210"/>
            <a:ext cx="3225692" cy="2628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8000" y="1219200"/>
            <a:ext cx="11277600" cy="4711892"/>
          </a:xfrm>
        </p:spPr>
        <p:txBody>
          <a:bodyPr>
            <a:noAutofit/>
          </a:bodyPr>
          <a:lstStyle/>
          <a:p>
            <a:pPr marL="566928" indent="-457200" algn="r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latin typeface="Times New Roman" panose="02020603050405020304" pitchFamily="18" charset="0"/>
                <a:cs typeface="B Titr" pitchFamily="2" charset="-78"/>
              </a:rPr>
              <a:t>روش </a:t>
            </a:r>
            <a:r>
              <a:rPr lang="fa-IR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B Titr" pitchFamily="2" charset="-78"/>
              </a:rPr>
              <a:t>بهینه سازی الحاقی</a:t>
            </a:r>
            <a:endParaRPr lang="en-US" sz="2400" b="1" dirty="0" smtClean="0">
              <a:solidFill>
                <a:srgbClr val="0000FF"/>
              </a:solidFill>
              <a:latin typeface="Times New Roman" panose="02020603050405020304" pitchFamily="18" charset="0"/>
              <a:cs typeface="B Titr" pitchFamily="2" charset="-78"/>
            </a:endParaRPr>
          </a:p>
          <a:p>
            <a:pPr marL="566928" indent="-457200" algn="r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latin typeface="Times New Roman" panose="02020603050405020304" pitchFamily="18" charset="0"/>
                <a:cs typeface="B Titr" pitchFamily="2" charset="-78"/>
              </a:rPr>
              <a:t>نحوه اعمال معادلات الحاقی به مسئله بهینه سازی</a:t>
            </a:r>
            <a:endParaRPr lang="en-US" sz="2400" b="1" dirty="0" smtClean="0">
              <a:latin typeface="Times New Roman" panose="02020603050405020304" pitchFamily="18" charset="0"/>
              <a:cs typeface="B Titr" pitchFamily="2" charset="-78"/>
            </a:endParaRPr>
          </a:p>
          <a:p>
            <a:pPr marL="566928" indent="-457200" algn="r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latin typeface="Times New Roman" panose="02020603050405020304" pitchFamily="18" charset="0"/>
                <a:cs typeface="B Titr" pitchFamily="2" charset="-78"/>
              </a:rPr>
              <a:t>نحوه بدست آوردن </a:t>
            </a:r>
            <a:r>
              <a:rPr lang="fa-IR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B Titr" pitchFamily="2" charset="-78"/>
              </a:rPr>
              <a:t>معادلات الحاقی</a:t>
            </a:r>
            <a:endParaRPr lang="en-US" sz="2400" b="1" dirty="0" smtClean="0">
              <a:solidFill>
                <a:srgbClr val="0000FF"/>
              </a:solidFill>
              <a:latin typeface="Times New Roman" panose="02020603050405020304" pitchFamily="18" charset="0"/>
              <a:cs typeface="B Titr" pitchFamily="2" charset="-78"/>
            </a:endParaRPr>
          </a:p>
          <a:p>
            <a:pPr marL="566928" indent="-457200" algn="r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latin typeface="Times New Roman" panose="02020603050405020304" pitchFamily="18" charset="0"/>
                <a:cs typeface="B Titr" pitchFamily="2" charset="-78"/>
              </a:rPr>
              <a:t>نحوه گسسته سازی الحاقی</a:t>
            </a:r>
            <a:endParaRPr lang="en-US" sz="2400" b="1" dirty="0" smtClean="0">
              <a:latin typeface="Times New Roman" panose="02020603050405020304" pitchFamily="18" charset="0"/>
              <a:cs typeface="B Titr" pitchFamily="2" charset="-78"/>
            </a:endParaRPr>
          </a:p>
          <a:p>
            <a:pPr marL="566928" indent="-457200" algn="r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latin typeface="Times New Roman" panose="02020603050405020304" pitchFamily="18" charset="0"/>
                <a:cs typeface="B Titr" pitchFamily="2" charset="-78"/>
              </a:rPr>
              <a:t>روش</a:t>
            </a:r>
            <a:r>
              <a:rPr lang="fa-IR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B Titr" pitchFamily="2" charset="-78"/>
              </a:rPr>
              <a:t> گسسته سازی رو</a:t>
            </a:r>
            <a:endParaRPr lang="en-US" sz="2400" b="1" dirty="0" smtClean="0">
              <a:latin typeface="Times New Roman" panose="02020603050405020304" pitchFamily="18" charset="0"/>
              <a:cs typeface="B Titr" pitchFamily="2" charset="-78"/>
            </a:endParaRPr>
          </a:p>
          <a:p>
            <a:pPr marL="566928" indent="-457200" algn="r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latin typeface="Times New Roman" panose="02020603050405020304" pitchFamily="18" charset="0"/>
                <a:cs typeface="B Titr" pitchFamily="2" charset="-78"/>
              </a:rPr>
              <a:t>حل معادلات جریان لزج و غیر لزج با </a:t>
            </a:r>
            <a:r>
              <a:rPr lang="fa-IR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B Titr" pitchFamily="2" charset="-78"/>
              </a:rPr>
              <a:t>روش 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B Titr" pitchFamily="2" charset="-78"/>
              </a:rPr>
              <a:t>AUSM</a:t>
            </a:r>
          </a:p>
          <a:p>
            <a:pPr marL="566928" indent="-457200" algn="r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latin typeface="Times New Roman" panose="02020603050405020304" pitchFamily="18" charset="0"/>
                <a:cs typeface="B Titr" pitchFamily="2" charset="-78"/>
              </a:rPr>
              <a:t>حل </a:t>
            </a:r>
            <a:r>
              <a:rPr lang="fa-IR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B Titr" pitchFamily="2" charset="-78"/>
              </a:rPr>
              <a:t>مسئله طراحی </a:t>
            </a:r>
            <a:r>
              <a:rPr lang="fa-IR" sz="2400" b="1" dirty="0" smtClean="0">
                <a:latin typeface="Times New Roman" panose="02020603050405020304" pitchFamily="18" charset="0"/>
                <a:cs typeface="B Titr" pitchFamily="2" charset="-78"/>
              </a:rPr>
              <a:t>معکوس با روش بهینه سازی الحاقی</a:t>
            </a:r>
            <a:endParaRPr lang="en-US" sz="2400" b="1" dirty="0">
              <a:latin typeface="Times New Roman" panose="02020603050405020304" pitchFamily="18" charset="0"/>
              <a:cs typeface="B Titr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62"/>
          </a:xfrm>
        </p:spPr>
        <p:txBody>
          <a:bodyPr>
            <a:noAutofit/>
          </a:bodyPr>
          <a:lstStyle/>
          <a:p>
            <a:pPr algn="ctr"/>
            <a:r>
              <a:rPr lang="fa-IR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B Titr" pitchFamily="2" charset="-78"/>
              </a:rPr>
              <a:t>آنچه در این کد خواهیم آموخت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32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2100</TotalTime>
  <Words>342</Words>
  <Application>Microsoft Office PowerPoint</Application>
  <PresentationFormat>Widescreen</PresentationFormat>
  <Paragraphs>59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B Nazanin</vt:lpstr>
      <vt:lpstr>B Titr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Equation</vt:lpstr>
      <vt:lpstr>                بهینه سازی با روش الحاقی در جریانهای خارجی      بهار 1394  MarketCode.ir     ُُ    </vt:lpstr>
      <vt:lpstr>مقدمه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آنچه در این کد خواهیم آموخت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بسمه تعالی  بررسی  تجربی و عددی انتقال حرارت جریان نانو­سیال در چاه حرارتی مماسی  سیدضیاالدین میری استاد راهنما :  دکتر اشجعی</dc:title>
  <dc:creator>armin</dc:creator>
  <cp:lastModifiedBy>marketcode</cp:lastModifiedBy>
  <cp:revision>355</cp:revision>
  <dcterms:created xsi:type="dcterms:W3CDTF">2010-08-02T12:59:59Z</dcterms:created>
  <dcterms:modified xsi:type="dcterms:W3CDTF">2017-03-09T06:35:06Z</dcterms:modified>
</cp:coreProperties>
</file>