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7"/>
  </p:notesMasterIdLst>
  <p:sldIdLst>
    <p:sldId id="329" r:id="rId2"/>
    <p:sldId id="257" r:id="rId3"/>
    <p:sldId id="268" r:id="rId4"/>
    <p:sldId id="330" r:id="rId5"/>
    <p:sldId id="331" r:id="rId6"/>
    <p:sldId id="332" r:id="rId7"/>
    <p:sldId id="334" r:id="rId8"/>
    <p:sldId id="335" r:id="rId9"/>
    <p:sldId id="343" r:id="rId10"/>
    <p:sldId id="337" r:id="rId11"/>
    <p:sldId id="338" r:id="rId12"/>
    <p:sldId id="339" r:id="rId13"/>
    <p:sldId id="340" r:id="rId14"/>
    <p:sldId id="341" r:id="rId15"/>
    <p:sldId id="34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FF"/>
    <a:srgbClr val="9AFE9F"/>
    <a:srgbClr val="B0F5A7"/>
    <a:srgbClr val="A50021"/>
    <a:srgbClr val="5DA1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05" autoAdjust="0"/>
    <p:restoredTop sz="94337" autoAdjust="0"/>
  </p:normalViewPr>
  <p:slideViewPr>
    <p:cSldViewPr snapToGrid="0">
      <p:cViewPr>
        <p:scale>
          <a:sx n="76" d="100"/>
          <a:sy n="76" d="100"/>
        </p:scale>
        <p:origin x="-372" y="-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822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3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181125-3E44-4947-B156-E2A4C82EBBF9}" type="datetimeFigureOut">
              <a:rPr lang="en-US" smtClean="0"/>
              <a:pPr/>
              <a:t>6/20/2015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241348-6C4B-4EA2-AC05-0AC47DCBBE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668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41348-6C4B-4EA2-AC05-0AC47DCBBE7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7501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41348-6C4B-4EA2-AC05-0AC47DCBBE7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7501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41348-6C4B-4EA2-AC05-0AC47DCBBE7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7501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41348-6C4B-4EA2-AC05-0AC47DCBBE7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7501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41348-6C4B-4EA2-AC05-0AC47DCBBE7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7501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41348-6C4B-4EA2-AC05-0AC47DCBBE7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7501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41348-6C4B-4EA2-AC05-0AC47DCBBE7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7501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41348-6C4B-4EA2-AC05-0AC47DCBBE7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7501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41348-6C4B-4EA2-AC05-0AC47DCBBE7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7501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41348-6C4B-4EA2-AC05-0AC47DCBBE7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7501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41348-6C4B-4EA2-AC05-0AC47DCBBE7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7501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41348-6C4B-4EA2-AC05-0AC47DCBBE7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750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FB22C03-2917-442E-9BF3-B3DAEA62E0C4}" type="datetimeFigureOut">
              <a:rPr lang="en-US" smtClean="0"/>
              <a:pPr/>
              <a:t>6/20/2015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A0DE185-BF3C-4640-8744-1C0718CE96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B22C03-2917-442E-9BF3-B3DAEA62E0C4}" type="datetimeFigureOut">
              <a:rPr lang="en-US" smtClean="0"/>
              <a:pPr/>
              <a:t>6/20/2015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DE185-BF3C-4640-8744-1C0718CE96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B22C03-2917-442E-9BF3-B3DAEA62E0C4}" type="datetimeFigureOut">
              <a:rPr lang="en-US" smtClean="0"/>
              <a:pPr/>
              <a:t>6/20/2015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DE185-BF3C-4640-8744-1C0718CE96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B22C03-2917-442E-9BF3-B3DAEA62E0C4}" type="datetimeFigureOut">
              <a:rPr lang="en-US" smtClean="0"/>
              <a:pPr/>
              <a:t>6/20/2015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DE185-BF3C-4640-8744-1C0718CE96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B22C03-2917-442E-9BF3-B3DAEA62E0C4}" type="datetimeFigureOut">
              <a:rPr lang="en-US" smtClean="0"/>
              <a:pPr/>
              <a:t>6/20/2015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DE185-BF3C-4640-8744-1C0718CE96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B22C03-2917-442E-9BF3-B3DAEA62E0C4}" type="datetimeFigureOut">
              <a:rPr lang="en-US" smtClean="0"/>
              <a:pPr/>
              <a:t>6/20/2015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DE185-BF3C-4640-8744-1C0718CE96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B22C03-2917-442E-9BF3-B3DAEA62E0C4}" type="datetimeFigureOut">
              <a:rPr lang="en-US" smtClean="0"/>
              <a:pPr/>
              <a:t>6/20/2015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DE185-BF3C-4640-8744-1C0718CE96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B22C03-2917-442E-9BF3-B3DAEA62E0C4}" type="datetimeFigureOut">
              <a:rPr lang="en-US" smtClean="0"/>
              <a:pPr/>
              <a:t>6/20/2015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DE185-BF3C-4640-8744-1C0718CE96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B22C03-2917-442E-9BF3-B3DAEA62E0C4}" type="datetimeFigureOut">
              <a:rPr lang="en-US" smtClean="0"/>
              <a:pPr/>
              <a:t>6/20/2015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DE185-BF3C-4640-8744-1C0718CE96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EFB22C03-2917-442E-9BF3-B3DAEA62E0C4}" type="datetimeFigureOut">
              <a:rPr lang="en-US" smtClean="0"/>
              <a:pPr/>
              <a:t>6/20/2015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DE185-BF3C-4640-8744-1C0718CE96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FB22C03-2917-442E-9BF3-B3DAEA62E0C4}" type="datetimeFigureOut">
              <a:rPr lang="en-US" smtClean="0"/>
              <a:pPr/>
              <a:t>6/20/2015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A0DE185-BF3C-4640-8744-1C0718CE96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FB22C03-2917-442E-9BF3-B3DAEA62E0C4}" type="datetimeFigureOut">
              <a:rPr lang="en-US" smtClean="0"/>
              <a:pPr/>
              <a:t>6/20/2015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A0DE185-BF3C-4640-8744-1C0718CE961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8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0.png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6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image" Target="../media/image13.wmf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0.wmf"/><Relationship Id="rId12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12.wmf"/><Relationship Id="rId5" Type="http://schemas.openxmlformats.org/officeDocument/2006/relationships/image" Target="../media/image9.wmf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89038"/>
            <a:ext cx="10972800" cy="1143000"/>
          </a:xfrm>
          <a:noFill/>
        </p:spPr>
        <p:txBody>
          <a:bodyPr>
            <a:normAutofit fontScale="90000"/>
          </a:bodyPr>
          <a:lstStyle/>
          <a:p>
            <a:pPr algn="ctr" rtl="0">
              <a:lnSpc>
                <a:spcPct val="150000"/>
              </a:lnSpc>
            </a:pPr>
            <a:r>
              <a:rPr lang="fa-IR" sz="3200" dirty="0">
                <a:solidFill>
                  <a:srgbClr val="A50021"/>
                </a:solidFill>
                <a:cs typeface="B Nazanin" pitchFamily="2" charset="-78"/>
              </a:rPr>
              <a:t/>
            </a:r>
            <a:br>
              <a:rPr lang="fa-IR" sz="3200" dirty="0">
                <a:solidFill>
                  <a:srgbClr val="A50021"/>
                </a:solidFill>
                <a:cs typeface="B Nazanin" pitchFamily="2" charset="-78"/>
              </a:rPr>
            </a:br>
            <a:r>
              <a:rPr lang="fa-IR" sz="3200" dirty="0">
                <a:solidFill>
                  <a:srgbClr val="A50021"/>
                </a:solidFill>
                <a:cs typeface="B Nazanin" pitchFamily="2" charset="-78"/>
              </a:rPr>
              <a:t/>
            </a:r>
            <a:br>
              <a:rPr lang="fa-IR" sz="3200" dirty="0">
                <a:solidFill>
                  <a:srgbClr val="A50021"/>
                </a:solidFill>
                <a:cs typeface="B Nazanin" pitchFamily="2" charset="-78"/>
              </a:rPr>
            </a:br>
            <a:r>
              <a:rPr lang="en-US" sz="3200" dirty="0" smtClean="0">
                <a:solidFill>
                  <a:srgbClr val="A50021"/>
                </a:solidFill>
                <a:cs typeface="B Nazanin" pitchFamily="2" charset="-78"/>
              </a:rPr>
              <a:t/>
            </a:r>
            <a:br>
              <a:rPr lang="en-US" sz="3200" dirty="0" smtClean="0">
                <a:solidFill>
                  <a:srgbClr val="A50021"/>
                </a:solidFill>
                <a:cs typeface="B Nazanin" pitchFamily="2" charset="-78"/>
              </a:rPr>
            </a:br>
            <a:r>
              <a:rPr lang="en-US" sz="3200" dirty="0">
                <a:solidFill>
                  <a:srgbClr val="A50021"/>
                </a:solidFill>
                <a:cs typeface="B Nazanin" pitchFamily="2" charset="-78"/>
              </a:rPr>
              <a:t/>
            </a:r>
            <a:br>
              <a:rPr lang="en-US" sz="3200" dirty="0">
                <a:solidFill>
                  <a:srgbClr val="A50021"/>
                </a:solidFill>
                <a:cs typeface="B Nazanin" pitchFamily="2" charset="-78"/>
              </a:rPr>
            </a:br>
            <a:r>
              <a:rPr lang="en-US" sz="3200" dirty="0" smtClean="0">
                <a:solidFill>
                  <a:srgbClr val="A50021"/>
                </a:solidFill>
                <a:cs typeface="B Nazanin" pitchFamily="2" charset="-78"/>
              </a:rPr>
              <a:t/>
            </a:r>
            <a:br>
              <a:rPr lang="en-US" sz="3200" dirty="0" smtClean="0">
                <a:solidFill>
                  <a:srgbClr val="A50021"/>
                </a:solidFill>
                <a:cs typeface="B Nazanin" pitchFamily="2" charset="-78"/>
              </a:rPr>
            </a:br>
            <a:r>
              <a:rPr lang="en-US" sz="3200" dirty="0">
                <a:solidFill>
                  <a:srgbClr val="A50021"/>
                </a:solidFill>
                <a:cs typeface="B Nazanin" pitchFamily="2" charset="-78"/>
              </a:rPr>
              <a:t/>
            </a:r>
            <a:br>
              <a:rPr lang="en-US" sz="3200" dirty="0">
                <a:solidFill>
                  <a:srgbClr val="A50021"/>
                </a:solidFill>
                <a:cs typeface="B Nazanin" pitchFamily="2" charset="-78"/>
              </a:rPr>
            </a:br>
            <a:r>
              <a:rPr lang="en-US" sz="3200" dirty="0" smtClean="0">
                <a:solidFill>
                  <a:srgbClr val="A50021"/>
                </a:solidFill>
                <a:cs typeface="B Nazanin" pitchFamily="2" charset="-78"/>
              </a:rPr>
              <a:t/>
            </a:r>
            <a:br>
              <a:rPr lang="en-US" sz="3200" dirty="0" smtClean="0">
                <a:solidFill>
                  <a:srgbClr val="A50021"/>
                </a:solidFill>
                <a:cs typeface="B Nazanin" pitchFamily="2" charset="-78"/>
              </a:rPr>
            </a:br>
            <a:r>
              <a:rPr lang="en-US" sz="3200" dirty="0">
                <a:solidFill>
                  <a:srgbClr val="A50021"/>
                </a:solidFill>
                <a:cs typeface="B Nazanin" pitchFamily="2" charset="-78"/>
              </a:rPr>
              <a:t/>
            </a:r>
            <a:br>
              <a:rPr lang="en-US" sz="3200" dirty="0">
                <a:solidFill>
                  <a:srgbClr val="A50021"/>
                </a:solidFill>
                <a:cs typeface="B Nazanin" pitchFamily="2" charset="-78"/>
              </a:rPr>
            </a:br>
            <a:r>
              <a:rPr lang="en-US" sz="3200" dirty="0" smtClean="0">
                <a:solidFill>
                  <a:srgbClr val="A50021"/>
                </a:solidFill>
                <a:cs typeface="B Nazanin" pitchFamily="2" charset="-78"/>
              </a:rPr>
              <a:t/>
            </a:r>
            <a:br>
              <a:rPr lang="en-US" sz="3200" dirty="0" smtClean="0">
                <a:solidFill>
                  <a:srgbClr val="A50021"/>
                </a:solidFill>
                <a:cs typeface="B Nazanin" pitchFamily="2" charset="-78"/>
              </a:rPr>
            </a:br>
            <a:r>
              <a:rPr lang="en-US" sz="3200" dirty="0">
                <a:solidFill>
                  <a:srgbClr val="A50021"/>
                </a:solidFill>
                <a:cs typeface="B Nazanin" pitchFamily="2" charset="-78"/>
              </a:rPr>
              <a:t/>
            </a:r>
            <a:br>
              <a:rPr lang="en-US" sz="3200" dirty="0">
                <a:solidFill>
                  <a:srgbClr val="A50021"/>
                </a:solidFill>
                <a:cs typeface="B Nazanin" pitchFamily="2" charset="-78"/>
              </a:rPr>
            </a:br>
            <a:r>
              <a:rPr lang="en-US" sz="3200" dirty="0" smtClean="0">
                <a:solidFill>
                  <a:srgbClr val="A50021"/>
                </a:solidFill>
                <a:cs typeface="B Nazanin" pitchFamily="2" charset="-78"/>
              </a:rPr>
              <a:t/>
            </a:r>
            <a:br>
              <a:rPr lang="en-US" sz="3200" dirty="0" smtClean="0">
                <a:solidFill>
                  <a:srgbClr val="A50021"/>
                </a:solidFill>
                <a:cs typeface="B Nazanin" pitchFamily="2" charset="-78"/>
              </a:rPr>
            </a:br>
            <a:r>
              <a:rPr lang="en-US" sz="3200" dirty="0">
                <a:solidFill>
                  <a:srgbClr val="A50021"/>
                </a:solidFill>
                <a:cs typeface="B Nazanin" pitchFamily="2" charset="-78"/>
              </a:rPr>
              <a:t/>
            </a:r>
            <a:br>
              <a:rPr lang="en-US" sz="3200" dirty="0">
                <a:solidFill>
                  <a:srgbClr val="A50021"/>
                </a:solidFill>
                <a:cs typeface="B Nazanin" pitchFamily="2" charset="-78"/>
              </a:rPr>
            </a:br>
            <a:r>
              <a:rPr lang="en-US" sz="3200" dirty="0" smtClean="0">
                <a:solidFill>
                  <a:srgbClr val="A50021"/>
                </a:solidFill>
                <a:cs typeface="B Nazanin" pitchFamily="2" charset="-78"/>
              </a:rPr>
              <a:t/>
            </a:r>
            <a:br>
              <a:rPr lang="en-US" sz="3200" dirty="0" smtClean="0">
                <a:solidFill>
                  <a:srgbClr val="A50021"/>
                </a:solidFill>
                <a:cs typeface="B Nazanin" pitchFamily="2" charset="-78"/>
              </a:rPr>
            </a:br>
            <a:r>
              <a:rPr lang="en-US" sz="3200" dirty="0" smtClean="0">
                <a:solidFill>
                  <a:srgbClr val="A50021"/>
                </a:solidFill>
                <a:cs typeface="B Nazanin" pitchFamily="2" charset="-78"/>
              </a:rPr>
              <a:t/>
            </a:r>
            <a:br>
              <a:rPr lang="en-US" sz="3200" dirty="0" smtClean="0">
                <a:solidFill>
                  <a:srgbClr val="A50021"/>
                </a:solidFill>
                <a:cs typeface="B Nazanin" pitchFamily="2" charset="-78"/>
              </a:rPr>
            </a:br>
            <a:r>
              <a:rPr lang="fa-IR" sz="5300" dirty="0" smtClean="0">
                <a:solidFill>
                  <a:srgbClr val="FF0000"/>
                </a:solidFill>
                <a:cs typeface="B Titr" panose="00000700000000000000" pitchFamily="2" charset="-78"/>
              </a:rPr>
              <a:t>بهینه سازی با روشهای گرادیانی نامقید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a-IR" sz="3200" dirty="0" smtClean="0">
                <a:solidFill>
                  <a:srgbClr val="008000"/>
                </a:solidFill>
                <a:latin typeface="Times New Roman" pitchFamily="18" charset="0"/>
                <a:cs typeface="B Titr" pitchFamily="2" charset="-78"/>
              </a:rPr>
              <a:t>بهار 1394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B Titr" pitchFamily="2" charset="-78"/>
              </a:rPr>
              <a:t/>
            </a:r>
            <a:b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B Titr" pitchFamily="2" charset="-78"/>
              </a:rPr>
            </a:b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MarketCode.ir </a:t>
            </a:r>
            <a:b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a-IR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a-IR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a-IR" sz="32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ُُ</a:t>
            </a:r>
            <a:r>
              <a:rPr lang="en-US" sz="32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fa-IR" sz="32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fa-IR" sz="32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fa-IR" sz="3200" dirty="0" smtClean="0">
                <a:solidFill>
                  <a:schemeClr val="bg1"/>
                </a:solidFill>
                <a:effectLst/>
                <a:cs typeface="B Nazanin" pitchFamily="2" charset="-78"/>
              </a:rPr>
              <a:t/>
            </a:r>
            <a:br>
              <a:rPr lang="fa-IR" sz="3200" dirty="0" smtClean="0">
                <a:solidFill>
                  <a:schemeClr val="bg1"/>
                </a:solidFill>
                <a:effectLst/>
                <a:cs typeface="B Nazanin" pitchFamily="2" charset="-78"/>
              </a:rPr>
            </a:br>
            <a:endParaRPr lang="en-US" sz="3200" dirty="0">
              <a:solidFill>
                <a:schemeClr val="bg1"/>
              </a:solidFill>
              <a:effectLst/>
              <a:cs typeface="B Nazanin" panose="000004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69" y="0"/>
            <a:ext cx="1869831" cy="1869831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9672" y="371063"/>
            <a:ext cx="1642575" cy="1289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09766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63930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59204" y="867826"/>
            <a:ext cx="11601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b="1" dirty="0" smtClean="0">
                <a:solidFill>
                  <a:srgbClr val="FF0000"/>
                </a:solidFill>
                <a:latin typeface="Times New Roman" pitchFamily="18" charset="0"/>
                <a:cs typeface="B Titr" pitchFamily="2" charset="-78"/>
              </a:rPr>
              <a:t>تعیین گام طراحی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B Titr" pitchFamily="2" charset="-78"/>
            </a:endParaRPr>
          </a:p>
        </p:txBody>
      </p:sp>
      <p:sp>
        <p:nvSpPr>
          <p:cNvPr id="5" name="Rectangle 37"/>
          <p:cNvSpPr>
            <a:spLocks noChangeArrowheads="1"/>
          </p:cNvSpPr>
          <p:nvPr/>
        </p:nvSpPr>
        <p:spPr bwMode="auto">
          <a:xfrm>
            <a:off x="8432223" y="1792432"/>
            <a:ext cx="12192000" cy="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0000" endA="275" endPos="40000" dist="1016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39"/>
          <p:cNvSpPr>
            <a:spLocks noChangeArrowheads="1"/>
          </p:cNvSpPr>
          <p:nvPr/>
        </p:nvSpPr>
        <p:spPr bwMode="auto">
          <a:xfrm>
            <a:off x="9032488" y="1792432"/>
            <a:ext cx="12192000" cy="0"/>
          </a:xfrm>
          <a:prstGeom prst="rect">
            <a:avLst/>
          </a:prstGeom>
          <a:noFill/>
          <a:ln>
            <a:noFill/>
          </a:ln>
          <a:effectLst/>
          <a:scene3d>
            <a:camera prst="isometricOffAxis2Left"/>
            <a:lightRig rig="threePt" dir="t"/>
          </a:scene3d>
          <a:sp3d>
            <a:bevelT w="6350" prst="artDeco"/>
            <a:bevelB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 algn="r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fa-IR" dirty="0" smtClean="0">
                <a:latin typeface="Times New Roman" pitchFamily="18" charset="0"/>
                <a:cs typeface="B Titr" pitchFamily="2" charset="-78"/>
              </a:rPr>
              <a:t>از دو روش برای محاسبه </a:t>
            </a:r>
            <a:r>
              <a:rPr lang="en-US" dirty="0" smtClean="0">
                <a:latin typeface="Times New Roman" pitchFamily="18" charset="0"/>
                <a:cs typeface="B Titr" pitchFamily="2" charset="-78"/>
              </a:rPr>
              <a:t>λ</a:t>
            </a:r>
            <a:r>
              <a:rPr lang="fa-IR" dirty="0" smtClean="0">
                <a:latin typeface="Times New Roman" pitchFamily="18" charset="0"/>
                <a:cs typeface="B Titr" pitchFamily="2" charset="-78"/>
              </a:rPr>
              <a:t> استفاده میشود:</a:t>
            </a:r>
            <a:endParaRPr lang="en-US" dirty="0" smtClean="0">
              <a:latin typeface="Times New Roman" pitchFamily="18" charset="0"/>
              <a:cs typeface="B Titr" pitchFamily="2" charset="-78"/>
            </a:endParaRPr>
          </a:p>
          <a:p>
            <a:pPr marL="880110" lvl="1" indent="-514350" algn="r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a-IR" dirty="0" smtClean="0">
                <a:latin typeface="Times New Roman" pitchFamily="18" charset="0"/>
                <a:cs typeface="B Titr" pitchFamily="2" charset="-78"/>
              </a:rPr>
              <a:t>روش اول بر اساس مقدار متغیر و گرادیان مرتبط با آن بدست می</a:t>
            </a:r>
            <a:r>
              <a:rPr lang="fa-IR" sz="100" dirty="0" smtClean="0">
                <a:latin typeface="Times New Roman" pitchFamily="18" charset="0"/>
                <a:cs typeface="B Titr" pitchFamily="2" charset="-78"/>
              </a:rPr>
              <a:t> </a:t>
            </a:r>
            <a:r>
              <a:rPr lang="fa-IR" dirty="0" smtClean="0">
                <a:latin typeface="Times New Roman" pitchFamily="18" charset="0"/>
                <a:cs typeface="B Titr" pitchFamily="2" charset="-78"/>
              </a:rPr>
              <a:t>آید</a:t>
            </a:r>
            <a:endParaRPr lang="en-US" dirty="0" smtClean="0">
              <a:latin typeface="Times New Roman" pitchFamily="18" charset="0"/>
              <a:cs typeface="B Titr" pitchFamily="2" charset="-78"/>
            </a:endParaRPr>
          </a:p>
          <a:p>
            <a:pPr marL="880110" lvl="1" indent="-514350" algn="r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a-IR" dirty="0" smtClean="0">
                <a:latin typeface="Times New Roman" pitchFamily="18" charset="0"/>
                <a:cs typeface="B Titr" pitchFamily="2" charset="-78"/>
              </a:rPr>
              <a:t>روش دوم از حل یک مسئله بهینه سازی برای تعیین گام طراحی استفاده می</a:t>
            </a:r>
            <a:r>
              <a:rPr lang="fa-IR" sz="100" dirty="0" smtClean="0">
                <a:latin typeface="Times New Roman" pitchFamily="18" charset="0"/>
                <a:cs typeface="B Titr" pitchFamily="2" charset="-78"/>
              </a:rPr>
              <a:t> </a:t>
            </a:r>
            <a:r>
              <a:rPr lang="fa-IR" dirty="0" smtClean="0">
                <a:latin typeface="Times New Roman" pitchFamily="18" charset="0"/>
                <a:cs typeface="B Titr" pitchFamily="2" charset="-78"/>
              </a:rPr>
              <a:t>کند</a:t>
            </a:r>
            <a:endParaRPr lang="en-US" dirty="0" smtClean="0">
              <a:latin typeface="Times New Roman" pitchFamily="18" charset="0"/>
              <a:cs typeface="B Titr" pitchFamily="2" charset="-78"/>
            </a:endParaRPr>
          </a:p>
          <a:p>
            <a:pPr marL="624078" indent="-514350" algn="l" rtl="0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 marL="624078" indent="-514350" algn="l" rtl="0">
              <a:buNone/>
            </a:pPr>
            <a:endParaRPr lang="en-US" dirty="0" smtClean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99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63930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59204" y="867826"/>
            <a:ext cx="11601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b="1" dirty="0" smtClean="0">
                <a:solidFill>
                  <a:srgbClr val="FF0000"/>
                </a:solidFill>
                <a:latin typeface="Times New Roman" pitchFamily="18" charset="0"/>
                <a:cs typeface="B Titr" pitchFamily="2" charset="-78"/>
              </a:rPr>
              <a:t>محاسبه</a:t>
            </a:r>
            <a:r>
              <a:rPr lang="fa-I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λ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37"/>
          <p:cNvSpPr>
            <a:spLocks noChangeArrowheads="1"/>
          </p:cNvSpPr>
          <p:nvPr/>
        </p:nvSpPr>
        <p:spPr bwMode="auto">
          <a:xfrm>
            <a:off x="8432223" y="1792432"/>
            <a:ext cx="12192000" cy="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0000" endA="275" endPos="40000" dist="1016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39"/>
          <p:cNvSpPr>
            <a:spLocks noChangeArrowheads="1"/>
          </p:cNvSpPr>
          <p:nvPr/>
        </p:nvSpPr>
        <p:spPr bwMode="auto">
          <a:xfrm>
            <a:off x="9032488" y="1792432"/>
            <a:ext cx="12192000" cy="0"/>
          </a:xfrm>
          <a:prstGeom prst="rect">
            <a:avLst/>
          </a:prstGeom>
          <a:noFill/>
          <a:ln>
            <a:noFill/>
          </a:ln>
          <a:effectLst/>
          <a:scene3d>
            <a:camera prst="isometricOffAxis2Left"/>
            <a:lightRig rig="threePt" dir="t"/>
          </a:scene3d>
          <a:sp3d>
            <a:bevelT w="6350" prst="artDeco"/>
            <a:bevelB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09600" y="1367029"/>
            <a:ext cx="10972800" cy="5193791"/>
          </a:xfrm>
        </p:spPr>
        <p:txBody>
          <a:bodyPr>
            <a:normAutofit/>
          </a:bodyPr>
          <a:lstStyle/>
          <a:p>
            <a:pPr marL="624078" indent="-514350" algn="r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fa-IR" dirty="0" smtClean="0">
                <a:latin typeface="Times New Roman" pitchFamily="18" charset="0"/>
                <a:cs typeface="B Titr" pitchFamily="2" charset="-78"/>
              </a:rPr>
              <a:t>در این روش از مقدار متغیر طراحی و گرادین آن برای محاسبه گام طراحی استفاده میشود</a:t>
            </a:r>
            <a:endParaRPr lang="en-US" dirty="0" smtClean="0">
              <a:latin typeface="Times New Roman" pitchFamily="18" charset="0"/>
              <a:cs typeface="B Titr" pitchFamily="2" charset="-78"/>
            </a:endParaRPr>
          </a:p>
          <a:p>
            <a:pPr marL="624078" indent="-514350" algn="r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fa-IR" dirty="0" smtClean="0">
                <a:latin typeface="Times New Roman" pitchFamily="18" charset="0"/>
                <a:cs typeface="B Titr" pitchFamily="2" charset="-78"/>
              </a:rPr>
              <a:t>برای محاسبه </a:t>
            </a:r>
            <a:r>
              <a:rPr lang="el-GR" b="1" dirty="0" smtClean="0">
                <a:latin typeface="Times New Roman" pitchFamily="18" charset="0"/>
                <a:cs typeface="B Titr" pitchFamily="2" charset="-78"/>
              </a:rPr>
              <a:t>λ</a:t>
            </a:r>
            <a:r>
              <a:rPr lang="fa-IR" dirty="0" smtClean="0">
                <a:latin typeface="Times New Roman" pitchFamily="18" charset="0"/>
                <a:cs typeface="B Titr" pitchFamily="2" charset="-78"/>
              </a:rPr>
              <a:t> از مقدار </a:t>
            </a:r>
            <a:r>
              <a:rPr lang="en-US" b="1" dirty="0" smtClean="0">
                <a:latin typeface="Times New Roman" pitchFamily="18" charset="0"/>
                <a:cs typeface="B Titr" pitchFamily="2" charset="-78"/>
              </a:rPr>
              <a:t>x/G</a:t>
            </a:r>
            <a:r>
              <a:rPr lang="fa-IR" dirty="0" smtClean="0">
                <a:latin typeface="Times New Roman" pitchFamily="18" charset="0"/>
                <a:cs typeface="B Titr" pitchFamily="2" charset="-78"/>
              </a:rPr>
              <a:t> به صورت زیر استفاده میشود:</a:t>
            </a:r>
            <a:endParaRPr lang="en-US" dirty="0" smtClean="0">
              <a:latin typeface="Times New Roman" pitchFamily="18" charset="0"/>
              <a:cs typeface="B Titr" pitchFamily="2" charset="-78"/>
            </a:endParaRPr>
          </a:p>
          <a:p>
            <a:pPr marL="624078" indent="-514350" algn="l" rtl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 algn="l" rtl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 algn="l" rtl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fa-IR" dirty="0" smtClean="0">
                <a:latin typeface="Times New Roman" pitchFamily="18" charset="0"/>
                <a:cs typeface="B Titr" pitchFamily="2" charset="-78"/>
              </a:rPr>
              <a:t>مقدار بدست آمده تنها در تکرار اول محاسبه میشود</a:t>
            </a:r>
            <a:endParaRPr lang="en-US" dirty="0" smtClean="0">
              <a:latin typeface="Times New Roman" pitchFamily="18" charset="0"/>
              <a:cs typeface="B Titr" pitchFamily="2" charset="-78"/>
            </a:endParaRPr>
          </a:p>
          <a:p>
            <a:pPr marL="624078" indent="-514350" algn="r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fa-IR" dirty="0" smtClean="0">
                <a:latin typeface="Times New Roman" pitchFamily="18" charset="0"/>
                <a:cs typeface="B Titr" pitchFamily="2" charset="-78"/>
              </a:rPr>
              <a:t>در صورت افزایش مقدار گرادیان گام طراحی دوباره توسط روابط بالا محاسبه میشود</a:t>
            </a:r>
            <a:endParaRPr lang="en-US" dirty="0" smtClean="0">
              <a:latin typeface="Times New Roman" pitchFamily="18" charset="0"/>
              <a:cs typeface="B Titr" pitchFamily="2" charset="-78"/>
            </a:endParaRPr>
          </a:p>
          <a:p>
            <a:pPr marL="624078" indent="-514350" algn="l" rtl="0">
              <a:buNone/>
            </a:pPr>
            <a:endParaRPr lang="en-US" dirty="0" smtClean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4817" name="Object 1"/>
          <p:cNvGraphicFramePr>
            <a:graphicFrameLocks noChangeAspect="1"/>
          </p:cNvGraphicFramePr>
          <p:nvPr/>
        </p:nvGraphicFramePr>
        <p:xfrm>
          <a:off x="2446973" y="2782057"/>
          <a:ext cx="1313497" cy="456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4" name="Equation" r:id="rId4" imgW="710891" imgH="241195" progId="Equation.DSMT4">
                  <p:embed/>
                </p:oleObj>
              </mc:Choice>
              <mc:Fallback>
                <p:oleObj name="Equation" r:id="rId4" imgW="710891" imgH="241195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6973" y="2782057"/>
                        <a:ext cx="1313497" cy="45676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4819" name="Object 3"/>
          <p:cNvGraphicFramePr>
            <a:graphicFrameLocks noChangeAspect="1"/>
          </p:cNvGraphicFramePr>
          <p:nvPr/>
        </p:nvGraphicFramePr>
        <p:xfrm>
          <a:off x="2194560" y="3280410"/>
          <a:ext cx="1591034" cy="6134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5" name="Equation" r:id="rId6" imgW="787058" imgH="304668" progId="Equation.DSMT4">
                  <p:embed/>
                </p:oleObj>
              </mc:Choice>
              <mc:Fallback>
                <p:oleObj name="Equation" r:id="rId6" imgW="787058" imgH="304668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4560" y="3280410"/>
                        <a:ext cx="1591034" cy="61341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4821" name="Object 5"/>
          <p:cNvGraphicFramePr>
            <a:graphicFrameLocks noChangeAspect="1"/>
          </p:cNvGraphicFramePr>
          <p:nvPr/>
        </p:nvGraphicFramePr>
        <p:xfrm>
          <a:off x="2251710" y="3957962"/>
          <a:ext cx="1394460" cy="524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6" name="Equation" r:id="rId8" imgW="812447" imgH="304668" progId="Equation.DSMT4">
                  <p:embed/>
                </p:oleObj>
              </mc:Choice>
              <mc:Fallback>
                <p:oleObj name="Equation" r:id="rId8" imgW="812447" imgH="304668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1710" y="3957962"/>
                        <a:ext cx="1394460" cy="5249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5099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63930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59204" y="867826"/>
            <a:ext cx="116014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b="1" dirty="0" smtClean="0">
                <a:solidFill>
                  <a:srgbClr val="FF0000"/>
                </a:solidFill>
                <a:latin typeface="Times New Roman" pitchFamily="18" charset="0"/>
                <a:cs typeface="B Titr" pitchFamily="2" charset="-78"/>
              </a:rPr>
              <a:t>محاسبه</a:t>
            </a:r>
            <a:r>
              <a:rPr lang="fa-I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λ</a:t>
            </a:r>
            <a:endPara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rtl="1"/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37"/>
          <p:cNvSpPr>
            <a:spLocks noChangeArrowheads="1"/>
          </p:cNvSpPr>
          <p:nvPr/>
        </p:nvSpPr>
        <p:spPr bwMode="auto">
          <a:xfrm>
            <a:off x="8432223" y="1792432"/>
            <a:ext cx="12192000" cy="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0000" endA="275" endPos="40000" dist="1016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39"/>
          <p:cNvSpPr>
            <a:spLocks noChangeArrowheads="1"/>
          </p:cNvSpPr>
          <p:nvPr/>
        </p:nvSpPr>
        <p:spPr bwMode="auto">
          <a:xfrm>
            <a:off x="9032488" y="1792432"/>
            <a:ext cx="12192000" cy="0"/>
          </a:xfrm>
          <a:prstGeom prst="rect">
            <a:avLst/>
          </a:prstGeom>
          <a:noFill/>
          <a:ln>
            <a:noFill/>
          </a:ln>
          <a:effectLst/>
          <a:scene3d>
            <a:camera prst="isometricOffAxis2Left"/>
            <a:lightRig rig="threePt" dir="t"/>
          </a:scene3d>
          <a:sp3d>
            <a:bevelT w="6350" prst="artDeco"/>
            <a:bevelB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09600" y="1367029"/>
            <a:ext cx="10972800" cy="5193791"/>
          </a:xfrm>
        </p:spPr>
        <p:txBody>
          <a:bodyPr>
            <a:normAutofit/>
          </a:bodyPr>
          <a:lstStyle/>
          <a:p>
            <a:pPr marL="624078" indent="-514350" algn="r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fa-IR" dirty="0" smtClean="0">
                <a:latin typeface="Times New Roman" pitchFamily="18" charset="0"/>
                <a:cs typeface="B Titr" pitchFamily="2" charset="-78"/>
              </a:rPr>
              <a:t>روش دیگر محاسبه حل مسئله بهینه سازی تک متغیره است</a:t>
            </a:r>
            <a:endParaRPr lang="en-US" dirty="0" smtClean="0">
              <a:latin typeface="Times New Roman" pitchFamily="18" charset="0"/>
              <a:cs typeface="B Titr" pitchFamily="2" charset="-78"/>
            </a:endParaRPr>
          </a:p>
          <a:p>
            <a:pPr marL="624078" indent="-514350" algn="r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fa-IR" dirty="0" smtClean="0">
                <a:latin typeface="Times New Roman" pitchFamily="18" charset="0"/>
                <a:cs typeface="B Titr" pitchFamily="2" charset="-78"/>
              </a:rPr>
              <a:t>در این کد از روشهای بهینه سازی تک متغیره زیر استفاده میشود</a:t>
            </a:r>
            <a:endParaRPr lang="en-US" dirty="0" smtClean="0">
              <a:latin typeface="Times New Roman" pitchFamily="18" charset="0"/>
              <a:cs typeface="B Titr" pitchFamily="2" charset="-78"/>
            </a:endParaRPr>
          </a:p>
          <a:p>
            <a:pPr marL="880110" lvl="1" indent="-514350" algn="r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a-IR" dirty="0" smtClean="0">
                <a:latin typeface="Times New Roman" pitchFamily="18" charset="0"/>
                <a:cs typeface="B Titr" pitchFamily="2" charset="-78"/>
              </a:rPr>
              <a:t>روش درونیابی مرتبه دوم</a:t>
            </a:r>
            <a:endParaRPr lang="en-US" dirty="0" smtClean="0">
              <a:latin typeface="Times New Roman" pitchFamily="18" charset="0"/>
              <a:cs typeface="B Titr" pitchFamily="2" charset="-78"/>
            </a:endParaRPr>
          </a:p>
          <a:p>
            <a:pPr marL="880110" lvl="1" indent="-514350" algn="r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a-IR" dirty="0" smtClean="0">
                <a:latin typeface="Times New Roman" pitchFamily="18" charset="0"/>
                <a:cs typeface="B Titr" pitchFamily="2" charset="-78"/>
              </a:rPr>
              <a:t>روش درونیابی مرتبه سوم</a:t>
            </a:r>
            <a:endParaRPr lang="en-US" dirty="0" smtClean="0">
              <a:latin typeface="Times New Roman" pitchFamily="18" charset="0"/>
              <a:cs typeface="B Titr" pitchFamily="2" charset="-78"/>
            </a:endParaRPr>
          </a:p>
          <a:p>
            <a:pPr marL="880110" lvl="1" indent="-514350" algn="r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a-IR" dirty="0" smtClean="0">
                <a:latin typeface="Times New Roman" pitchFamily="18" charset="0"/>
                <a:cs typeface="B Titr" pitchFamily="2" charset="-78"/>
              </a:rPr>
              <a:t>روش مستقیم تعیین ریشه</a:t>
            </a:r>
            <a:endParaRPr lang="en-US" dirty="0" smtClean="0">
              <a:latin typeface="Times New Roman" pitchFamily="18" charset="0"/>
              <a:cs typeface="B Titr" pitchFamily="2" charset="-78"/>
            </a:endParaRPr>
          </a:p>
          <a:p>
            <a:pPr marL="624078" indent="-514350" algn="l" rtl="0">
              <a:buNone/>
            </a:pPr>
            <a:endParaRPr lang="en-US" dirty="0" smtClean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99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63930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59204" y="867826"/>
            <a:ext cx="11601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b="1" dirty="0" smtClean="0">
                <a:solidFill>
                  <a:srgbClr val="FF0000"/>
                </a:solidFill>
                <a:latin typeface="Times New Roman" pitchFamily="18" charset="0"/>
                <a:cs typeface="B Titr" pitchFamily="2" charset="-78"/>
              </a:rPr>
              <a:t>اعتبارسنجی کد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B Titr" pitchFamily="2" charset="-78"/>
            </a:endParaRPr>
          </a:p>
        </p:txBody>
      </p:sp>
      <p:sp>
        <p:nvSpPr>
          <p:cNvPr id="5" name="Rectangle 37"/>
          <p:cNvSpPr>
            <a:spLocks noChangeArrowheads="1"/>
          </p:cNvSpPr>
          <p:nvPr/>
        </p:nvSpPr>
        <p:spPr bwMode="auto">
          <a:xfrm>
            <a:off x="8432223" y="1792432"/>
            <a:ext cx="12192000" cy="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0000" endA="275" endPos="40000" dist="1016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39"/>
          <p:cNvSpPr>
            <a:spLocks noChangeArrowheads="1"/>
          </p:cNvSpPr>
          <p:nvPr/>
        </p:nvSpPr>
        <p:spPr bwMode="auto">
          <a:xfrm>
            <a:off x="9032488" y="1792432"/>
            <a:ext cx="12192000" cy="0"/>
          </a:xfrm>
          <a:prstGeom prst="rect">
            <a:avLst/>
          </a:prstGeom>
          <a:noFill/>
          <a:ln>
            <a:noFill/>
          </a:ln>
          <a:effectLst/>
          <a:scene3d>
            <a:camera prst="isometricOffAxis2Left"/>
            <a:lightRig rig="threePt" dir="t"/>
          </a:scene3d>
          <a:sp3d>
            <a:bevelT w="6350" prst="artDeco"/>
            <a:bevelB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09600" y="1367029"/>
            <a:ext cx="10972800" cy="5193791"/>
          </a:xfrm>
        </p:spPr>
        <p:txBody>
          <a:bodyPr>
            <a:normAutofit/>
          </a:bodyPr>
          <a:lstStyle/>
          <a:p>
            <a:pPr marL="624078" indent="-514350" algn="r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fa-IR" dirty="0" smtClean="0">
                <a:latin typeface="Times New Roman" pitchFamily="18" charset="0"/>
                <a:cs typeface="B Titr" pitchFamily="2" charset="-78"/>
              </a:rPr>
              <a:t>در این کد از یک سری توابع ریاضی برای اعتبار سنجی استفاده شده است</a:t>
            </a:r>
            <a:endParaRPr lang="en-US" dirty="0" smtClean="0">
              <a:latin typeface="Times New Roman" pitchFamily="18" charset="0"/>
              <a:cs typeface="B Titr" pitchFamily="2" charset="-78"/>
            </a:endParaRPr>
          </a:p>
          <a:p>
            <a:pPr marL="880110" lvl="1" indent="-514350" algn="r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a-IR" dirty="0" smtClean="0">
                <a:latin typeface="Times New Roman" pitchFamily="18" charset="0"/>
                <a:cs typeface="B Titr" pitchFamily="2" charset="-78"/>
              </a:rPr>
              <a:t>تابع روزن بروک:</a:t>
            </a:r>
            <a:endParaRPr lang="en-US" dirty="0" smtClean="0">
              <a:latin typeface="Times New Roman" pitchFamily="18" charset="0"/>
              <a:cs typeface="B Titr" pitchFamily="2" charset="-78"/>
            </a:endParaRPr>
          </a:p>
          <a:p>
            <a:pPr marL="880110" lvl="1" indent="-514350" algn="l" rtl="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 algn="l" rtl="0">
              <a:buNone/>
            </a:pPr>
            <a:endParaRPr lang="en-US" dirty="0" smtClean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8913" name="Object 1"/>
          <p:cNvGraphicFramePr>
            <a:graphicFrameLocks noChangeAspect="1"/>
          </p:cNvGraphicFramePr>
          <p:nvPr/>
        </p:nvGraphicFramePr>
        <p:xfrm>
          <a:off x="3166110" y="2468880"/>
          <a:ext cx="5345430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8" name="Equation" r:id="rId4" imgW="2197100" imgH="241300" progId="Equation.DSMT4">
                  <p:embed/>
                </p:oleObj>
              </mc:Choice>
              <mc:Fallback>
                <p:oleObj name="Equation" r:id="rId4" imgW="2197100" imgH="2413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6110" y="2468880"/>
                        <a:ext cx="5345430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3" name="Picture 22"/>
          <p:cNvPicPr/>
          <p:nvPr/>
        </p:nvPicPr>
        <p:blipFill>
          <a:blip r:embed="rId6"/>
          <a:srcRect l="12151" t="25079" r="36150" b="12241"/>
          <a:stretch>
            <a:fillRect/>
          </a:stretch>
        </p:blipFill>
        <p:spPr bwMode="auto">
          <a:xfrm>
            <a:off x="3512820" y="3371850"/>
            <a:ext cx="4030980" cy="2745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85099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63930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59204" y="867826"/>
            <a:ext cx="11601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b="1" dirty="0" smtClean="0">
                <a:solidFill>
                  <a:srgbClr val="FF0000"/>
                </a:solidFill>
                <a:latin typeface="Times New Roman" pitchFamily="18" charset="0"/>
                <a:cs typeface="B Titr" pitchFamily="2" charset="-78"/>
              </a:rPr>
              <a:t>اعتبارسنجی کد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B Titr" pitchFamily="2" charset="-78"/>
            </a:endParaRPr>
          </a:p>
        </p:txBody>
      </p:sp>
      <p:sp>
        <p:nvSpPr>
          <p:cNvPr id="5" name="Rectangle 37"/>
          <p:cNvSpPr>
            <a:spLocks noChangeArrowheads="1"/>
          </p:cNvSpPr>
          <p:nvPr/>
        </p:nvSpPr>
        <p:spPr bwMode="auto">
          <a:xfrm>
            <a:off x="8432223" y="1792432"/>
            <a:ext cx="12192000" cy="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0000" endA="275" endPos="40000" dist="1016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39"/>
          <p:cNvSpPr>
            <a:spLocks noChangeArrowheads="1"/>
          </p:cNvSpPr>
          <p:nvPr/>
        </p:nvSpPr>
        <p:spPr bwMode="auto">
          <a:xfrm>
            <a:off x="9032488" y="1792432"/>
            <a:ext cx="12192000" cy="0"/>
          </a:xfrm>
          <a:prstGeom prst="rect">
            <a:avLst/>
          </a:prstGeom>
          <a:noFill/>
          <a:ln>
            <a:noFill/>
          </a:ln>
          <a:effectLst/>
          <a:scene3d>
            <a:camera prst="isometricOffAxis2Left"/>
            <a:lightRig rig="threePt" dir="t"/>
          </a:scene3d>
          <a:sp3d>
            <a:bevelT w="6350" prst="artDeco"/>
            <a:bevelB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09600" y="1367029"/>
            <a:ext cx="10972800" cy="5193791"/>
          </a:xfrm>
        </p:spPr>
        <p:txBody>
          <a:bodyPr>
            <a:normAutofit/>
          </a:bodyPr>
          <a:lstStyle/>
          <a:p>
            <a:pPr marL="624078" indent="-514350" algn="r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fa-IR" dirty="0" smtClean="0">
                <a:latin typeface="Times New Roman" pitchFamily="18" charset="0"/>
                <a:cs typeface="B Titr" pitchFamily="2" charset="-78"/>
              </a:rPr>
              <a:t>نتایج بهینه سازی تابع روزن بروک با روشهای مختلف</a:t>
            </a:r>
            <a:endParaRPr lang="en-US" dirty="0" smtClean="0">
              <a:latin typeface="Times New Roman" pitchFamily="18" charset="0"/>
              <a:cs typeface="B Titr" pitchFamily="2" charset="-78"/>
            </a:endParaRPr>
          </a:p>
          <a:p>
            <a:pPr marL="624078" indent="-514350" algn="l" rtl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880110" lvl="1" indent="-514350" algn="l" rtl="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 algn="l" rtl="0">
              <a:buNone/>
            </a:pPr>
            <a:endParaRPr lang="en-US" dirty="0" smtClean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1840230" y="2321050"/>
          <a:ext cx="7696200" cy="2377612"/>
        </p:xfrm>
        <a:graphic>
          <a:graphicData uri="http://schemas.openxmlformats.org/drawingml/2006/table">
            <a:tbl>
              <a:tblPr rtl="1"/>
              <a:tblGrid>
                <a:gridCol w="1924050"/>
                <a:gridCol w="1924050"/>
                <a:gridCol w="1924050"/>
                <a:gridCol w="1924050"/>
              </a:tblGrid>
              <a:tr h="593600">
                <a:tc>
                  <a:txBody>
                    <a:bodyPr/>
                    <a:lstStyle/>
                    <a:p>
                      <a:pPr indent="252095" algn="ctr" rtl="1">
                        <a:lnSpc>
                          <a:spcPct val="13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latin typeface="Times New Roman"/>
                          <a:ea typeface="Times New Roman"/>
                          <a:cs typeface="B Nazanin"/>
                        </a:rPr>
                        <a:t>function call</a:t>
                      </a:r>
                      <a:endParaRPr lang="en-US" sz="1200"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2095" algn="ctr" rtl="1">
                        <a:lnSpc>
                          <a:spcPct val="13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latin typeface="Times New Roman"/>
                          <a:ea typeface="Times New Roman"/>
                          <a:cs typeface="B Nazanin"/>
                        </a:rPr>
                        <a:t>f</a:t>
                      </a:r>
                      <a:r>
                        <a:rPr lang="en-US" sz="1400" i="1" baseline="30000">
                          <a:latin typeface="Times New Roman"/>
                          <a:ea typeface="Times New Roman"/>
                          <a:cs typeface="B Nazanin"/>
                        </a:rPr>
                        <a:t>*</a:t>
                      </a:r>
                      <a:endParaRPr lang="en-US" sz="1200"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2095" algn="ctr" rtl="1">
                        <a:lnSpc>
                          <a:spcPct val="13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latin typeface="Times New Roman"/>
                          <a:ea typeface="Times New Roman"/>
                          <a:cs typeface="B Nazanin"/>
                        </a:rPr>
                        <a:t>x</a:t>
                      </a:r>
                      <a:r>
                        <a:rPr lang="en-US" sz="1400" i="1" baseline="30000">
                          <a:latin typeface="Times New Roman"/>
                          <a:ea typeface="Times New Roman"/>
                          <a:cs typeface="B Nazanin"/>
                        </a:rPr>
                        <a:t>*</a:t>
                      </a:r>
                      <a:endParaRPr lang="en-US" sz="1200"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2095" algn="ctr" rtl="1">
                        <a:lnSpc>
                          <a:spcPct val="13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B Nazanin"/>
                        </a:rPr>
                        <a:t>Optimization method</a:t>
                      </a:r>
                      <a:endParaRPr lang="en-US" sz="1200" dirty="0"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indent="252095" algn="ctr" rtl="1">
                        <a:lnSpc>
                          <a:spcPct val="13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B Nazanin"/>
                        </a:rPr>
                        <a:t>418222</a:t>
                      </a:r>
                      <a:endParaRPr lang="en-US" sz="1200" dirty="0"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2095" algn="ctr" rtl="1">
                        <a:lnSpc>
                          <a:spcPct val="13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B Nazanin"/>
                        </a:rPr>
                        <a:t>0.0</a:t>
                      </a:r>
                      <a:endParaRPr lang="en-US" sz="1200" dirty="0"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2095" algn="ctr" rtl="1">
                        <a:lnSpc>
                          <a:spcPct val="13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 smtClean="0">
                          <a:latin typeface="Times New Roman"/>
                          <a:ea typeface="Times New Roman"/>
                          <a:cs typeface="B Nazanin"/>
                        </a:rPr>
                        <a:t>(</a:t>
                      </a:r>
                      <a:r>
                        <a:rPr lang="en-US" sz="1400" dirty="0" smtClean="0">
                          <a:latin typeface="Times New Roman"/>
                          <a:ea typeface="Times New Roman"/>
                          <a:cs typeface="B Nazanin"/>
                        </a:rPr>
                        <a:t>0.999,0.998</a:t>
                      </a:r>
                      <a:r>
                        <a:rPr lang="fa-IR" sz="1400" dirty="0" smtClean="0">
                          <a:latin typeface="Times New Roman"/>
                          <a:ea typeface="Times New Roman"/>
                          <a:cs typeface="B Nazanin"/>
                        </a:rPr>
                        <a:t>)</a:t>
                      </a:r>
                      <a:endParaRPr lang="en-US" sz="1200" dirty="0"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2095" algn="ctr" rtl="1">
                        <a:lnSpc>
                          <a:spcPct val="13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B Nazanin"/>
                        </a:rPr>
                        <a:t>Steepest descent</a:t>
                      </a:r>
                      <a:endParaRPr lang="en-US" sz="1200"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340">
                <a:tc>
                  <a:txBody>
                    <a:bodyPr/>
                    <a:lstStyle/>
                    <a:p>
                      <a:pPr indent="252095" algn="ctr" rtl="1">
                        <a:lnSpc>
                          <a:spcPct val="13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B Nazanin"/>
                        </a:rPr>
                        <a:t>3207</a:t>
                      </a:r>
                      <a:endParaRPr lang="en-US" sz="1200" dirty="0"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2095" algn="ctr" rtl="1">
                        <a:lnSpc>
                          <a:spcPct val="13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B Nazanin"/>
                        </a:rPr>
                        <a:t>0.0</a:t>
                      </a:r>
                      <a:endParaRPr lang="en-US" sz="1200" dirty="0"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2095" algn="ctr" rtl="1">
                        <a:lnSpc>
                          <a:spcPct val="13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 smtClean="0">
                          <a:latin typeface="Times New Roman"/>
                          <a:ea typeface="Times New Roman"/>
                          <a:cs typeface="B Nazanin"/>
                        </a:rPr>
                        <a:t>(</a:t>
                      </a:r>
                      <a:r>
                        <a:rPr lang="en-US" sz="1400" dirty="0" smtClean="0">
                          <a:latin typeface="Times New Roman"/>
                          <a:ea typeface="Times New Roman"/>
                          <a:cs typeface="B Nazanin"/>
                        </a:rPr>
                        <a:t>0.999,.998</a:t>
                      </a:r>
                      <a:r>
                        <a:rPr lang="fa-IR" sz="1400" dirty="0" smtClean="0">
                          <a:latin typeface="Times New Roman"/>
                          <a:ea typeface="Times New Roman"/>
                          <a:cs typeface="B Nazanin"/>
                        </a:rPr>
                        <a:t>)</a:t>
                      </a:r>
                      <a:endParaRPr lang="en-US" sz="1200" dirty="0"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2095" algn="ctr" rtl="1">
                        <a:lnSpc>
                          <a:spcPct val="13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B Nazanin"/>
                        </a:rPr>
                        <a:t>Conjugate gradient</a:t>
                      </a:r>
                      <a:endParaRPr lang="en-US" sz="1200"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340">
                <a:tc>
                  <a:txBody>
                    <a:bodyPr/>
                    <a:lstStyle/>
                    <a:p>
                      <a:pPr indent="252095" algn="ctr" rtl="1">
                        <a:lnSpc>
                          <a:spcPct val="13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B Nazanin"/>
                        </a:rPr>
                        <a:t>519</a:t>
                      </a:r>
                      <a:endParaRPr lang="en-US" sz="1200" dirty="0"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2095" algn="ctr" rtl="1">
                        <a:lnSpc>
                          <a:spcPct val="13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B Nazanin"/>
                        </a:rPr>
                        <a:t>0.0</a:t>
                      </a:r>
                      <a:endParaRPr lang="en-US" sz="1200" dirty="0"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2095" algn="ctr" rtl="1">
                        <a:lnSpc>
                          <a:spcPct val="13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 smtClean="0">
                          <a:latin typeface="Times New Roman"/>
                          <a:ea typeface="Times New Roman"/>
                          <a:cs typeface="B Nazanin"/>
                        </a:rPr>
                        <a:t>(</a:t>
                      </a:r>
                      <a:r>
                        <a:rPr lang="en-US" sz="1400" dirty="0" smtClean="0">
                          <a:latin typeface="Times New Roman"/>
                          <a:ea typeface="Times New Roman"/>
                          <a:cs typeface="B Nazanin"/>
                        </a:rPr>
                        <a:t>0.999,0.999</a:t>
                      </a:r>
                      <a:r>
                        <a:rPr lang="fa-IR" sz="1400" dirty="0" smtClean="0">
                          <a:latin typeface="Times New Roman"/>
                          <a:ea typeface="Times New Roman"/>
                          <a:cs typeface="B Nazanin"/>
                        </a:rPr>
                        <a:t>)</a:t>
                      </a:r>
                      <a:endParaRPr lang="en-US" sz="1200" dirty="0"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2095" algn="ctr" rtl="1">
                        <a:lnSpc>
                          <a:spcPct val="13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B Nazanin"/>
                        </a:rPr>
                        <a:t>DFP</a:t>
                      </a:r>
                      <a:endParaRPr lang="en-US" sz="1200"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982">
                <a:tc>
                  <a:txBody>
                    <a:bodyPr/>
                    <a:lstStyle/>
                    <a:p>
                      <a:pPr indent="252095" algn="ctr" rtl="1">
                        <a:lnSpc>
                          <a:spcPct val="13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B Nazanin"/>
                        </a:rPr>
                        <a:t>1590</a:t>
                      </a:r>
                      <a:endParaRPr lang="en-US" sz="1200" dirty="0"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2095" algn="ctr" rtl="1">
                        <a:lnSpc>
                          <a:spcPct val="13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B Nazanin"/>
                        </a:rPr>
                        <a:t>0.0</a:t>
                      </a:r>
                      <a:endParaRPr lang="en-US" sz="1200" dirty="0"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2095" algn="ctr" rtl="1">
                        <a:lnSpc>
                          <a:spcPct val="13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 smtClean="0">
                          <a:latin typeface="Times New Roman"/>
                          <a:ea typeface="Times New Roman"/>
                          <a:cs typeface="B Nazanin"/>
                        </a:rPr>
                        <a:t>(</a:t>
                      </a:r>
                      <a:r>
                        <a:rPr lang="en-US" sz="1400" dirty="0" smtClean="0">
                          <a:latin typeface="Times New Roman"/>
                          <a:ea typeface="Times New Roman"/>
                          <a:cs typeface="B Nazanin"/>
                        </a:rPr>
                        <a:t>0.999,0.999</a:t>
                      </a:r>
                      <a:r>
                        <a:rPr lang="fa-IR" sz="1400" dirty="0" smtClean="0">
                          <a:latin typeface="Times New Roman"/>
                          <a:ea typeface="Times New Roman"/>
                          <a:cs typeface="B Nazanin"/>
                        </a:rPr>
                        <a:t>)</a:t>
                      </a:r>
                      <a:endParaRPr lang="en-US" sz="1200" dirty="0"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2095" algn="ctr" rtl="1">
                        <a:lnSpc>
                          <a:spcPct val="13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B Nazanin"/>
                        </a:rPr>
                        <a:t>BFGS</a:t>
                      </a:r>
                      <a:endParaRPr lang="en-US" sz="1200" dirty="0"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5099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8000" y="1219200"/>
            <a:ext cx="11277600" cy="4711892"/>
          </a:xfrm>
        </p:spPr>
        <p:txBody>
          <a:bodyPr>
            <a:noAutofit/>
          </a:bodyPr>
          <a:lstStyle/>
          <a:p>
            <a:pPr marL="566928" indent="-457200" algn="r">
              <a:lnSpc>
                <a:spcPct val="200000"/>
              </a:lnSpc>
              <a:buFont typeface="+mj-lt"/>
              <a:buAutoNum type="arabicPeriod"/>
            </a:pPr>
            <a:r>
              <a:rPr lang="fa-IR" sz="2400" b="1" dirty="0" smtClean="0">
                <a:latin typeface="Times New Roman" panose="02020603050405020304" pitchFamily="18" charset="0"/>
                <a:cs typeface="B Titr" pitchFamily="2" charset="-78"/>
              </a:rPr>
              <a:t>حل مسائل </a:t>
            </a:r>
            <a:r>
              <a:rPr lang="fa-IR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B Titr" pitchFamily="2" charset="-78"/>
              </a:rPr>
              <a:t>بهینه سازی نامقید</a:t>
            </a:r>
            <a:endParaRPr lang="en-US" sz="2400" b="1" dirty="0" smtClean="0">
              <a:solidFill>
                <a:srgbClr val="0000FF"/>
              </a:solidFill>
              <a:latin typeface="Times New Roman" panose="02020603050405020304" pitchFamily="18" charset="0"/>
              <a:cs typeface="B Titr" pitchFamily="2" charset="-78"/>
            </a:endParaRPr>
          </a:p>
          <a:p>
            <a:pPr marL="566928" indent="-457200" algn="r">
              <a:lnSpc>
                <a:spcPct val="200000"/>
              </a:lnSpc>
              <a:buFont typeface="+mj-lt"/>
              <a:buAutoNum type="arabicPeriod"/>
            </a:pPr>
            <a:r>
              <a:rPr lang="fa-IR" sz="2400" b="1" dirty="0" smtClean="0">
                <a:latin typeface="Times New Roman" panose="02020603050405020304" pitchFamily="18" charset="0"/>
                <a:cs typeface="B Titr" pitchFamily="2" charset="-78"/>
              </a:rPr>
              <a:t>اعمال روشهای بهینه سازی نامقید به مسئله بهینه سازی</a:t>
            </a:r>
            <a:endParaRPr lang="en-US" sz="2400" b="1" dirty="0" smtClean="0">
              <a:latin typeface="Times New Roman" panose="02020603050405020304" pitchFamily="18" charset="0"/>
              <a:cs typeface="B Titr" pitchFamily="2" charset="-78"/>
            </a:endParaRPr>
          </a:p>
          <a:p>
            <a:pPr marL="566928" indent="-457200" algn="r">
              <a:lnSpc>
                <a:spcPct val="200000"/>
              </a:lnSpc>
              <a:buFont typeface="+mj-lt"/>
              <a:buAutoNum type="arabicPeriod"/>
            </a:pPr>
            <a:r>
              <a:rPr lang="fa-IR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B Titr" pitchFamily="2" charset="-78"/>
              </a:rPr>
              <a:t>معادلات و الگوریتم </a:t>
            </a:r>
            <a:r>
              <a:rPr lang="fa-IR" sz="2400" b="1" dirty="0" smtClean="0">
                <a:latin typeface="Times New Roman" panose="02020603050405020304" pitchFamily="18" charset="0"/>
                <a:cs typeface="B Titr" pitchFamily="2" charset="-78"/>
              </a:rPr>
              <a:t>روشهای بهینه سازی نامقید</a:t>
            </a:r>
            <a:endParaRPr lang="en-US" sz="2400" b="1" dirty="0" smtClean="0">
              <a:latin typeface="Times New Roman" panose="02020603050405020304" pitchFamily="18" charset="0"/>
              <a:cs typeface="B Titr" pitchFamily="2" charset="-78"/>
            </a:endParaRPr>
          </a:p>
          <a:p>
            <a:pPr marL="566928" indent="-457200" algn="r">
              <a:lnSpc>
                <a:spcPct val="200000"/>
              </a:lnSpc>
              <a:buFont typeface="+mj-lt"/>
              <a:buAutoNum type="arabicPeriod"/>
            </a:pPr>
            <a:r>
              <a:rPr lang="fa-IR" sz="2400" b="1" dirty="0" smtClean="0">
                <a:latin typeface="Times New Roman" panose="02020603050405020304" pitchFamily="18" charset="0"/>
                <a:cs typeface="B Titr" pitchFamily="2" charset="-78"/>
              </a:rPr>
              <a:t>نحوه محاسبه </a:t>
            </a:r>
            <a:r>
              <a:rPr lang="fa-IR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B Titr" pitchFamily="2" charset="-78"/>
              </a:rPr>
              <a:t>گام طراحی</a:t>
            </a:r>
            <a:endParaRPr lang="en-US" sz="2400" b="1" dirty="0" smtClean="0">
              <a:solidFill>
                <a:srgbClr val="0000FF"/>
              </a:solidFill>
              <a:latin typeface="Times New Roman" panose="02020603050405020304" pitchFamily="18" charset="0"/>
              <a:cs typeface="B Titr" pitchFamily="2" charset="-78"/>
            </a:endParaRPr>
          </a:p>
          <a:p>
            <a:pPr marL="566928" indent="-457200" algn="r">
              <a:lnSpc>
                <a:spcPct val="200000"/>
              </a:lnSpc>
              <a:buFont typeface="+mj-lt"/>
              <a:buAutoNum type="arabicPeriod"/>
            </a:pPr>
            <a:r>
              <a:rPr lang="fa-IR" sz="2400" b="1" dirty="0" smtClean="0">
                <a:latin typeface="Times New Roman" panose="02020603050405020304" pitchFamily="18" charset="0"/>
                <a:cs typeface="B Titr" pitchFamily="2" charset="-78"/>
              </a:rPr>
              <a:t>نحوه </a:t>
            </a:r>
            <a:r>
              <a:rPr lang="fa-IR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B Titr" pitchFamily="2" charset="-78"/>
              </a:rPr>
              <a:t>مینیمم سازی توابع هزینه ریاضی </a:t>
            </a:r>
            <a:r>
              <a:rPr lang="fa-IR" sz="2400" b="1" dirty="0" smtClean="0">
                <a:latin typeface="Times New Roman" panose="02020603050405020304" pitchFamily="18" charset="0"/>
                <a:cs typeface="B Titr" pitchFamily="2" charset="-78"/>
              </a:rPr>
              <a:t>با حل مسئله بهینه سازی</a:t>
            </a:r>
            <a:endParaRPr lang="en-US" sz="2400" b="1" dirty="0">
              <a:latin typeface="Times New Roman" panose="02020603050405020304" pitchFamily="18" charset="0"/>
              <a:cs typeface="B Titr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68362"/>
          </a:xfrm>
        </p:spPr>
        <p:txBody>
          <a:bodyPr>
            <a:noAutofit/>
          </a:bodyPr>
          <a:lstStyle/>
          <a:p>
            <a:pPr algn="ctr" rtl="1"/>
            <a:r>
              <a:rPr lang="fa-IR" sz="3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B Titr" pitchFamily="2" charset="-78"/>
              </a:rPr>
              <a:t>آنچه در این کد خواهیم آموخت</a:t>
            </a:r>
            <a:endParaRPr lang="en-US" sz="320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4332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70857"/>
            <a:ext cx="10972800" cy="5453743"/>
          </a:xfrm>
        </p:spPr>
        <p:txBody>
          <a:bodyPr>
            <a:normAutofit/>
          </a:bodyPr>
          <a:lstStyle/>
          <a:p>
            <a:pPr marL="0" indent="0" algn="justLow">
              <a:lnSpc>
                <a:spcPct val="250000"/>
              </a:lnSpc>
              <a:buClr>
                <a:srgbClr val="C00000"/>
              </a:buClr>
              <a:buNone/>
            </a:pPr>
            <a:r>
              <a:rPr lang="fa-IR" sz="2400" b="1" dirty="0" smtClean="0">
                <a:latin typeface="Times New Roman" pitchFamily="18" charset="0"/>
                <a:cs typeface="B Titr" pitchFamily="2" charset="-78"/>
              </a:rPr>
              <a:t>در این پروژه ما توانستیم یک کد </a:t>
            </a:r>
            <a:r>
              <a:rPr lang="fa-IR" sz="2400" b="1" dirty="0" smtClean="0">
                <a:solidFill>
                  <a:srgbClr val="0000FF"/>
                </a:solidFill>
                <a:latin typeface="Times New Roman" pitchFamily="18" charset="0"/>
                <a:cs typeface="B Titr" pitchFamily="2" charset="-78"/>
              </a:rPr>
              <a:t>بهینه سازی </a:t>
            </a:r>
            <a:r>
              <a:rPr lang="fa-IR" sz="2400" b="1" dirty="0" smtClean="0">
                <a:latin typeface="Times New Roman" pitchFamily="18" charset="0"/>
                <a:cs typeface="B Titr" pitchFamily="2" charset="-78"/>
              </a:rPr>
              <a:t>را بر اساس روشهای بهینه سازی </a:t>
            </a:r>
            <a:r>
              <a:rPr lang="fa-IR" sz="2400" b="1" dirty="0" smtClean="0">
                <a:solidFill>
                  <a:srgbClr val="0000FF"/>
                </a:solidFill>
                <a:latin typeface="Times New Roman" pitchFamily="18" charset="0"/>
                <a:cs typeface="B Titr" pitchFamily="2" charset="-78"/>
              </a:rPr>
              <a:t>گرادیانی</a:t>
            </a:r>
            <a:r>
              <a:rPr lang="fa-IR" sz="2400" b="1" dirty="0" smtClean="0">
                <a:latin typeface="Times New Roman" pitchFamily="18" charset="0"/>
                <a:cs typeface="B Titr" pitchFamily="2" charset="-78"/>
              </a:rPr>
              <a:t> </a:t>
            </a:r>
            <a:r>
              <a:rPr lang="fa-IR" sz="2400" b="1" dirty="0" smtClean="0">
                <a:solidFill>
                  <a:srgbClr val="0000FF"/>
                </a:solidFill>
                <a:latin typeface="Times New Roman" pitchFamily="18" charset="0"/>
                <a:cs typeface="B Titr" pitchFamily="2" charset="-78"/>
              </a:rPr>
              <a:t>نامقید </a:t>
            </a:r>
            <a:r>
              <a:rPr lang="fa-IR" sz="2400" b="1" dirty="0" smtClean="0">
                <a:latin typeface="Times New Roman" pitchFamily="18" charset="0"/>
                <a:cs typeface="B Titr" pitchFamily="2" charset="-78"/>
              </a:rPr>
              <a:t>توسعه دهیم. در این کد از چهار روش شناخته شده بهینه سازی نا مقید به نامهای: روش </a:t>
            </a:r>
            <a:r>
              <a:rPr lang="fa-IR" sz="2400" b="1" dirty="0" smtClean="0">
                <a:solidFill>
                  <a:srgbClr val="0000FF"/>
                </a:solidFill>
                <a:latin typeface="Times New Roman" pitchFamily="18" charset="0"/>
                <a:cs typeface="B Titr" pitchFamily="2" charset="-78"/>
              </a:rPr>
              <a:t>بیشترین شیب نزول</a:t>
            </a:r>
            <a:r>
              <a:rPr lang="fa-IR" sz="2400" b="1" dirty="0" smtClean="0">
                <a:latin typeface="Times New Roman" pitchFamily="18" charset="0"/>
                <a:cs typeface="B Titr" pitchFamily="2" charset="-78"/>
              </a:rPr>
              <a:t>، روش </a:t>
            </a:r>
            <a:r>
              <a:rPr lang="fa-IR" sz="2400" b="1" dirty="0" smtClean="0">
                <a:solidFill>
                  <a:srgbClr val="0000FF"/>
                </a:solidFill>
                <a:latin typeface="Times New Roman" pitchFamily="18" charset="0"/>
                <a:cs typeface="B Titr" pitchFamily="2" charset="-78"/>
              </a:rPr>
              <a:t>گرادیان توام</a:t>
            </a:r>
            <a:r>
              <a:rPr lang="fa-IR" sz="2400" b="1" dirty="0" smtClean="0">
                <a:latin typeface="Times New Roman" pitchFamily="18" charset="0"/>
                <a:cs typeface="B Titr" pitchFamily="2" charset="-78"/>
              </a:rPr>
              <a:t>، روش 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B Titr" pitchFamily="2" charset="-78"/>
              </a:rPr>
              <a:t>DFP</a:t>
            </a:r>
            <a:r>
              <a:rPr lang="fa-IR" sz="2400" b="1" dirty="0" smtClean="0">
                <a:latin typeface="Times New Roman" pitchFamily="18" charset="0"/>
                <a:cs typeface="B Titr" pitchFamily="2" charset="-78"/>
              </a:rPr>
              <a:t> و روش 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B Titr" pitchFamily="2" charset="-78"/>
              </a:rPr>
              <a:t>BFGS</a:t>
            </a:r>
            <a:r>
              <a:rPr lang="fa-IR" sz="2400" b="1" dirty="0" smtClean="0">
                <a:latin typeface="Times New Roman" pitchFamily="18" charset="0"/>
                <a:cs typeface="B Titr" pitchFamily="2" charset="-78"/>
              </a:rPr>
              <a:t> استفاده شده است. همچنین در این کد از دو روش مختلف برای تعیین </a:t>
            </a:r>
            <a:r>
              <a:rPr lang="fa-IR" sz="2400" b="1" dirty="0" smtClean="0">
                <a:solidFill>
                  <a:srgbClr val="0000FF"/>
                </a:solidFill>
                <a:latin typeface="Times New Roman" pitchFamily="18" charset="0"/>
                <a:cs typeface="B Titr" pitchFamily="2" charset="-78"/>
              </a:rPr>
              <a:t>گام بهینه سازی </a:t>
            </a:r>
            <a:r>
              <a:rPr lang="fa-IR" sz="2400" b="1" dirty="0" smtClean="0">
                <a:latin typeface="Times New Roman" pitchFamily="18" charset="0"/>
                <a:cs typeface="B Titr" pitchFamily="2" charset="-78"/>
              </a:rPr>
              <a:t>استفاده شده است.</a:t>
            </a:r>
            <a:endParaRPr lang="en-US" sz="2400" b="1" dirty="0" smtClean="0">
              <a:latin typeface="Times New Roman" pitchFamily="18" charset="0"/>
              <a:cs typeface="B Titr" pitchFamily="2" charset="-78"/>
            </a:endParaRPr>
          </a:p>
          <a:p>
            <a:pPr marL="0" indent="0" algn="justLow">
              <a:lnSpc>
                <a:spcPct val="250000"/>
              </a:lnSpc>
              <a:buClr>
                <a:srgbClr val="C00000"/>
              </a:buClr>
              <a:buNone/>
            </a:pP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lnSpc>
                <a:spcPct val="250000"/>
              </a:lnSpc>
              <a:buClr>
                <a:srgbClr val="C00000"/>
              </a:buCl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93914"/>
            <a:ext cx="10972800" cy="718457"/>
          </a:xfrm>
        </p:spPr>
        <p:txBody>
          <a:bodyPr>
            <a:noAutofit/>
          </a:bodyPr>
          <a:lstStyle/>
          <a:p>
            <a:pPr algn="r"/>
            <a:r>
              <a:rPr lang="fa-IR" sz="2800" b="1" dirty="0" smtClean="0">
                <a:solidFill>
                  <a:srgbClr val="FF0000"/>
                </a:solidFill>
                <a:latin typeface="Times New Roman" pitchFamily="18" charset="0"/>
                <a:cs typeface="B Titr" pitchFamily="2" charset="-78"/>
              </a:rPr>
              <a:t>مقدمه</a:t>
            </a:r>
            <a:r>
              <a:rPr lang="en-US" sz="2400" b="1" dirty="0" smtClean="0">
                <a:cs typeface="B Titr" pitchFamily="2" charset="-78"/>
              </a:rPr>
              <a:t> </a:t>
            </a:r>
            <a:endParaRPr lang="en-US" sz="2400" b="1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72347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63930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59204" y="867826"/>
            <a:ext cx="11601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b="1" dirty="0" smtClean="0">
                <a:solidFill>
                  <a:srgbClr val="FF0000"/>
                </a:solidFill>
                <a:latin typeface="Times New Roman" pitchFamily="18" charset="0"/>
                <a:cs typeface="B Titr" pitchFamily="2" charset="-78"/>
              </a:rPr>
              <a:t>مسئله بهینه</a:t>
            </a:r>
            <a:r>
              <a:rPr lang="fa-IR" sz="200" b="1" dirty="0" smtClean="0">
                <a:solidFill>
                  <a:srgbClr val="FF0000"/>
                </a:solidFill>
                <a:latin typeface="Times New Roman" pitchFamily="18" charset="0"/>
                <a:cs typeface="B Titr" pitchFamily="2" charset="-78"/>
              </a:rPr>
              <a:t> </a:t>
            </a:r>
            <a:r>
              <a:rPr lang="fa-IR" sz="2400" b="1" dirty="0" smtClean="0">
                <a:solidFill>
                  <a:srgbClr val="FF0000"/>
                </a:solidFill>
                <a:latin typeface="Times New Roman" pitchFamily="18" charset="0"/>
                <a:cs typeface="B Titr" pitchFamily="2" charset="-78"/>
              </a:rPr>
              <a:t>سازی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B Titr" pitchFamily="2" charset="-78"/>
            </a:endParaRPr>
          </a:p>
        </p:txBody>
      </p:sp>
      <p:sp>
        <p:nvSpPr>
          <p:cNvPr id="5" name="Rectangle 37"/>
          <p:cNvSpPr>
            <a:spLocks noChangeArrowheads="1"/>
          </p:cNvSpPr>
          <p:nvPr/>
        </p:nvSpPr>
        <p:spPr bwMode="auto">
          <a:xfrm>
            <a:off x="8432223" y="1792432"/>
            <a:ext cx="12192000" cy="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0000" endA="275" endPos="40000" dist="1016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39"/>
          <p:cNvSpPr>
            <a:spLocks noChangeArrowheads="1"/>
          </p:cNvSpPr>
          <p:nvPr/>
        </p:nvSpPr>
        <p:spPr bwMode="auto">
          <a:xfrm>
            <a:off x="9032488" y="1792432"/>
            <a:ext cx="12192000" cy="0"/>
          </a:xfrm>
          <a:prstGeom prst="rect">
            <a:avLst/>
          </a:prstGeom>
          <a:noFill/>
          <a:ln>
            <a:noFill/>
          </a:ln>
          <a:effectLst/>
          <a:scene3d>
            <a:camera prst="isometricOffAxis2Left"/>
            <a:lightRig rig="threePt" dir="t"/>
          </a:scene3d>
          <a:sp3d>
            <a:bevelT w="6350" prst="artDeco"/>
            <a:bevelB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spcBef>
                <a:spcPts val="600"/>
              </a:spcBef>
              <a:spcAft>
                <a:spcPts val="600"/>
              </a:spcAft>
            </a:pPr>
            <a:r>
              <a:rPr lang="fa-IR" dirty="0" smtClean="0">
                <a:latin typeface="Times New Roman" pitchFamily="18" charset="0"/>
                <a:cs typeface="B Titr" pitchFamily="2" charset="-78"/>
              </a:rPr>
              <a:t>برای تعریف مسئله بهینه سازی نکات زیر را باید رعایت کرد:</a:t>
            </a:r>
            <a:endParaRPr lang="en-US" dirty="0" smtClean="0">
              <a:latin typeface="Times New Roman" pitchFamily="18" charset="0"/>
              <a:cs typeface="B Titr" pitchFamily="2" charset="-78"/>
            </a:endParaRPr>
          </a:p>
          <a:p>
            <a:pPr marL="880110" lvl="1" indent="-514350" algn="r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a-IR" dirty="0" smtClean="0">
                <a:latin typeface="Times New Roman" pitchFamily="18" charset="0"/>
                <a:cs typeface="B Titr" pitchFamily="2" charset="-78"/>
              </a:rPr>
              <a:t>تعیین </a:t>
            </a:r>
            <a:r>
              <a:rPr lang="fa-IR" dirty="0" smtClean="0">
                <a:solidFill>
                  <a:srgbClr val="0000FF"/>
                </a:solidFill>
                <a:latin typeface="Times New Roman" pitchFamily="18" charset="0"/>
                <a:cs typeface="B Titr" pitchFamily="2" charset="-78"/>
              </a:rPr>
              <a:t>تابع هزینه</a:t>
            </a:r>
            <a:endParaRPr lang="en-US" dirty="0" smtClean="0">
              <a:solidFill>
                <a:srgbClr val="0000FF"/>
              </a:solidFill>
              <a:latin typeface="Times New Roman" pitchFamily="18" charset="0"/>
              <a:cs typeface="B Titr" pitchFamily="2" charset="-78"/>
            </a:endParaRPr>
          </a:p>
          <a:p>
            <a:pPr marL="880110" lvl="1" indent="-514350" algn="r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a-IR" dirty="0" smtClean="0">
                <a:latin typeface="Times New Roman" pitchFamily="18" charset="0"/>
                <a:cs typeface="B Titr" pitchFamily="2" charset="-78"/>
              </a:rPr>
              <a:t>تعیین </a:t>
            </a:r>
            <a:r>
              <a:rPr lang="fa-IR" dirty="0" smtClean="0">
                <a:solidFill>
                  <a:srgbClr val="0000FF"/>
                </a:solidFill>
                <a:latin typeface="Times New Roman" pitchFamily="18" charset="0"/>
                <a:cs typeface="B Titr" pitchFamily="2" charset="-78"/>
              </a:rPr>
              <a:t>متغیرهای طراحی</a:t>
            </a:r>
            <a:endParaRPr lang="en-US" dirty="0" smtClean="0">
              <a:solidFill>
                <a:srgbClr val="0000FF"/>
              </a:solidFill>
              <a:latin typeface="Times New Roman" pitchFamily="18" charset="0"/>
              <a:cs typeface="B Titr" pitchFamily="2" charset="-78"/>
            </a:endParaRPr>
          </a:p>
          <a:p>
            <a:pPr marL="880110" lvl="1" indent="-514350" algn="r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a-IR" dirty="0" smtClean="0">
                <a:latin typeface="Times New Roman" pitchFamily="18" charset="0"/>
                <a:cs typeface="B Titr" pitchFamily="2" charset="-78"/>
              </a:rPr>
              <a:t>تعیین </a:t>
            </a:r>
            <a:r>
              <a:rPr lang="fa-IR" dirty="0" smtClean="0">
                <a:solidFill>
                  <a:srgbClr val="0000FF"/>
                </a:solidFill>
                <a:latin typeface="Times New Roman" pitchFamily="18" charset="0"/>
                <a:cs typeface="B Titr" pitchFamily="2" charset="-78"/>
              </a:rPr>
              <a:t>قیود مسئله</a:t>
            </a:r>
            <a:endParaRPr lang="en-US" dirty="0" smtClean="0">
              <a:solidFill>
                <a:srgbClr val="0000FF"/>
              </a:solidFill>
              <a:latin typeface="Times New Roman" pitchFamily="18" charset="0"/>
              <a:cs typeface="B Titr" pitchFamily="2" charset="-78"/>
            </a:endParaRPr>
          </a:p>
          <a:p>
            <a:pPr marL="880110" lvl="1" indent="-514350" algn="r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a-IR" dirty="0" smtClean="0">
                <a:latin typeface="Times New Roman" pitchFamily="18" charset="0"/>
                <a:cs typeface="B Titr" pitchFamily="2" charset="-78"/>
              </a:rPr>
              <a:t>انتخاب یک روش بهینه سازی</a:t>
            </a:r>
            <a:endParaRPr lang="en-US" dirty="0" smtClean="0">
              <a:latin typeface="Times New Roman" pitchFamily="18" charset="0"/>
              <a:cs typeface="B Titr" pitchFamily="2" charset="-78"/>
            </a:endParaRPr>
          </a:p>
          <a:p>
            <a:pPr marL="624078" indent="-514350">
              <a:spcBef>
                <a:spcPts val="600"/>
              </a:spcBef>
              <a:spcAft>
                <a:spcPts val="600"/>
              </a:spcAft>
            </a:pPr>
            <a:r>
              <a:rPr lang="fa-IR" dirty="0" smtClean="0">
                <a:latin typeface="Times New Roman" pitchFamily="18" charset="0"/>
                <a:cs typeface="B Titr" pitchFamily="2" charset="-78"/>
              </a:rPr>
              <a:t>روشهای بهینه سازی:</a:t>
            </a:r>
            <a:endParaRPr lang="en-US" dirty="0" smtClean="0">
              <a:latin typeface="Times New Roman" pitchFamily="18" charset="0"/>
              <a:cs typeface="B Titr" pitchFamily="2" charset="-78"/>
            </a:endParaRPr>
          </a:p>
          <a:p>
            <a:pPr marL="880110" lvl="1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a-IR" dirty="0" smtClean="0">
                <a:solidFill>
                  <a:srgbClr val="0000FF"/>
                </a:solidFill>
                <a:latin typeface="Times New Roman" pitchFamily="18" charset="0"/>
                <a:cs typeface="B Titr" pitchFamily="2" charset="-78"/>
              </a:rPr>
              <a:t>روشهای گرادیانی</a:t>
            </a:r>
            <a:endParaRPr lang="en-US" dirty="0" smtClean="0">
              <a:latin typeface="Times New Roman" pitchFamily="18" charset="0"/>
              <a:cs typeface="B Titr" pitchFamily="2" charset="-78"/>
            </a:endParaRPr>
          </a:p>
          <a:p>
            <a:pPr marL="880110" lvl="1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a-IR" dirty="0" smtClean="0">
                <a:latin typeface="Times New Roman" pitchFamily="18" charset="0"/>
                <a:cs typeface="B Titr" pitchFamily="2" charset="-78"/>
              </a:rPr>
              <a:t>روشهای غیرگرادیانی یا </a:t>
            </a:r>
            <a:r>
              <a:rPr lang="fa-IR" dirty="0" smtClean="0">
                <a:solidFill>
                  <a:srgbClr val="0000FF"/>
                </a:solidFill>
                <a:latin typeface="Times New Roman" pitchFamily="18" charset="0"/>
                <a:cs typeface="B Titr" pitchFamily="2" charset="-78"/>
              </a:rPr>
              <a:t>تکاملی</a:t>
            </a:r>
            <a:endParaRPr lang="en-US" dirty="0" smtClean="0">
              <a:solidFill>
                <a:srgbClr val="0000FF"/>
              </a:solidFill>
              <a:latin typeface="Times New Roman" pitchFamily="18" charset="0"/>
              <a:cs typeface="B Titr" pitchFamily="2" charset="-78"/>
            </a:endParaRPr>
          </a:p>
          <a:p>
            <a:pPr marL="624078" indent="-514350" algn="l" rtl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85099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63930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59204" y="867826"/>
            <a:ext cx="11601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b="1" dirty="0" smtClean="0">
                <a:solidFill>
                  <a:srgbClr val="FF0000"/>
                </a:solidFill>
                <a:latin typeface="Times New Roman" pitchFamily="18" charset="0"/>
                <a:cs typeface="B Titr" pitchFamily="2" charset="-78"/>
              </a:rPr>
              <a:t>روشهای بهینه سازی گرادیانی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B Titr" pitchFamily="2" charset="-78"/>
            </a:endParaRPr>
          </a:p>
        </p:txBody>
      </p:sp>
      <p:sp>
        <p:nvSpPr>
          <p:cNvPr id="5" name="Rectangle 37"/>
          <p:cNvSpPr>
            <a:spLocks noChangeArrowheads="1"/>
          </p:cNvSpPr>
          <p:nvPr/>
        </p:nvSpPr>
        <p:spPr bwMode="auto">
          <a:xfrm>
            <a:off x="8432223" y="1792432"/>
            <a:ext cx="12192000" cy="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0000" endA="275" endPos="40000" dist="1016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39"/>
          <p:cNvSpPr>
            <a:spLocks noChangeArrowheads="1"/>
          </p:cNvSpPr>
          <p:nvPr/>
        </p:nvSpPr>
        <p:spPr bwMode="auto">
          <a:xfrm>
            <a:off x="9032488" y="1792432"/>
            <a:ext cx="12192000" cy="0"/>
          </a:xfrm>
          <a:prstGeom prst="rect">
            <a:avLst/>
          </a:prstGeom>
          <a:noFill/>
          <a:ln>
            <a:noFill/>
          </a:ln>
          <a:effectLst/>
          <a:scene3d>
            <a:camera prst="isometricOffAxis2Left"/>
            <a:lightRig rig="threePt" dir="t"/>
          </a:scene3d>
          <a:sp3d>
            <a:bevelT w="6350" prst="artDeco"/>
            <a:bevelB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spcBef>
                <a:spcPts val="600"/>
              </a:spcBef>
              <a:spcAft>
                <a:spcPts val="600"/>
              </a:spcAft>
            </a:pPr>
            <a:r>
              <a:rPr lang="fa-IR" dirty="0" smtClean="0">
                <a:latin typeface="Times New Roman" pitchFamily="18" charset="0"/>
                <a:cs typeface="B Titr" pitchFamily="2" charset="-78"/>
              </a:rPr>
              <a:t>نیاز به محاسبه </a:t>
            </a:r>
            <a:r>
              <a:rPr lang="fa-IR" dirty="0" smtClean="0">
                <a:solidFill>
                  <a:srgbClr val="0000FF"/>
                </a:solidFill>
                <a:latin typeface="Times New Roman" pitchFamily="18" charset="0"/>
                <a:cs typeface="B Titr" pitchFamily="2" charset="-78"/>
              </a:rPr>
              <a:t>مشتق تابع هزینه </a:t>
            </a:r>
            <a:r>
              <a:rPr lang="fa-IR" dirty="0" smtClean="0">
                <a:latin typeface="Times New Roman" pitchFamily="18" charset="0"/>
                <a:cs typeface="B Titr" pitchFamily="2" charset="-78"/>
              </a:rPr>
              <a:t>به هر یک از متغیرهای طراحی</a:t>
            </a:r>
            <a:endParaRPr lang="en-US" dirty="0" smtClean="0">
              <a:latin typeface="Times New Roman" pitchFamily="18" charset="0"/>
              <a:cs typeface="B Titr" pitchFamily="2" charset="-78"/>
            </a:endParaRPr>
          </a:p>
          <a:p>
            <a:pPr algn="r">
              <a:spcBef>
                <a:spcPts val="600"/>
              </a:spcBef>
              <a:spcAft>
                <a:spcPts val="600"/>
              </a:spcAft>
            </a:pPr>
            <a:r>
              <a:rPr lang="fa-IR" dirty="0" smtClean="0">
                <a:solidFill>
                  <a:srgbClr val="0000FF"/>
                </a:solidFill>
                <a:latin typeface="Times New Roman" pitchFamily="18" charset="0"/>
                <a:cs typeface="B Titr" pitchFamily="2" charset="-78"/>
              </a:rPr>
              <a:t>هزینه محاسباتی </a:t>
            </a:r>
            <a:r>
              <a:rPr lang="fa-IR" dirty="0" smtClean="0">
                <a:latin typeface="Times New Roman" pitchFamily="18" charset="0"/>
                <a:cs typeface="B Titr" pitchFamily="2" charset="-78"/>
              </a:rPr>
              <a:t>این روشها از روشهای تکاملی کمتر است</a:t>
            </a:r>
            <a:endParaRPr lang="en-US" dirty="0" smtClean="0">
              <a:latin typeface="Times New Roman" pitchFamily="18" charset="0"/>
              <a:cs typeface="B Titr" pitchFamily="2" charset="-78"/>
            </a:endParaRPr>
          </a:p>
          <a:p>
            <a:pPr algn="r">
              <a:spcBef>
                <a:spcPts val="600"/>
              </a:spcBef>
              <a:spcAft>
                <a:spcPts val="600"/>
              </a:spcAft>
            </a:pPr>
            <a:r>
              <a:rPr lang="fa-IR" dirty="0" smtClean="0">
                <a:latin typeface="Times New Roman" pitchFamily="18" charset="0"/>
                <a:cs typeface="B Titr" pitchFamily="2" charset="-78"/>
              </a:rPr>
              <a:t>احتمال یافتن </a:t>
            </a:r>
            <a:r>
              <a:rPr lang="fa-IR" dirty="0" smtClean="0">
                <a:solidFill>
                  <a:srgbClr val="0000FF"/>
                </a:solidFill>
                <a:latin typeface="Times New Roman" pitchFamily="18" charset="0"/>
                <a:cs typeface="B Titr" pitchFamily="2" charset="-78"/>
              </a:rPr>
              <a:t>نقطه مینیمم محلی </a:t>
            </a:r>
            <a:r>
              <a:rPr lang="fa-IR" dirty="0" smtClean="0">
                <a:latin typeface="Times New Roman" pitchFamily="18" charset="0"/>
                <a:cs typeface="B Titr" pitchFamily="2" charset="-78"/>
              </a:rPr>
              <a:t>به جای نقطه مینمم کلی</a:t>
            </a:r>
            <a:endParaRPr lang="en-US" dirty="0" smtClean="0">
              <a:latin typeface="Times New Roman" pitchFamily="18" charset="0"/>
              <a:cs typeface="B Titr" pitchFamily="2" charset="-78"/>
            </a:endParaRP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 algn="l" rtl="0"/>
            <a:endParaRPr lang="en-US" dirty="0" smtClean="0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31029" y="3280410"/>
            <a:ext cx="3928109" cy="3148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85099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63930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59204" y="867826"/>
            <a:ext cx="11601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b="1" dirty="0" smtClean="0">
                <a:solidFill>
                  <a:srgbClr val="FF0000"/>
                </a:solidFill>
                <a:latin typeface="Times New Roman" pitchFamily="18" charset="0"/>
                <a:cs typeface="B Titr" pitchFamily="2" charset="-78"/>
              </a:rPr>
              <a:t>توانمندی</a:t>
            </a:r>
            <a:r>
              <a:rPr lang="fa-IR" sz="200" b="1" dirty="0" smtClean="0">
                <a:solidFill>
                  <a:srgbClr val="FF0000"/>
                </a:solidFill>
                <a:latin typeface="Times New Roman" pitchFamily="18" charset="0"/>
                <a:cs typeface="B Titr" pitchFamily="2" charset="-78"/>
              </a:rPr>
              <a:t> </a:t>
            </a:r>
            <a:r>
              <a:rPr lang="fa-IR" sz="2400" b="1" dirty="0" smtClean="0">
                <a:solidFill>
                  <a:srgbClr val="FF0000"/>
                </a:solidFill>
                <a:latin typeface="Times New Roman" pitchFamily="18" charset="0"/>
                <a:cs typeface="B Titr" pitchFamily="2" charset="-78"/>
              </a:rPr>
              <a:t>های کد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B Titr" pitchFamily="2" charset="-78"/>
            </a:endParaRPr>
          </a:p>
        </p:txBody>
      </p:sp>
      <p:sp>
        <p:nvSpPr>
          <p:cNvPr id="5" name="Rectangle 37"/>
          <p:cNvSpPr>
            <a:spLocks noChangeArrowheads="1"/>
          </p:cNvSpPr>
          <p:nvPr/>
        </p:nvSpPr>
        <p:spPr bwMode="auto">
          <a:xfrm>
            <a:off x="8432223" y="1792432"/>
            <a:ext cx="12192000" cy="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0000" endA="275" endPos="40000" dist="1016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39"/>
          <p:cNvSpPr>
            <a:spLocks noChangeArrowheads="1"/>
          </p:cNvSpPr>
          <p:nvPr/>
        </p:nvSpPr>
        <p:spPr bwMode="auto">
          <a:xfrm>
            <a:off x="9032488" y="1792432"/>
            <a:ext cx="12192000" cy="0"/>
          </a:xfrm>
          <a:prstGeom prst="rect">
            <a:avLst/>
          </a:prstGeom>
          <a:noFill/>
          <a:ln>
            <a:noFill/>
          </a:ln>
          <a:effectLst/>
          <a:scene3d>
            <a:camera prst="isometricOffAxis2Left"/>
            <a:lightRig rig="threePt" dir="t"/>
          </a:scene3d>
          <a:sp3d>
            <a:bevelT w="6350" prst="artDeco"/>
            <a:bevelB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24078" indent="-514350" algn="r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fa-IR" dirty="0" smtClean="0">
                <a:latin typeface="Times New Roman" pitchFamily="18" charset="0"/>
                <a:cs typeface="B Titr" pitchFamily="2" charset="-78"/>
              </a:rPr>
              <a:t>محاسبه مشتق تابع هزینه نسبت به متغیرهای مسئله</a:t>
            </a:r>
            <a:endParaRPr lang="en-US" dirty="0" smtClean="0">
              <a:latin typeface="Times New Roman" pitchFamily="18" charset="0"/>
              <a:cs typeface="B Titr" pitchFamily="2" charset="-78"/>
            </a:endParaRPr>
          </a:p>
          <a:p>
            <a:pPr marL="624078" indent="-514350" algn="r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fa-IR" dirty="0" smtClean="0">
                <a:latin typeface="Times New Roman" pitchFamily="18" charset="0"/>
                <a:cs typeface="B Titr" pitchFamily="2" charset="-78"/>
              </a:rPr>
              <a:t>حل مسئله بهینه سازی با روشهای:</a:t>
            </a:r>
            <a:endParaRPr lang="en-US" dirty="0" smtClean="0">
              <a:latin typeface="Times New Roman" pitchFamily="18" charset="0"/>
              <a:cs typeface="B Titr" pitchFamily="2" charset="-78"/>
            </a:endParaRPr>
          </a:p>
          <a:p>
            <a:pPr marL="880110" lvl="1" indent="-514350" algn="r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a-IR" dirty="0" smtClean="0">
                <a:solidFill>
                  <a:srgbClr val="0000FF"/>
                </a:solidFill>
                <a:latin typeface="Times New Roman" pitchFamily="18" charset="0"/>
                <a:cs typeface="B Titr" pitchFamily="2" charset="-78"/>
              </a:rPr>
              <a:t>بیشترین شیب نزول</a:t>
            </a:r>
            <a:endParaRPr lang="en-US" dirty="0" smtClean="0">
              <a:solidFill>
                <a:srgbClr val="0000FF"/>
              </a:solidFill>
              <a:latin typeface="Times New Roman" pitchFamily="18" charset="0"/>
              <a:cs typeface="B Titr" pitchFamily="2" charset="-78"/>
            </a:endParaRPr>
          </a:p>
          <a:p>
            <a:pPr marL="880110" lvl="1" indent="-514350" algn="r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a-IR" dirty="0" smtClean="0">
                <a:solidFill>
                  <a:srgbClr val="0000FF"/>
                </a:solidFill>
                <a:latin typeface="Times New Roman" pitchFamily="18" charset="0"/>
                <a:cs typeface="B Titr" pitchFamily="2" charset="-78"/>
              </a:rPr>
              <a:t>گرادیان توام</a:t>
            </a:r>
            <a:endParaRPr lang="en-US" dirty="0" smtClean="0">
              <a:latin typeface="Times New Roman" pitchFamily="18" charset="0"/>
              <a:cs typeface="B Titr" pitchFamily="2" charset="-78"/>
            </a:endParaRPr>
          </a:p>
          <a:p>
            <a:pPr marL="880110" lvl="1" indent="-514350" algn="r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DFP</a:t>
            </a:r>
          </a:p>
          <a:p>
            <a:pPr marL="880110" lvl="1" indent="-514350" algn="r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BFGS</a:t>
            </a:r>
          </a:p>
          <a:p>
            <a:pPr marL="624078" indent="-514350" algn="r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fa-IR" dirty="0" smtClean="0">
                <a:latin typeface="Times New Roman" pitchFamily="18" charset="0"/>
                <a:cs typeface="B Titr" pitchFamily="2" charset="-78"/>
              </a:rPr>
              <a:t>محاسبه گام طراحی با روشهای:</a:t>
            </a:r>
            <a:endParaRPr lang="en-US" dirty="0" smtClean="0">
              <a:latin typeface="Times New Roman" pitchFamily="18" charset="0"/>
              <a:cs typeface="B Titr" pitchFamily="2" charset="-78"/>
            </a:endParaRPr>
          </a:p>
          <a:p>
            <a:pPr marL="880110" lvl="1" indent="-514350" algn="r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fa-IR" dirty="0" smtClean="0">
                <a:solidFill>
                  <a:srgbClr val="0000FF"/>
                </a:solidFill>
                <a:latin typeface="Times New Roman" pitchFamily="18" charset="0"/>
                <a:cs typeface="B Titr" pitchFamily="2" charset="-78"/>
              </a:rPr>
              <a:t>روش توانی</a:t>
            </a:r>
            <a:endParaRPr lang="en-US" dirty="0" smtClean="0">
              <a:solidFill>
                <a:srgbClr val="0000FF"/>
              </a:solidFill>
              <a:latin typeface="Times New Roman" pitchFamily="18" charset="0"/>
              <a:cs typeface="B Titr" pitchFamily="2" charset="-78"/>
            </a:endParaRPr>
          </a:p>
          <a:p>
            <a:pPr marL="880110" lvl="1" indent="-514350" algn="r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fa-IR" dirty="0" smtClean="0">
                <a:latin typeface="Times New Roman" pitchFamily="18" charset="0"/>
                <a:cs typeface="B Titr" pitchFamily="2" charset="-78"/>
              </a:rPr>
              <a:t>روش </a:t>
            </a:r>
            <a:r>
              <a:rPr lang="fa-IR" dirty="0" smtClean="0">
                <a:solidFill>
                  <a:srgbClr val="0000FF"/>
                </a:solidFill>
                <a:latin typeface="Times New Roman" pitchFamily="18" charset="0"/>
                <a:cs typeface="B Titr" pitchFamily="2" charset="-78"/>
              </a:rPr>
              <a:t>بهینه سازی تک متغیره</a:t>
            </a:r>
            <a:endParaRPr lang="en-US" dirty="0" smtClean="0">
              <a:solidFill>
                <a:srgbClr val="0000FF"/>
              </a:solidFill>
              <a:latin typeface="Times New Roman" pitchFamily="18" charset="0"/>
              <a:cs typeface="B Titr" pitchFamily="2" charset="-78"/>
            </a:endParaRPr>
          </a:p>
          <a:p>
            <a:pPr marL="624078" indent="-514350" algn="l" rtl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85099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63930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59204" y="867826"/>
            <a:ext cx="11601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b="1" dirty="0" smtClean="0">
                <a:solidFill>
                  <a:srgbClr val="FF0000"/>
                </a:solidFill>
                <a:latin typeface="Times New Roman" pitchFamily="18" charset="0"/>
                <a:cs typeface="B Titr" pitchFamily="2" charset="-78"/>
              </a:rPr>
              <a:t>روش بیشترین شیب نزول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B Titr" pitchFamily="2" charset="-78"/>
            </a:endParaRPr>
          </a:p>
        </p:txBody>
      </p:sp>
      <p:sp>
        <p:nvSpPr>
          <p:cNvPr id="5" name="Rectangle 37"/>
          <p:cNvSpPr>
            <a:spLocks noChangeArrowheads="1"/>
          </p:cNvSpPr>
          <p:nvPr/>
        </p:nvSpPr>
        <p:spPr bwMode="auto">
          <a:xfrm>
            <a:off x="8432223" y="1792432"/>
            <a:ext cx="12192000" cy="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0000" endA="275" endPos="40000" dist="1016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39"/>
          <p:cNvSpPr>
            <a:spLocks noChangeArrowheads="1"/>
          </p:cNvSpPr>
          <p:nvPr/>
        </p:nvSpPr>
        <p:spPr bwMode="auto">
          <a:xfrm>
            <a:off x="9032488" y="1792432"/>
            <a:ext cx="12192000" cy="0"/>
          </a:xfrm>
          <a:prstGeom prst="rect">
            <a:avLst/>
          </a:prstGeom>
          <a:noFill/>
          <a:ln>
            <a:noFill/>
          </a:ln>
          <a:effectLst/>
          <a:scene3d>
            <a:camera prst="isometricOffAxis2Left"/>
            <a:lightRig rig="threePt" dir="t"/>
          </a:scene3d>
          <a:sp3d>
            <a:bevelT w="6350" prst="artDeco"/>
            <a:bevelB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24078" indent="-514350" algn="r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fa-IR" dirty="0" smtClean="0">
                <a:latin typeface="Times New Roman" pitchFamily="18" charset="0"/>
                <a:cs typeface="B Titr" pitchFamily="2" charset="-78"/>
              </a:rPr>
              <a:t>شروع حل با یک حدس اولیه</a:t>
            </a:r>
            <a:endParaRPr lang="en-US" dirty="0" smtClean="0">
              <a:latin typeface="Times New Roman" pitchFamily="18" charset="0"/>
              <a:cs typeface="B Titr" pitchFamily="2" charset="-78"/>
            </a:endParaRPr>
          </a:p>
          <a:p>
            <a:pPr marL="624078" indent="-514350" algn="r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fa-IR" dirty="0" smtClean="0">
                <a:latin typeface="Times New Roman" pitchFamily="18" charset="0"/>
                <a:cs typeface="B Titr" pitchFamily="2" charset="-78"/>
              </a:rPr>
              <a:t>تعیین بردار جستجو:</a:t>
            </a:r>
            <a:endParaRPr lang="en-US" dirty="0" smtClean="0">
              <a:latin typeface="Times New Roman" pitchFamily="18" charset="0"/>
              <a:cs typeface="B Titr" pitchFamily="2" charset="-78"/>
            </a:endParaRPr>
          </a:p>
          <a:p>
            <a:pPr marL="624078" indent="-514350" algn="l" rtl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B Titr" pitchFamily="2" charset="-78"/>
            </a:endParaRPr>
          </a:p>
          <a:p>
            <a:pPr marL="624078" indent="-514350" algn="r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fa-IR" dirty="0" smtClean="0">
                <a:latin typeface="Times New Roman" pitchFamily="18" charset="0"/>
                <a:cs typeface="B Titr" pitchFamily="2" charset="-78"/>
              </a:rPr>
              <a:t>به روز رسانی متغیرها:</a:t>
            </a:r>
            <a:endParaRPr lang="en-US" dirty="0" smtClean="0">
              <a:latin typeface="Times New Roman" pitchFamily="18" charset="0"/>
              <a:cs typeface="B Titr" pitchFamily="2" charset="-78"/>
            </a:endParaRPr>
          </a:p>
          <a:p>
            <a:pPr marL="624078" indent="-514350" algn="l" rtl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B Titr" pitchFamily="2" charset="-78"/>
            </a:endParaRPr>
          </a:p>
          <a:p>
            <a:pPr marL="624078" indent="-514350" algn="r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fa-IR" dirty="0" smtClean="0">
                <a:latin typeface="Times New Roman" pitchFamily="18" charset="0"/>
                <a:cs typeface="B Titr" pitchFamily="2" charset="-78"/>
              </a:rPr>
              <a:t>بررسی معیار همگرایی مسئله:</a:t>
            </a:r>
            <a:endParaRPr lang="en-US" dirty="0" smtClean="0">
              <a:latin typeface="Times New Roman" pitchFamily="18" charset="0"/>
              <a:cs typeface="B Titr" pitchFamily="2" charset="-78"/>
            </a:endParaRPr>
          </a:p>
          <a:p>
            <a:pPr marL="624078" indent="-514350" algn="l" rtl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 algn="l" rtl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 marL="624078" indent="-514350" algn="l" rtl="0">
              <a:buNone/>
            </a:pPr>
            <a:endParaRPr lang="en-US" dirty="0" smtClean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049" name="Object 1"/>
          <p:cNvGraphicFramePr>
            <a:graphicFrameLocks noChangeAspect="1"/>
          </p:cNvGraphicFramePr>
          <p:nvPr/>
        </p:nvGraphicFramePr>
        <p:xfrm>
          <a:off x="5280660" y="2434590"/>
          <a:ext cx="2403958" cy="4552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Equation" r:id="rId4" imgW="1270000" imgH="228600" progId="Equation.DSMT4">
                  <p:embed/>
                </p:oleObj>
              </mc:Choice>
              <mc:Fallback>
                <p:oleObj name="Equation" r:id="rId4" imgW="1270000" imgH="2286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0660" y="2434590"/>
                        <a:ext cx="2403958" cy="45529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5577840" y="3440430"/>
          <a:ext cx="2068354" cy="4914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Equation" r:id="rId6" imgW="965200" imgH="228600" progId="Equation.DSMT4">
                  <p:embed/>
                </p:oleObj>
              </mc:Choice>
              <mc:Fallback>
                <p:oleObj name="Equation" r:id="rId6" imgW="965200" imgH="2286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7840" y="3440430"/>
                        <a:ext cx="2068354" cy="4914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5109210" y="4594860"/>
          <a:ext cx="2583180" cy="5324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Equation" r:id="rId8" imgW="1244600" imgH="254000" progId="Equation.DSMT4">
                  <p:embed/>
                </p:oleObj>
              </mc:Choice>
              <mc:Fallback>
                <p:oleObj name="Equation" r:id="rId8" imgW="1244600" imgH="2540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9210" y="4594860"/>
                        <a:ext cx="2583180" cy="53241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5099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63930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59204" y="867826"/>
            <a:ext cx="11601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b="1" dirty="0" smtClean="0">
                <a:solidFill>
                  <a:srgbClr val="FF0000"/>
                </a:solidFill>
                <a:latin typeface="Times New Roman" pitchFamily="18" charset="0"/>
                <a:cs typeface="B Titr" pitchFamily="2" charset="-78"/>
              </a:rPr>
              <a:t>روش گرادیان توام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B Titr" pitchFamily="2" charset="-78"/>
            </a:endParaRPr>
          </a:p>
        </p:txBody>
      </p:sp>
      <p:sp>
        <p:nvSpPr>
          <p:cNvPr id="5" name="Rectangle 37"/>
          <p:cNvSpPr>
            <a:spLocks noChangeArrowheads="1"/>
          </p:cNvSpPr>
          <p:nvPr/>
        </p:nvSpPr>
        <p:spPr bwMode="auto">
          <a:xfrm>
            <a:off x="8432223" y="1792432"/>
            <a:ext cx="12192000" cy="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0000" endA="275" endPos="40000" dist="1016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39"/>
          <p:cNvSpPr>
            <a:spLocks noChangeArrowheads="1"/>
          </p:cNvSpPr>
          <p:nvPr/>
        </p:nvSpPr>
        <p:spPr bwMode="auto">
          <a:xfrm>
            <a:off x="9032488" y="1792432"/>
            <a:ext cx="12192000" cy="0"/>
          </a:xfrm>
          <a:prstGeom prst="rect">
            <a:avLst/>
          </a:prstGeom>
          <a:noFill/>
          <a:ln>
            <a:noFill/>
          </a:ln>
          <a:effectLst/>
          <a:scene3d>
            <a:camera prst="isometricOffAxis2Left"/>
            <a:lightRig rig="threePt" dir="t"/>
          </a:scene3d>
          <a:sp3d>
            <a:bevelT w="6350" prst="artDeco"/>
            <a:bevelB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 algn="r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fa-IR" dirty="0" smtClean="0">
                <a:latin typeface="Times New Roman" pitchFamily="18" charset="0"/>
                <a:cs typeface="B Titr" pitchFamily="2" charset="-78"/>
              </a:rPr>
              <a:t>الگوریتم این روش مثل مانند روش قبلی است</a:t>
            </a:r>
            <a:endParaRPr lang="en-US" dirty="0" smtClean="0">
              <a:latin typeface="Times New Roman" pitchFamily="18" charset="0"/>
              <a:cs typeface="B Titr" pitchFamily="2" charset="-78"/>
            </a:endParaRPr>
          </a:p>
          <a:p>
            <a:pPr marL="624078" indent="-514350" algn="r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fa-IR" dirty="0" smtClean="0">
                <a:latin typeface="Times New Roman" pitchFamily="18" charset="0"/>
                <a:cs typeface="B Titr" pitchFamily="2" charset="-78"/>
              </a:rPr>
              <a:t>بردار جستجو از معادله زیر بدست می</a:t>
            </a:r>
            <a:r>
              <a:rPr lang="fa-IR" sz="100" dirty="0" smtClean="0">
                <a:latin typeface="Times New Roman" pitchFamily="18" charset="0"/>
                <a:cs typeface="B Titr" pitchFamily="2" charset="-78"/>
              </a:rPr>
              <a:t> </a:t>
            </a:r>
            <a:r>
              <a:rPr lang="fa-IR" dirty="0" smtClean="0">
                <a:latin typeface="Times New Roman" pitchFamily="18" charset="0"/>
                <a:cs typeface="B Titr" pitchFamily="2" charset="-78"/>
              </a:rPr>
              <a:t>آید:</a:t>
            </a:r>
            <a:endParaRPr lang="en-US" dirty="0" smtClean="0">
              <a:latin typeface="Times New Roman" pitchFamily="18" charset="0"/>
              <a:cs typeface="B Titr" pitchFamily="2" charset="-78"/>
            </a:endParaRPr>
          </a:p>
          <a:p>
            <a:pPr marL="624078" indent="-514350" algn="l" rtl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 algn="l" rtl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 marL="624078" indent="-514350" algn="l" rtl="0">
              <a:buNone/>
            </a:pPr>
            <a:endParaRPr lang="en-US" dirty="0" smtClean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5605" name="Object 5"/>
          <p:cNvGraphicFramePr>
            <a:graphicFrameLocks noChangeAspect="1"/>
          </p:cNvGraphicFramePr>
          <p:nvPr/>
        </p:nvGraphicFramePr>
        <p:xfrm>
          <a:off x="3817620" y="2617470"/>
          <a:ext cx="2700338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0" name="Equation" r:id="rId4" imgW="1396394" imgH="533169" progId="Equation.DSMT4">
                  <p:embed/>
                </p:oleObj>
              </mc:Choice>
              <mc:Fallback>
                <p:oleObj name="Equation" r:id="rId4" imgW="1396394" imgH="533169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7620" y="2617470"/>
                        <a:ext cx="2700338" cy="1028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5099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63930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59204" y="867826"/>
            <a:ext cx="11601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b="1" dirty="0" smtClean="0">
                <a:solidFill>
                  <a:srgbClr val="FF0000"/>
                </a:solidFill>
                <a:latin typeface="Times New Roman" pitchFamily="18" charset="0"/>
                <a:cs typeface="B Titr" pitchFamily="2" charset="-78"/>
              </a:rPr>
              <a:t>روش</a:t>
            </a:r>
            <a:r>
              <a:rPr lang="fa-I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DFP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37"/>
          <p:cNvSpPr>
            <a:spLocks noChangeArrowheads="1"/>
          </p:cNvSpPr>
          <p:nvPr/>
        </p:nvSpPr>
        <p:spPr bwMode="auto">
          <a:xfrm>
            <a:off x="8432223" y="1792432"/>
            <a:ext cx="12192000" cy="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0000" endA="275" endPos="40000" dist="1016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39"/>
          <p:cNvSpPr>
            <a:spLocks noChangeArrowheads="1"/>
          </p:cNvSpPr>
          <p:nvPr/>
        </p:nvSpPr>
        <p:spPr bwMode="auto">
          <a:xfrm>
            <a:off x="9032488" y="1792432"/>
            <a:ext cx="12192000" cy="0"/>
          </a:xfrm>
          <a:prstGeom prst="rect">
            <a:avLst/>
          </a:prstGeom>
          <a:noFill/>
          <a:ln>
            <a:noFill/>
          </a:ln>
          <a:effectLst/>
          <a:scene3d>
            <a:camera prst="isometricOffAxis2Left"/>
            <a:lightRig rig="threePt" dir="t"/>
          </a:scene3d>
          <a:sp3d>
            <a:bevelT w="6350" prst="artDeco"/>
            <a:bevelB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 algn="r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fa-IR" dirty="0" smtClean="0">
                <a:latin typeface="Times New Roman" pitchFamily="18" charset="0"/>
                <a:cs typeface="B Titr" pitchFamily="2" charset="-78"/>
              </a:rPr>
              <a:t>الگوریتم این روش مانند سایر روشهای نامقید است.</a:t>
            </a:r>
            <a:endParaRPr lang="en-US" dirty="0" smtClean="0">
              <a:latin typeface="Times New Roman" pitchFamily="18" charset="0"/>
              <a:cs typeface="B Titr" pitchFamily="2" charset="-78"/>
            </a:endParaRPr>
          </a:p>
          <a:p>
            <a:pPr marL="624078" indent="-514350" algn="r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fa-IR" dirty="0" smtClean="0">
                <a:latin typeface="Times New Roman" pitchFamily="18" charset="0"/>
                <a:cs typeface="B Titr" pitchFamily="2" charset="-78"/>
              </a:rPr>
              <a:t>بردار جستجو توسط معادله زیر به هنگام میشود:</a:t>
            </a:r>
            <a:endParaRPr lang="en-US" dirty="0" smtClean="0">
              <a:latin typeface="Times New Roman" pitchFamily="18" charset="0"/>
              <a:cs typeface="B Titr" pitchFamily="2" charset="-78"/>
            </a:endParaRPr>
          </a:p>
          <a:p>
            <a:pPr marL="624078" indent="-514350" algn="l" rtl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B Titr" pitchFamily="2" charset="-78"/>
            </a:endParaRPr>
          </a:p>
          <a:p>
            <a:pPr marL="624078" indent="-514350" algn="r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fa-IR" dirty="0" smtClean="0">
                <a:latin typeface="Times New Roman" pitchFamily="18" charset="0"/>
                <a:cs typeface="B Titr" pitchFamily="2" charset="-78"/>
              </a:rPr>
              <a:t>ماتریس هسیان توسط معادله زیر بدست می</a:t>
            </a:r>
            <a:r>
              <a:rPr lang="fa-IR" sz="100" dirty="0" smtClean="0">
                <a:latin typeface="Times New Roman" pitchFamily="18" charset="0"/>
                <a:cs typeface="B Titr" pitchFamily="2" charset="-78"/>
              </a:rPr>
              <a:t> </a:t>
            </a:r>
            <a:r>
              <a:rPr lang="fa-IR" dirty="0" smtClean="0">
                <a:latin typeface="Times New Roman" pitchFamily="18" charset="0"/>
                <a:cs typeface="B Titr" pitchFamily="2" charset="-78"/>
              </a:rPr>
              <a:t>آید:</a:t>
            </a:r>
            <a:endParaRPr lang="en-US" dirty="0" smtClean="0">
              <a:latin typeface="Times New Roman" pitchFamily="18" charset="0"/>
              <a:cs typeface="B Titr" pitchFamily="2" charset="-78"/>
            </a:endParaRPr>
          </a:p>
          <a:p>
            <a:pPr marL="624078" indent="-514350" algn="l" rtl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 algn="l" rtl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 marL="624078" indent="-514350" algn="l" rtl="0">
              <a:buNone/>
            </a:pPr>
            <a:endParaRPr lang="en-US" dirty="0" smtClean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3611881" y="2594610"/>
          <a:ext cx="1931670" cy="5106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4" name="Equation" r:id="rId4" imgW="825500" imgH="228600" progId="Equation.DSMT4">
                  <p:embed/>
                </p:oleObj>
              </mc:Choice>
              <mc:Fallback>
                <p:oleObj name="Equation" r:id="rId4" imgW="825500" imgH="2286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1881" y="2594610"/>
                        <a:ext cx="1931670" cy="51067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8677" name="Object 5"/>
          <p:cNvGraphicFramePr>
            <a:graphicFrameLocks noChangeAspect="1"/>
          </p:cNvGraphicFramePr>
          <p:nvPr/>
        </p:nvGraphicFramePr>
        <p:xfrm>
          <a:off x="3634740" y="3806190"/>
          <a:ext cx="2750344" cy="377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5" name="Equation" r:id="rId6" imgW="1663700" imgH="228600" progId="Equation.DSMT4">
                  <p:embed/>
                </p:oleObj>
              </mc:Choice>
              <mc:Fallback>
                <p:oleObj name="Equation" r:id="rId6" imgW="1663700" imgH="2286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4740" y="3806190"/>
                        <a:ext cx="2750344" cy="3771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8679" name="Object 7"/>
          <p:cNvGraphicFramePr>
            <a:graphicFrameLocks noChangeAspect="1"/>
          </p:cNvGraphicFramePr>
          <p:nvPr/>
        </p:nvGraphicFramePr>
        <p:xfrm>
          <a:off x="3657600" y="4240530"/>
          <a:ext cx="1350169" cy="617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6" name="Equation" r:id="rId8" imgW="1002865" imgH="457002" progId="Equation.DSMT4">
                  <p:embed/>
                </p:oleObj>
              </mc:Choice>
              <mc:Fallback>
                <p:oleObj name="Equation" r:id="rId8" imgW="1002865" imgH="457002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4240530"/>
                        <a:ext cx="1350169" cy="6172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8681" name="Object 9"/>
          <p:cNvGraphicFramePr>
            <a:graphicFrameLocks noChangeAspect="1"/>
          </p:cNvGraphicFramePr>
          <p:nvPr/>
        </p:nvGraphicFramePr>
        <p:xfrm>
          <a:off x="3634739" y="4834890"/>
          <a:ext cx="2489153" cy="6629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7" name="Equation" r:id="rId10" imgW="1651000" imgH="469900" progId="Equation.DSMT4">
                  <p:embed/>
                </p:oleObj>
              </mc:Choice>
              <mc:Fallback>
                <p:oleObj name="Equation" r:id="rId10" imgW="1651000" imgH="46990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4739" y="4834890"/>
                        <a:ext cx="2489153" cy="6629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8683" name="Object 11"/>
          <p:cNvGraphicFramePr>
            <a:graphicFrameLocks noChangeAspect="1"/>
          </p:cNvGraphicFramePr>
          <p:nvPr/>
        </p:nvGraphicFramePr>
        <p:xfrm>
          <a:off x="3691890" y="5566410"/>
          <a:ext cx="1850231" cy="4229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8" name="Equation" r:id="rId12" imgW="1002865" imgH="228501" progId="Equation.DSMT4">
                  <p:embed/>
                </p:oleObj>
              </mc:Choice>
              <mc:Fallback>
                <p:oleObj name="Equation" r:id="rId12" imgW="1002865" imgH="228501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1890" y="5566410"/>
                        <a:ext cx="1850231" cy="42291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5099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63930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59204" y="867826"/>
            <a:ext cx="11601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b="1" dirty="0" smtClean="0">
                <a:solidFill>
                  <a:srgbClr val="FF0000"/>
                </a:solidFill>
                <a:latin typeface="Times New Roman" pitchFamily="18" charset="0"/>
                <a:cs typeface="B Titr" pitchFamily="2" charset="-78"/>
              </a:rPr>
              <a:t>روش</a:t>
            </a:r>
            <a:r>
              <a:rPr lang="fa-I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BFGS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37"/>
          <p:cNvSpPr>
            <a:spLocks noChangeArrowheads="1"/>
          </p:cNvSpPr>
          <p:nvPr/>
        </p:nvSpPr>
        <p:spPr bwMode="auto">
          <a:xfrm>
            <a:off x="8432223" y="1792432"/>
            <a:ext cx="12192000" cy="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0000" endA="275" endPos="40000" dist="1016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39"/>
          <p:cNvSpPr>
            <a:spLocks noChangeArrowheads="1"/>
          </p:cNvSpPr>
          <p:nvPr/>
        </p:nvSpPr>
        <p:spPr bwMode="auto">
          <a:xfrm>
            <a:off x="9032488" y="1792432"/>
            <a:ext cx="12192000" cy="0"/>
          </a:xfrm>
          <a:prstGeom prst="rect">
            <a:avLst/>
          </a:prstGeom>
          <a:noFill/>
          <a:ln>
            <a:noFill/>
          </a:ln>
          <a:effectLst/>
          <a:scene3d>
            <a:camera prst="isometricOffAxis2Left"/>
            <a:lightRig rig="threePt" dir="t"/>
          </a:scene3d>
          <a:sp3d>
            <a:bevelT w="6350" prst="artDeco"/>
            <a:bevelB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 algn="r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fa-IR" dirty="0" smtClean="0">
                <a:latin typeface="Times New Roman" pitchFamily="18" charset="0"/>
                <a:cs typeface="B Titr" pitchFamily="2" charset="-78"/>
              </a:rPr>
              <a:t>الگوریتم این روش مانند سایر روشهای نامقید است.</a:t>
            </a:r>
            <a:endParaRPr lang="en-US" dirty="0" smtClean="0">
              <a:latin typeface="Times New Roman" pitchFamily="18" charset="0"/>
              <a:cs typeface="B Titr" pitchFamily="2" charset="-78"/>
            </a:endParaRPr>
          </a:p>
          <a:p>
            <a:pPr marL="624078" indent="-514350" algn="r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fa-IR" dirty="0" smtClean="0">
                <a:latin typeface="Times New Roman" pitchFamily="18" charset="0"/>
                <a:cs typeface="B Titr" pitchFamily="2" charset="-78"/>
              </a:rPr>
              <a:t>بردار جستجو توسط معادله زیر به هنگام میشود:</a:t>
            </a:r>
            <a:endParaRPr lang="en-US" dirty="0" smtClean="0">
              <a:latin typeface="Times New Roman" pitchFamily="18" charset="0"/>
              <a:cs typeface="B Titr" pitchFamily="2" charset="-78"/>
            </a:endParaRPr>
          </a:p>
          <a:p>
            <a:pPr marL="624078" indent="-514350" algn="l" rtl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B Titr" pitchFamily="2" charset="-78"/>
            </a:endParaRPr>
          </a:p>
          <a:p>
            <a:pPr marL="624078" indent="-514350" algn="r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fa-IR" dirty="0" smtClean="0">
                <a:latin typeface="Times New Roman" pitchFamily="18" charset="0"/>
                <a:cs typeface="B Titr" pitchFamily="2" charset="-78"/>
              </a:rPr>
              <a:t>ماتریس هسیان توسط معادله زیر بدست می</a:t>
            </a:r>
            <a:r>
              <a:rPr lang="fa-IR" sz="100" dirty="0" smtClean="0">
                <a:latin typeface="Times New Roman" pitchFamily="18" charset="0"/>
                <a:cs typeface="B Titr" pitchFamily="2" charset="-78"/>
              </a:rPr>
              <a:t> </a:t>
            </a:r>
            <a:r>
              <a:rPr lang="fa-IR" dirty="0" smtClean="0">
                <a:latin typeface="Times New Roman" pitchFamily="18" charset="0"/>
                <a:cs typeface="B Titr" pitchFamily="2" charset="-78"/>
              </a:rPr>
              <a:t>آید:</a:t>
            </a:r>
            <a:endParaRPr lang="en-US" dirty="0" smtClean="0">
              <a:latin typeface="Times New Roman" pitchFamily="18" charset="0"/>
              <a:cs typeface="B Titr" pitchFamily="2" charset="-78"/>
            </a:endParaRPr>
          </a:p>
          <a:p>
            <a:pPr marL="624078" indent="-514350" algn="l" rtl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 algn="l" rtl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 marL="624078" indent="-514350" algn="l" rtl="0">
              <a:buNone/>
            </a:pPr>
            <a:endParaRPr lang="en-US" dirty="0" smtClean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3611881" y="2594610"/>
          <a:ext cx="1931670" cy="5106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6" name="Equation" r:id="rId4" imgW="825500" imgH="228600" progId="Equation.DSMT4">
                  <p:embed/>
                </p:oleObj>
              </mc:Choice>
              <mc:Fallback>
                <p:oleObj name="Equation" r:id="rId4" imgW="825500" imgH="228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1881" y="2594610"/>
                        <a:ext cx="1931670" cy="51067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3015" name="Object 7"/>
          <p:cNvGraphicFramePr>
            <a:graphicFrameLocks noChangeAspect="1"/>
          </p:cNvGraphicFramePr>
          <p:nvPr/>
        </p:nvGraphicFramePr>
        <p:xfrm>
          <a:off x="2865120" y="3878580"/>
          <a:ext cx="78994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7" name="Equation" r:id="rId6" imgW="4381500" imgH="482600" progId="Equation.DSMT4">
                  <p:embed/>
                </p:oleObj>
              </mc:Choice>
              <mc:Fallback>
                <p:oleObj name="Equation" r:id="rId6" imgW="4381500" imgH="4826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5120" y="3878580"/>
                        <a:ext cx="78994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6" name="Object 8"/>
          <p:cNvGraphicFramePr>
            <a:graphicFrameLocks noChangeAspect="1"/>
          </p:cNvGraphicFramePr>
          <p:nvPr/>
        </p:nvGraphicFramePr>
        <p:xfrm>
          <a:off x="2839720" y="4894580"/>
          <a:ext cx="16510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8" name="Equation" r:id="rId8" imgW="787400" imgH="228600" progId="Equation.DSMT4">
                  <p:embed/>
                </p:oleObj>
              </mc:Choice>
              <mc:Fallback>
                <p:oleObj name="Equation" r:id="rId8" imgW="787400" imgH="2286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9720" y="4894580"/>
                        <a:ext cx="1651000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5099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1980</TotalTime>
  <Words>540</Words>
  <Application>Microsoft Office PowerPoint</Application>
  <PresentationFormat>Custom</PresentationFormat>
  <Paragraphs>117</Paragraphs>
  <Slides>15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Concourse</vt:lpstr>
      <vt:lpstr>Equation</vt:lpstr>
      <vt:lpstr>              بهینه سازی با روشهای گرادیانی نامقید   بهار 1394   MarketCode.ir   ُُ    </vt:lpstr>
      <vt:lpstr>مقدمه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آنچه در این کد خواهیم آموخت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بسمه تعالی  بررسی  تجربی و عددی انتقال حرارت جریان نانو­سیال در چاه حرارتی مماسی  سیدضیاالدین میری استاد راهنما :  دکتر اشجعی</dc:title>
  <dc:creator>armin</dc:creator>
  <cp:lastModifiedBy>Education</cp:lastModifiedBy>
  <cp:revision>346</cp:revision>
  <dcterms:created xsi:type="dcterms:W3CDTF">2010-08-02T12:59:59Z</dcterms:created>
  <dcterms:modified xsi:type="dcterms:W3CDTF">2015-06-20T10:25:57Z</dcterms:modified>
</cp:coreProperties>
</file>