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367" r:id="rId2"/>
    <p:sldId id="366" r:id="rId3"/>
    <p:sldId id="354" r:id="rId4"/>
    <p:sldId id="355" r:id="rId5"/>
    <p:sldId id="360" r:id="rId6"/>
    <p:sldId id="370" r:id="rId7"/>
    <p:sldId id="369" r:id="rId8"/>
    <p:sldId id="365" r:id="rId9"/>
    <p:sldId id="3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87147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sz="8000" dirty="0" smtClean="0">
                <a:solidFill>
                  <a:schemeClr val="accent1"/>
                </a:solidFill>
                <a:latin typeface="Rockwell Extra Bold" panose="02060903040505020403" pitchFamily="18" charset="0"/>
                <a:cs typeface="B Ziba" panose="00000400000000000000" pitchFamily="2" charset="-78"/>
              </a:rPr>
              <a:t>بسم الله </a:t>
            </a:r>
            <a:r>
              <a:rPr lang="fa-IR" sz="8000" dirty="0" smtClean="0">
                <a:solidFill>
                  <a:schemeClr val="accent1"/>
                </a:solidFill>
                <a:latin typeface="XB Titre Shadow" panose="02000506090000020004" pitchFamily="2" charset="-78"/>
                <a:cs typeface="B Ziba" panose="00000400000000000000" pitchFamily="2" charset="-78"/>
              </a:rPr>
              <a:t>الرحمن</a:t>
            </a:r>
            <a:r>
              <a:rPr lang="fa-IR" sz="8000" dirty="0" smtClean="0">
                <a:solidFill>
                  <a:schemeClr val="accent1"/>
                </a:solidFill>
                <a:latin typeface="Rockwell Extra Bold" panose="02060903040505020403" pitchFamily="18" charset="0"/>
                <a:cs typeface="B Ziba" panose="00000400000000000000" pitchFamily="2" charset="-78"/>
              </a:rPr>
              <a:t> الرحیم</a:t>
            </a:r>
            <a:endParaRPr lang="en-US" sz="8000" dirty="0">
              <a:solidFill>
                <a:schemeClr val="accent1"/>
              </a:solidFill>
              <a:latin typeface="Rockwell Extra Bold" panose="02060903040505020403" pitchFamily="18" charset="0"/>
              <a:cs typeface="B Zib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70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حل دستگاه معادلات غیرخطی با مشتقات کسری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معین خلیقی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آذر 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pPr algn="just" rtl="1">
              <a:lnSpc>
                <a:spcPct val="150000"/>
              </a:lnSpc>
            </a:pPr>
            <a:r>
              <a:rPr lang="ar-SA" sz="2200" dirty="0">
                <a:cs typeface="B Titr" panose="00000700000000000000" pitchFamily="2" charset="-78"/>
              </a:rPr>
              <a:t>آنچه در این برنامه ارائه گردیده است حل عددی مسئله مقدار اولیه با معادلات دیفرانسیل غیرخطی با مشتقات </a:t>
            </a:r>
            <a:r>
              <a:rPr lang="ar-SA" sz="2200" dirty="0" smtClean="0">
                <a:cs typeface="B Titr" panose="00000700000000000000" pitchFamily="2" charset="-78"/>
              </a:rPr>
              <a:t>کسری</a:t>
            </a:r>
            <a:r>
              <a:rPr lang="fa-IR" sz="2200" dirty="0" smtClean="0">
                <a:cs typeface="B Titr" panose="00000700000000000000" pitchFamily="2" charset="-78"/>
              </a:rPr>
              <a:t> تک بعدی</a:t>
            </a:r>
            <a:r>
              <a:rPr lang="ar-SA" sz="2200" dirty="0" smtClean="0">
                <a:cs typeface="B Titr" panose="00000700000000000000" pitchFamily="2" charset="-78"/>
              </a:rPr>
              <a:t> </a:t>
            </a:r>
            <a:r>
              <a:rPr lang="ar-SA" sz="2200" dirty="0">
                <a:cs typeface="B Titr" panose="00000700000000000000" pitchFamily="2" charset="-78"/>
              </a:rPr>
              <a:t>می‌باشد. روش ارائه شده در این برنامه بر پایه تعمیمی از روش‌های پیشگو و تکرار تصحیح آدامز بشفورث و آدامز مولتون می‌باشد. معادلات کسری مسئله به صورت معادل با انتگرال </a:t>
            </a:r>
            <a:r>
              <a:rPr lang="ar-SA" sz="2200" dirty="0" smtClean="0">
                <a:cs typeface="B Titr" panose="00000700000000000000" pitchFamily="2" charset="-78"/>
              </a:rPr>
              <a:t>ولترا </a:t>
            </a:r>
            <a:r>
              <a:rPr lang="ar-SA" sz="2200" dirty="0">
                <a:cs typeface="B Titr" panose="00000700000000000000" pitchFamily="2" charset="-78"/>
              </a:rPr>
              <a:t>بازنویسی می‌شوند و پس از آن جواب انتگرالی با استفاده از رابطه پیشگو تقریب زده می‌شود و سپس جواب در انتهای بازه تا تولرانس مورد نظر اصلاح خواد شد</a:t>
            </a:r>
            <a:r>
              <a:rPr lang="ar-SA" sz="2200" dirty="0" smtClean="0">
                <a:cs typeface="B Titr" panose="00000700000000000000" pitchFamily="2" charset="-78"/>
              </a:rPr>
              <a:t>.</a:t>
            </a:r>
            <a:r>
              <a:rPr lang="fa-IR" sz="2200" dirty="0" smtClean="0">
                <a:cs typeface="B Titr" panose="00000700000000000000" pitchFamily="2" charset="-78"/>
              </a:rPr>
              <a:t> </a:t>
            </a:r>
            <a:r>
              <a:rPr lang="ar-SA" sz="2200" dirty="0">
                <a:cs typeface="B Titr" panose="00000700000000000000" pitchFamily="2" charset="-78"/>
              </a:rPr>
              <a:t>در این برنامه از الگوریتم تبدیل</a:t>
            </a:r>
            <a:r>
              <a:rPr lang="fa-IR" sz="2200" dirty="0">
                <a:cs typeface="B Titr" panose="00000700000000000000" pitchFamily="2" charset="-78"/>
              </a:rPr>
              <a:t> سریع</a:t>
            </a:r>
            <a:r>
              <a:rPr lang="ar-SA" sz="2200" dirty="0">
                <a:cs typeface="B Titr" panose="00000700000000000000" pitchFamily="2" charset="-78"/>
              </a:rPr>
              <a:t> فوریه نیز استفاده شده است که کمکی شایانی در افزایش سرعت محاسبات </a:t>
            </a:r>
            <a:r>
              <a:rPr lang="ar-SA" sz="2200" dirty="0" smtClean="0">
                <a:cs typeface="B Titr" panose="00000700000000000000" pitchFamily="2" charset="-78"/>
              </a:rPr>
              <a:t>می‌کند</a:t>
            </a:r>
            <a:r>
              <a:rPr lang="fa-IR" sz="2200" dirty="0" smtClean="0">
                <a:cs typeface="B Titr" panose="00000700000000000000" pitchFamily="2" charset="-78"/>
              </a:rPr>
              <a:t>،</a:t>
            </a:r>
            <a:r>
              <a:rPr lang="ar-SA" sz="2200" b="1" dirty="0" smtClean="0">
                <a:cs typeface="B Titr" panose="00000700000000000000" pitchFamily="2" charset="-78"/>
              </a:rPr>
              <a:t> </a:t>
            </a:r>
            <a:r>
              <a:rPr lang="ar-SA" sz="2200" b="1" dirty="0">
                <a:cs typeface="B Titr" panose="00000700000000000000" pitchFamily="2" charset="-78"/>
              </a:rPr>
              <a:t>همچنین سعی شده است تا هشدار مربوط به تمام خطاهای احتمالی ورودی نمایش داده شود. </a:t>
            </a:r>
            <a:endParaRPr lang="en-US" sz="2200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791200"/>
          </a:xfrm>
        </p:spPr>
        <p:txBody>
          <a:bodyPr>
            <a:normAutofit fontScale="55000" lnSpcReduction="20000"/>
          </a:bodyPr>
          <a:lstStyle/>
          <a:p>
            <a:pPr algn="just" rtl="1">
              <a:lnSpc>
                <a:spcPct val="150000"/>
              </a:lnSpc>
            </a:pPr>
            <a:r>
              <a:rPr lang="fa-IR" sz="4000" dirty="0" smtClean="0">
                <a:cs typeface="B Titr" panose="00000700000000000000" pitchFamily="2" charset="-78"/>
              </a:rPr>
              <a:t>معادلات دیفراسیل انتگرال کسری </a:t>
            </a:r>
            <a:r>
              <a:rPr lang="fa-IR" sz="4000" dirty="0">
                <a:cs typeface="B Titr" panose="00000700000000000000" pitchFamily="2" charset="-78"/>
              </a:rPr>
              <a:t>و توابع خاص از فیزیک ریاضیاتی همچنین بسط و تعمیم آنها در یک یا چند متغیر بیشتر، </a:t>
            </a:r>
            <a:r>
              <a:rPr lang="fa-IR" sz="4000" dirty="0" smtClean="0">
                <a:cs typeface="B Titr" panose="00000700000000000000" pitchFamily="2" charset="-78"/>
              </a:rPr>
              <a:t>در بعضی </a:t>
            </a:r>
            <a:r>
              <a:rPr lang="fa-IR" sz="4000" dirty="0">
                <a:cs typeface="B Titr" panose="00000700000000000000" pitchFamily="2" charset="-78"/>
              </a:rPr>
              <a:t>از زمینه‌های کاربردهای </a:t>
            </a:r>
            <a:r>
              <a:rPr lang="fa-IR" sz="4000" dirty="0" smtClean="0">
                <a:cs typeface="B Titr" panose="00000700000000000000" pitchFamily="2" charset="-78"/>
              </a:rPr>
              <a:t>امروزی شامل </a:t>
            </a:r>
            <a:r>
              <a:rPr lang="fa-IR" sz="4000" dirty="0">
                <a:cs typeface="B Titr" panose="00000700000000000000" pitchFamily="2" charset="-78"/>
              </a:rPr>
              <a:t>جریان سیالات، روانه شناسی، فرایندهای دینامیکی در ساختارهای خود متشابه و منفذدار، تبدیل توزیع یکسان به پراکنش، شبکه‌های الکتریکی، آمار و احتمال، قضایای کنترلی از سیستم‌های دینامیکی، ویسکوالاستیکی، الکتروشیمی فرسایش، شیمی فیزیک، پرتوشناسی و پردازش سیگنال وغیره می‌باشد</a:t>
            </a:r>
            <a:r>
              <a:rPr lang="fa-IR" sz="4000" dirty="0" smtClean="0">
                <a:cs typeface="B Titr" panose="00000700000000000000" pitchFamily="2" charset="-78"/>
              </a:rPr>
              <a:t>.</a:t>
            </a:r>
            <a:endParaRPr lang="fa-IR" sz="4000" dirty="0" smtClean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4000" dirty="0" smtClean="0">
                <a:solidFill>
                  <a:srgbClr val="00B050"/>
                </a:solidFill>
                <a:cs typeface="B Titr" panose="00000700000000000000" pitchFamily="2" charset="-78"/>
              </a:rPr>
              <a:t>در دو مقاله علمي پژوهشي در زمینه فیزیکی سیستم‌های پیچیده از این کد استفاده شده است: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long-rang memory on epidemic 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Fractional Dynamics of Network Growth Constrained by Aging Node Interactions</a:t>
            </a:r>
            <a:endParaRPr lang="fa-IR" sz="4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lnSpc>
                <a:spcPct val="150000"/>
              </a:lnSpc>
            </a:pPr>
            <a:endParaRPr lang="en-US" sz="28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پوشش جامع دسته‌ای از مسائل کسری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ctr" rtl="1">
              <a:buNone/>
            </a:pP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05000" y="2895600"/>
                <a:ext cx="4876799" cy="11908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  <m:sup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sup>
                                    </m:sSubSup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)=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895600"/>
                <a:ext cx="4876799" cy="11908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5493" y="2895600"/>
                <a:ext cx="4115811" cy="11908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"/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e>
                                      <m:sub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  <m:sup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sup>
                                    </m:sSubSup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)=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32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493" y="2895600"/>
                <a:ext cx="4115811" cy="11908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00" y="2438400"/>
                <a:ext cx="6281913" cy="2148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p>
                                </m:sSub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p>
                                </m:sSub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p>
                                </m:sSub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32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32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438400"/>
                <a:ext cx="6281913" cy="21486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354843" y="2491531"/>
                <a:ext cx="6281913" cy="2505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p>
                                </m:sSub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sup>
                                </m:sSub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32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32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843" y="2491531"/>
                <a:ext cx="6281913" cy="250555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45496" y="2362200"/>
                <a:ext cx="8041304" cy="2418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)=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),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Sup>
                                  <m:sSubSup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  <m:r>
                                      <a:rPr lang="en-US" sz="2600" i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𝛾</m:t>
                                    </m:r>
                                  </m:sup>
                                </m:sSub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6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6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600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6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6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6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600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6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sz="2600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600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6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96" y="2362200"/>
                <a:ext cx="8041304" cy="24188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الگوریتم </a:t>
            </a:r>
            <a:r>
              <a:rPr lang="ar-SA" sz="2400" dirty="0">
                <a:solidFill>
                  <a:srgbClr val="0000FF"/>
                </a:solidFill>
                <a:cs typeface="B Titr" panose="00000700000000000000" pitchFamily="2" charset="-78"/>
              </a:rPr>
              <a:t>تبدیل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 سریع</a:t>
            </a:r>
            <a:r>
              <a:rPr lang="ar-SA" sz="2400" dirty="0">
                <a:solidFill>
                  <a:srgbClr val="0000FF"/>
                </a:solidFill>
                <a:cs typeface="B Titr" panose="00000700000000000000" pitchFamily="2" charset="-78"/>
              </a:rPr>
              <a:t> فوریه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109728" indent="0" algn="ctr" rtl="1">
              <a:buNone/>
            </a:pP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2041587"/>
            <a:ext cx="4800600" cy="3795588"/>
          </a:xfrm>
          <a:prstGeom prst="rect">
            <a:avLst/>
          </a:prstGeom>
        </p:spPr>
      </p:pic>
      <p:pic>
        <p:nvPicPr>
          <p:cNvPr id="10" name="Picture 9" descr="C:\Users\pc\Desktop\fig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449637" cy="3306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pc\Desktop\fig5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5814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1652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8215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استفاده از روش پیشگو و تصحیح برای حل مسائل مقدار اولیه غیرخطی با مشتقات کسری و همچنین دستگاه‌های شامل آن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قرار دادن تولرانس مورد نظر جهت صرفه جویی در تعداد تکرارها و همچنین دست یافتن به بهترین جواب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نحوه استفاده از روش تبدیل سریع فوریه جهت کاهش هزینه محسباتی در قالب تکرارهای پیشگو و تصحیح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نحوه پیاده‌سازی یک رابطه و یا یک دستگاه از معادلات دیفرانسیل کسری غیر خطی با شرایط به هم آمیخته و فراخوانی آن در برنامه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9743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کامپایلرهای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متلب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قابل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اجراست.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مفاهیمی مانند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nitial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Value Problem,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Nonlinear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Fractional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Differential Equations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3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- آشنایی با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Product Trapezoidal Rule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, Product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Rectangle Rule,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Volterra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integrals, Fast Fourier Transform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4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- آشنایی با زبان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1447799"/>
          </a:xfrm>
        </p:spPr>
        <p:txBody>
          <a:bodyPr>
            <a:normAutofit fontScale="97500"/>
          </a:bodyPr>
          <a:lstStyle/>
          <a:p>
            <a:pPr marL="109728" indent="0" algn="ctr" rtl="1">
              <a:buNone/>
            </a:pPr>
            <a:r>
              <a:rPr lang="fa-IR" sz="6600" dirty="0" smtClean="0">
                <a:solidFill>
                  <a:schemeClr val="accent1"/>
                </a:solidFill>
                <a:latin typeface="XP Ziba" panose="02000506080000020004" pitchFamily="2" charset="-78"/>
                <a:cs typeface="XP Ziba" panose="02000506080000020004" pitchFamily="2" charset="-78"/>
              </a:rPr>
              <a:t>با تشکر از توجه شما</a:t>
            </a:r>
            <a:endParaRPr lang="en-US" sz="6600" dirty="0">
              <a:solidFill>
                <a:schemeClr val="accent1"/>
              </a:solidFill>
              <a:latin typeface="XP Ziba" panose="02000506080000020004" pitchFamily="2" charset="-78"/>
              <a:cs typeface="XP Ziba" panose="0200050608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4349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4741</TotalTime>
  <Words>399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B Titr</vt:lpstr>
      <vt:lpstr>B Ziba</vt:lpstr>
      <vt:lpstr>Calibri</vt:lpstr>
      <vt:lpstr>Cambria Math</vt:lpstr>
      <vt:lpstr>Lucida Sans Unicode</vt:lpstr>
      <vt:lpstr>Rockwell Extra Bold</vt:lpstr>
      <vt:lpstr>Times New Roman</vt:lpstr>
      <vt:lpstr>Verdana</vt:lpstr>
      <vt:lpstr>Wingdings 2</vt:lpstr>
      <vt:lpstr>Wingdings 3</vt:lpstr>
      <vt:lpstr>XB Titre Shadow</vt:lpstr>
      <vt:lpstr>XP Ziba</vt:lpstr>
      <vt:lpstr>Concourse</vt:lpstr>
      <vt:lpstr>PowerPoint Presentation</vt:lpstr>
      <vt:lpstr>            حل دستگاه معادلات غیرخطی با مشتقات کسری  معین خلیقی آذر 94 MarketCode.ir    </vt:lpstr>
      <vt:lpstr> </vt:lpstr>
      <vt:lpstr>PowerPoint Presentation</vt:lpstr>
      <vt:lpstr>توانمندیهای کُد</vt:lpstr>
      <vt:lpstr>توانمندیهای کُد</vt:lpstr>
      <vt:lpstr>آنچه در این کد خواهید آموخت</vt:lpstr>
      <vt:lpstr>نکات و الزامات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mamalux</cp:lastModifiedBy>
  <cp:revision>237</cp:revision>
  <dcterms:created xsi:type="dcterms:W3CDTF">2006-08-16T00:00:00Z</dcterms:created>
  <dcterms:modified xsi:type="dcterms:W3CDTF">2016-03-02T19:51:56Z</dcterms:modified>
</cp:coreProperties>
</file>