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90" r:id="rId2"/>
    <p:sldId id="366" r:id="rId3"/>
    <p:sldId id="354" r:id="rId4"/>
    <p:sldId id="355" r:id="rId5"/>
    <p:sldId id="356" r:id="rId6"/>
    <p:sldId id="360" r:id="rId7"/>
    <p:sldId id="361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62" r:id="rId30"/>
    <p:sldId id="365" r:id="rId31"/>
    <p:sldId id="3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87147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8000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B Ziba" panose="00000400000000000000" pitchFamily="2" charset="-78"/>
              </a:rPr>
              <a:t>بسم الله </a:t>
            </a:r>
            <a:r>
              <a:rPr lang="fa-IR" sz="8000" dirty="0" smtClean="0">
                <a:solidFill>
                  <a:schemeClr val="accent1"/>
                </a:solidFill>
                <a:latin typeface="XB Titre Shadow" panose="02000506090000020004" pitchFamily="2" charset="-78"/>
                <a:cs typeface="B Ziba" panose="00000400000000000000" pitchFamily="2" charset="-78"/>
              </a:rPr>
              <a:t>الرحمن</a:t>
            </a:r>
            <a:r>
              <a:rPr lang="fa-IR" sz="8000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B Ziba" panose="00000400000000000000" pitchFamily="2" charset="-78"/>
              </a:rPr>
              <a:t> الرحیم</a:t>
            </a:r>
            <a:endParaRPr lang="en-US" sz="8000" dirty="0">
              <a:solidFill>
                <a:schemeClr val="accent1"/>
              </a:solidFill>
              <a:latin typeface="Rockwell Extra Bold" panose="02060903040505020403" pitchFamily="18" charset="0"/>
              <a:cs typeface="B Zib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7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47910"/>
            <a:ext cx="7924800" cy="38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5698792" cy="41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403940" cy="41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491473" cy="43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592010" cy="41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665747" cy="42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2" y="2057400"/>
            <a:ext cx="5684916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195936" cy="43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681487" cy="43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35" y="1981200"/>
            <a:ext cx="5401130" cy="43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روش عناصر مرزی-تفاضلات متناهی برای معادلات پواسون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معین خلیقی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آذر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772446" cy="4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1277"/>
            <a:ext cx="4296204" cy="39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943707" cy="4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753757" cy="43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9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586704" cy="42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691494" cy="43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1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620057" cy="42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16" y="2057400"/>
            <a:ext cx="4653367" cy="43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00" y="1981200"/>
            <a:ext cx="4577199" cy="42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4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8215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تبدیل مسائل مقدار مرزی به دستگاه‌های معادل با وزن‌های مشخص با استفاده از عملگرهای تفاضلی تقریبی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تولید شبکه با سلول‌های مثلثی منعطف با نواحی مختلف حفره دار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اندیس گذاری نقاط گره‌ای جهت اعمال محاسبات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ذخیره جداگانه نواحی شبکه بندی شده با تعداد نقاط گره‌ای متفاوت مرزی و داخلی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</a:t>
            </a:r>
            <a:r>
              <a:rPr lang="fa-IR" sz="2400" b="1" dirty="0">
                <a:cs typeface="B Titr" panose="00000700000000000000" pitchFamily="2" charset="-78"/>
              </a:rPr>
              <a:t> نحوه پیاده سازی </a:t>
            </a:r>
            <a:r>
              <a:rPr lang="fa-IR" sz="2400" b="1" dirty="0" smtClean="0">
                <a:cs typeface="B Titr" panose="00000700000000000000" pitchFamily="2" charset="-78"/>
              </a:rPr>
              <a:t>سه روش </a:t>
            </a:r>
            <a:r>
              <a:rPr lang="fa-IR" sz="2400" b="1" dirty="0">
                <a:cs typeface="B Titr" panose="00000700000000000000" pitchFamily="2" charset="-78"/>
              </a:rPr>
              <a:t>برای نقاط گره‌ای اندیس گذاری شده </a:t>
            </a:r>
            <a:r>
              <a:rPr lang="fa-IR" sz="2400" b="1" dirty="0" smtClean="0">
                <a:cs typeface="B Titr" panose="00000700000000000000" pitchFamily="2" charset="-78"/>
              </a:rPr>
              <a:t>شبکه به صورت جامع برای هر تابع دلخواه روی مرز و تابع دلخواه منبع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6- محاسبه </a:t>
            </a:r>
            <a:r>
              <a:rPr lang="fa-IR" sz="2400" b="1" dirty="0" smtClean="0">
                <a:cs typeface="B Titr" panose="00000700000000000000" pitchFamily="2" charset="-78"/>
              </a:rPr>
              <a:t>خطاهای مختلف از سه روش تقریبی به کار گرفته شده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معادلات پواسون با شرایط مرزی دریکله در نواحی دو بعدی </a:t>
            </a:r>
            <a:r>
              <a:rPr lang="fa-IR" sz="2800" dirty="0" smtClean="0">
                <a:cs typeface="B Titr" panose="00000700000000000000" pitchFamily="2" charset="-78"/>
              </a:rPr>
              <a:t>غیر معمول شامل </a:t>
            </a:r>
            <a:r>
              <a:rPr lang="fa-IR" sz="2800" dirty="0" smtClean="0">
                <a:cs typeface="B Titr" panose="00000700000000000000" pitchFamily="2" charset="-78"/>
              </a:rPr>
              <a:t>حفره به روش‌های عددی مختلفی حل می‌شود که در اینجا ترکیبی از روش تفاضلات متناهی با روش عنصر مرزی به کاربرده‌ شده است تا مسئله را با تقریب خطی قطعه‌ای و یک دستگاه خطی پراکنده با استفاده از عنصرهای مرزی حل کنیم. </a:t>
            </a:r>
          </a:p>
          <a:p>
            <a:pPr algn="just" rtl="1">
              <a:lnSpc>
                <a:spcPct val="150000"/>
              </a:lnSpc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799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متلب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به فرمت‌های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.m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،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.fig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.mat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قابل مشاهده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است.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مفاهیمی مانند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Boundary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Value Problem,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Delaunay Triangulation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 Difference Methods, Boundary Element Method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447799"/>
          </a:xfrm>
        </p:spPr>
        <p:txBody>
          <a:bodyPr>
            <a:normAutofit fontScale="97500"/>
          </a:bodyPr>
          <a:lstStyle/>
          <a:p>
            <a:pPr marL="109728" indent="0" algn="ctr" rtl="1">
              <a:buNone/>
            </a:pPr>
            <a:r>
              <a:rPr lang="fa-IR" sz="6600" dirty="0" smtClean="0">
                <a:solidFill>
                  <a:schemeClr val="accent1"/>
                </a:solidFill>
                <a:latin typeface="XP Ziba" panose="02000506080000020004" pitchFamily="2" charset="-78"/>
                <a:cs typeface="XP Ziba" panose="02000506080000020004" pitchFamily="2" charset="-78"/>
              </a:rPr>
              <a:t>با تشکر از توجه شما</a:t>
            </a:r>
            <a:endParaRPr lang="en-US" sz="6600" dirty="0">
              <a:solidFill>
                <a:schemeClr val="accent1"/>
              </a:solidFill>
              <a:latin typeface="XP Ziba" panose="02000506080000020004" pitchFamily="2" charset="-78"/>
              <a:cs typeface="XP Ziba" panose="0200050608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43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21492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800" dirty="0">
                <a:cs typeface="B Titr" panose="00000700000000000000" pitchFamily="2" charset="-78"/>
              </a:rPr>
              <a:t> تقسیم بندی ناحیه به صورت مثلثی در یک برنامه به صورت جدا انجام </a:t>
            </a:r>
            <a:r>
              <a:rPr lang="fa-IR" sz="2800" dirty="0" smtClean="0">
                <a:cs typeface="B Titr" panose="00000700000000000000" pitchFamily="2" charset="-78"/>
              </a:rPr>
              <a:t>می‌شود </a:t>
            </a:r>
            <a:r>
              <a:rPr lang="fa-IR" sz="2800" dirty="0">
                <a:cs typeface="B Titr" panose="00000700000000000000" pitchFamily="2" charset="-78"/>
              </a:rPr>
              <a:t>که در </a:t>
            </a:r>
            <a:r>
              <a:rPr lang="fa-IR" sz="2800" dirty="0" smtClean="0">
                <a:cs typeface="B Titr" panose="00000700000000000000" pitchFamily="2" charset="-78"/>
              </a:rPr>
              <a:t>برنامه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اصلی به صورت </a:t>
            </a:r>
            <a:r>
              <a:rPr lang="fa-IR" sz="2800" dirty="0">
                <a:cs typeface="B Titr" panose="00000700000000000000" pitchFamily="2" charset="-78"/>
              </a:rPr>
              <a:t>پیش فرض قرار داده شده است. با توجه به اینکه برای </a:t>
            </a:r>
            <a:r>
              <a:rPr lang="fa-IR" sz="2800" dirty="0" smtClean="0">
                <a:cs typeface="B Titr" panose="00000700000000000000" pitchFamily="2" charset="-78"/>
              </a:rPr>
              <a:t>تقسیم‌بندی </a:t>
            </a:r>
            <a:r>
              <a:rPr lang="fa-IR" sz="2800" dirty="0">
                <a:cs typeface="B Titr" panose="00000700000000000000" pitchFamily="2" charset="-78"/>
              </a:rPr>
              <a:t>ناحیه از </a:t>
            </a:r>
            <a:r>
              <a:rPr lang="fa-IR" sz="2800" dirty="0" smtClean="0">
                <a:cs typeface="B Titr" panose="00000700000000000000" pitchFamily="2" charset="-78"/>
              </a:rPr>
              <a:t>شبکه‌های </a:t>
            </a:r>
            <a:r>
              <a:rPr lang="fa-IR" sz="2800" dirty="0">
                <a:cs typeface="B Titr" panose="00000700000000000000" pitchFamily="2" charset="-78"/>
              </a:rPr>
              <a:t>تقریبی </a:t>
            </a:r>
            <a:r>
              <a:rPr lang="fa-IR" sz="2800" dirty="0" smtClean="0">
                <a:cs typeface="B Titr" panose="00000700000000000000" pitchFamily="2" charset="-78"/>
              </a:rPr>
              <a:t>با سلول‌های منظم و نامنظم مثلثی استفاده </a:t>
            </a:r>
            <a:r>
              <a:rPr lang="fa-IR" sz="2800" dirty="0">
                <a:cs typeface="B Titr" panose="00000700000000000000" pitchFamily="2" charset="-78"/>
              </a:rPr>
              <a:t>میشود لذا میتوان این برنامه را برای حل مسائل پواسون به نواحی با مرزهای </a:t>
            </a:r>
            <a:r>
              <a:rPr lang="fa-IR" sz="2800" dirty="0" smtClean="0">
                <a:cs typeface="B Titr" panose="00000700000000000000" pitchFamily="2" charset="-78"/>
              </a:rPr>
              <a:t>متنوع‌تری </a:t>
            </a:r>
            <a:r>
              <a:rPr lang="fa-IR" sz="2800" dirty="0">
                <a:cs typeface="B Titr" panose="00000700000000000000" pitchFamily="2" charset="-78"/>
              </a:rPr>
              <a:t>تعمیم </a:t>
            </a:r>
            <a:r>
              <a:rPr lang="fa-IR" sz="2800" dirty="0" smtClean="0">
                <a:cs typeface="B Titr" panose="00000700000000000000" pitchFamily="2" charset="-78"/>
              </a:rPr>
              <a:t>داد.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سه روش متفاوت در برنامه گنجانده شده که تفاوت آنها در تبدیل مسئله به دستگاه‌ها با اندازه‌های متفاوت می‌باشد و کاربر می‌تواند هر یک را به دلخواه برای هر تابع در مرز و تابع منبع انتخاب نماید.</a:t>
            </a:r>
            <a:endParaRPr lang="fa-IR" sz="28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در يك مقاله علمي پژوهشي از قسمتی از این کد استفاده شده است.</a:t>
            </a:r>
            <a:endParaRPr lang="en-US" sz="2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18269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tri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89" y="2856245"/>
            <a:ext cx="30670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(a)locall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16" y="2807239"/>
            <a:ext cx="2581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تعیین سریع نقاط گره‌ای مشبک اندیس گذاری شده در سطوح حفره دار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/>
          <a:stretch>
            <a:fillRect/>
          </a:stretch>
        </p:blipFill>
        <p:spPr bwMode="auto">
          <a:xfrm>
            <a:off x="2853285" y="2743200"/>
            <a:ext cx="4048125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oein1\SkyDrive\semimar\New folder\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57" y="3657600"/>
            <a:ext cx="1973580" cy="21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06" y="2308066"/>
            <a:ext cx="6558165" cy="34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نمایش کانتور خطای مطلق برای هر مسئله مرزی پواسون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2050" name="Picture 2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13" y="2057400"/>
            <a:ext cx="4489774" cy="40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مقایسه کانتور خطا در سه روش مختلف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3" y="2069565"/>
            <a:ext cx="4862958" cy="436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69565"/>
            <a:ext cx="4853431" cy="4293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3" y="2180456"/>
            <a:ext cx="4801037" cy="43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0" y="2362200"/>
            <a:ext cx="4723980" cy="36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0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مسئله </a:t>
            </a:r>
            <a:r>
              <a:rPr lang="fa-IR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پواسون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در نواحی غیرعادی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8" y="2209800"/>
            <a:ext cx="5158284" cy="40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4368</TotalTime>
  <Words>541</Words>
  <Application>Microsoft Office PowerPoint</Application>
  <PresentationFormat>On-screen Show (4:3)</PresentationFormat>
  <Paragraphs>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 Titr</vt:lpstr>
      <vt:lpstr>B Ziba</vt:lpstr>
      <vt:lpstr>Calibri</vt:lpstr>
      <vt:lpstr>Lucida Sans Unicode</vt:lpstr>
      <vt:lpstr>Rockwell Extra Bold</vt:lpstr>
      <vt:lpstr>Times New Roman</vt:lpstr>
      <vt:lpstr>Verdana</vt:lpstr>
      <vt:lpstr>Wingdings 2</vt:lpstr>
      <vt:lpstr>Wingdings 3</vt:lpstr>
      <vt:lpstr>XB Titre Shadow</vt:lpstr>
      <vt:lpstr>XP Ziba</vt:lpstr>
      <vt:lpstr>Concourse</vt:lpstr>
      <vt:lpstr>PowerPoint Presentation</vt:lpstr>
      <vt:lpstr>            روش عناصر مرزی-تفاضلات متناهی برای معادلات پواسون  معین خلیقی آذر 94 MarketCode.ir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mamalux</cp:lastModifiedBy>
  <cp:revision>216</cp:revision>
  <dcterms:created xsi:type="dcterms:W3CDTF">2006-08-16T00:00:00Z</dcterms:created>
  <dcterms:modified xsi:type="dcterms:W3CDTF">2016-02-22T13:28:06Z</dcterms:modified>
</cp:coreProperties>
</file>