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366" r:id="rId2"/>
    <p:sldId id="354" r:id="rId3"/>
    <p:sldId id="355" r:id="rId4"/>
    <p:sldId id="356" r:id="rId5"/>
    <p:sldId id="357" r:id="rId6"/>
    <p:sldId id="358" r:id="rId7"/>
    <p:sldId id="359" r:id="rId8"/>
    <p:sldId id="362" r:id="rId9"/>
    <p:sldId id="3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1/25/2018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1/25/2018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1/25/2018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1/25/2018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1/25/2018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1/25/2018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200" dirty="0">
                <a:solidFill>
                  <a:srgbClr val="FF0000"/>
                </a:solidFill>
                <a:cs typeface="B Nazanin" pitchFamily="2" charset="-78"/>
              </a:rPr>
              <a:t>شبیه سازی و کنترل مقاوم توربین‌های بادی شناور با عدم قطعیت و تأخيرهای زمانی در حضور رویتگر با استفاده از </a:t>
            </a:r>
            <a:r>
              <a:rPr lang="fa-IR" sz="3200" dirty="0" smtClean="0">
                <a:solidFill>
                  <a:srgbClr val="FF0000"/>
                </a:solidFill>
                <a:cs typeface="B Nazanin" pitchFamily="2" charset="-78"/>
              </a:rPr>
              <a:t>روش</a:t>
            </a:r>
            <a:r>
              <a:rPr lang="en-US" sz="3200" dirty="0" smtClean="0">
                <a:solidFill>
                  <a:srgbClr val="FF0000"/>
                </a:solidFill>
                <a:latin typeface="Times" pitchFamily="18" charset="0"/>
                <a:cs typeface="B Nazanin" pitchFamily="2" charset="-78"/>
              </a:rPr>
              <a:t>T-S</a:t>
            </a:r>
            <a:r>
              <a:rPr lang="en-US" sz="3200" dirty="0" smtClean="0">
                <a:solidFill>
                  <a:srgbClr val="FF0000"/>
                </a:solidFill>
                <a:cs typeface="B Nazanin" pitchFamily="2" charset="-78"/>
              </a:rPr>
              <a:t> </a:t>
            </a:r>
            <a:r>
              <a:rPr lang="fa-IR" sz="3200" dirty="0" smtClean="0">
                <a:solidFill>
                  <a:srgbClr val="FF0000"/>
                </a:solidFill>
                <a:cs typeface="B Nazanin" pitchFamily="2" charset="-78"/>
              </a:rPr>
              <a:t> فازی </a:t>
            </a:r>
            <a:r>
              <a:rPr lang="fa-IR" sz="3200" dirty="0">
                <a:solidFill>
                  <a:srgbClr val="FF0000"/>
                </a:solidFill>
                <a:cs typeface="B Nazanin" pitchFamily="2" charset="-78"/>
              </a:rPr>
              <a:t>و </a:t>
            </a:r>
            <a:r>
              <a:rPr lang="en-US" sz="3200" dirty="0">
                <a:solidFill>
                  <a:srgbClr val="FF0000"/>
                </a:solidFill>
                <a:latin typeface="Times" pitchFamily="18" charset="0"/>
                <a:cs typeface="B Nazanin" pitchFamily="2" charset="-78"/>
              </a:rPr>
              <a:t>LMI</a:t>
            </a:r>
            <a:br>
              <a:rPr lang="en-US" sz="3200" dirty="0">
                <a:solidFill>
                  <a:srgbClr val="FF0000"/>
                </a:solidFill>
                <a:latin typeface="Times" pitchFamily="18" charset="0"/>
                <a:cs typeface="B Nazanin" pitchFamily="2" charset="-78"/>
              </a:rPr>
            </a:b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سعید کیامینی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پاییز 96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74636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 algn="just" rtl="1">
              <a:lnSpc>
                <a:spcPct val="150000"/>
              </a:lnSpc>
            </a:pPr>
            <a:r>
              <a:rPr lang="ar-SA" sz="3400" dirty="0">
                <a:cs typeface="B Titr" pitchFamily="2" charset="-78"/>
              </a:rPr>
              <a:t>در این </a:t>
            </a:r>
            <a:r>
              <a:rPr lang="fa-IR" sz="3400" dirty="0" smtClean="0">
                <a:cs typeface="B Titr" pitchFamily="2" charset="-78"/>
              </a:rPr>
              <a:t>پروژه </a:t>
            </a:r>
            <a:r>
              <a:rPr lang="ar-SA" sz="3400" dirty="0" smtClean="0">
                <a:cs typeface="B Titr" pitchFamily="2" charset="-78"/>
              </a:rPr>
              <a:t>قصد </a:t>
            </a:r>
            <a:r>
              <a:rPr lang="ar-SA" sz="3400" dirty="0">
                <a:cs typeface="B Titr" pitchFamily="2" charset="-78"/>
              </a:rPr>
              <a:t>داریم، با طراحی کنترل‌کننده اثر اغتشاشات ناشی از برخورد امواج دریا به دکل توربین‌های بادی کنترل گردد. برای رسیدن به این هدف از ابزارهایی نظیر تابع کاندید لیاپانوف، کنترل‌کننده فازی و همچنین از نامساوی‌های ماتریسی خطی استفاده خواهیم کرد. در کنترل‌کننده فازی از روش تاکاگی-سوگنو استفاده خواهد شد. در این روش به‌منظور برقرار کردن ارتباط خطی بین کنترل‌کننده و متغیرهای حالت، نیازمند ضریب بهره‌ای که این بهره از روش </a:t>
            </a:r>
            <a:r>
              <a:rPr lang="en-US" sz="3400" b="1" dirty="0">
                <a:solidFill>
                  <a:srgbClr val="0000FF"/>
                </a:solidFill>
                <a:latin typeface="Times" pitchFamily="18" charset="0"/>
                <a:cs typeface="B Titr" pitchFamily="2" charset="-78"/>
              </a:rPr>
              <a:t>LMI</a:t>
            </a:r>
            <a:r>
              <a:rPr lang="en-US" sz="3400" dirty="0">
                <a:solidFill>
                  <a:srgbClr val="0000FF"/>
                </a:solidFill>
                <a:cs typeface="B Titr" pitchFamily="2" charset="-78"/>
              </a:rPr>
              <a:t> </a:t>
            </a:r>
            <a:r>
              <a:rPr lang="fa-IR" sz="3400" dirty="0" smtClean="0">
                <a:solidFill>
                  <a:srgbClr val="0000FF"/>
                </a:solidFill>
                <a:cs typeface="B Titr" pitchFamily="2" charset="-78"/>
              </a:rPr>
              <a:t> </a:t>
            </a:r>
            <a:r>
              <a:rPr lang="ar-SA" sz="3400" dirty="0" smtClean="0">
                <a:cs typeface="B Titr" pitchFamily="2" charset="-78"/>
              </a:rPr>
              <a:t>بدست </a:t>
            </a:r>
            <a:r>
              <a:rPr lang="ar-SA" sz="3400" dirty="0">
                <a:cs typeface="B Titr" pitchFamily="2" charset="-78"/>
              </a:rPr>
              <a:t>می‌آید. انتظار می‌رود استفاده هم‌زمان از روش نامساوی خطی ماتریسی و کنترل‌کننده فازی در کاهش نوسانات مکانی ناشی از برخورد امواج به دکل تأثیر قابل توجهی داشته باشد.</a:t>
            </a:r>
            <a:endParaRPr lang="en-US" sz="3400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5321492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endParaRPr lang="fa-IR" sz="2400" dirty="0" smtClean="0"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2400" dirty="0" smtClean="0">
                <a:cs typeface="B Titr" pitchFamily="2" charset="-78"/>
              </a:rPr>
              <a:t>به </a:t>
            </a:r>
            <a:r>
              <a:rPr lang="ar-SA" sz="2400" dirty="0">
                <a:cs typeface="B Titr" pitchFamily="2" charset="-78"/>
              </a:rPr>
              <a:t>کمک مبانی تئوری به مدل سازی توربین‌های بادی فراساحلی خواهیم پرداخت. </a:t>
            </a:r>
            <a:r>
              <a:rPr lang="fa-IR" sz="2400" dirty="0" smtClean="0">
                <a:cs typeface="B Titr" pitchFamily="2" charset="-78"/>
              </a:rPr>
              <a:t>سپس </a:t>
            </a:r>
            <a:r>
              <a:rPr lang="ar-SA" sz="2400" dirty="0" smtClean="0">
                <a:cs typeface="B Titr" pitchFamily="2" charset="-78"/>
              </a:rPr>
              <a:t>به </a:t>
            </a:r>
            <a:r>
              <a:rPr lang="ar-SA" sz="2400" dirty="0">
                <a:cs typeface="B Titr" pitchFamily="2" charset="-78"/>
              </a:rPr>
              <a:t>کمک تعدادی قضیه و لم ثابت خواهیم کرد که سیستم </a:t>
            </a:r>
            <a:r>
              <a:rPr lang="en-US" sz="2400" b="1" dirty="0" smtClean="0">
                <a:solidFill>
                  <a:srgbClr val="0000FF"/>
                </a:solidFill>
                <a:latin typeface="Times" pitchFamily="18" charset="0"/>
                <a:cs typeface="B Titr" pitchFamily="2" charset="-78"/>
              </a:rPr>
              <a:t>TLP</a:t>
            </a:r>
            <a:r>
              <a:rPr lang="en-US" sz="2400" dirty="0" smtClean="0">
                <a:solidFill>
                  <a:srgbClr val="0000FF"/>
                </a:solidFill>
                <a:cs typeface="B Titr" pitchFamily="2" charset="-78"/>
              </a:rPr>
              <a:t> </a:t>
            </a:r>
            <a:r>
              <a:rPr lang="fa-IR" sz="2400" dirty="0" smtClean="0">
                <a:solidFill>
                  <a:srgbClr val="0000FF"/>
                </a:solidFill>
                <a:cs typeface="B Titr" pitchFamily="2" charset="-78"/>
              </a:rPr>
              <a:t> </a:t>
            </a:r>
            <a:r>
              <a:rPr lang="ar-SA" sz="2400" dirty="0" smtClean="0">
                <a:cs typeface="B Titr" pitchFamily="2" charset="-78"/>
              </a:rPr>
              <a:t>در </a:t>
            </a:r>
            <a:r>
              <a:rPr lang="ar-SA" sz="2400" dirty="0">
                <a:cs typeface="B Titr" pitchFamily="2" charset="-78"/>
              </a:rPr>
              <a:t>حضور اغتشاش، تأخیرهای زمانی و همچنین نامعینی پایدار است. </a:t>
            </a:r>
            <a:endParaRPr lang="fa-IR" sz="2400" dirty="0" smtClean="0"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2400" dirty="0">
                <a:cs typeface="B Titr" pitchFamily="2" charset="-78"/>
              </a:rPr>
              <a:t>پس از طراحی کنترل‌کننده فازی به کمک نامساوی ماتریس‌های خطی، به شبیه سازی در محیط </a:t>
            </a:r>
            <a:r>
              <a:rPr lang="en-US" sz="2400" b="1" dirty="0">
                <a:solidFill>
                  <a:srgbClr val="0000FF"/>
                </a:solidFill>
                <a:latin typeface="Times" pitchFamily="18" charset="0"/>
                <a:cs typeface="B Titr" pitchFamily="2" charset="-78"/>
              </a:rPr>
              <a:t>Simulink</a:t>
            </a:r>
            <a:r>
              <a:rPr lang="ar-SA" sz="2400" b="1" dirty="0" smtClean="0">
                <a:solidFill>
                  <a:srgbClr val="0000FF"/>
                </a:solidFill>
                <a:latin typeface="Times" pitchFamily="18" charset="0"/>
                <a:cs typeface="B Titr" pitchFamily="2" charset="-78"/>
              </a:rPr>
              <a:t>-</a:t>
            </a:r>
            <a:r>
              <a:rPr lang="en-US" sz="2400" b="1" dirty="0" err="1" smtClean="0">
                <a:solidFill>
                  <a:srgbClr val="0000FF"/>
                </a:solidFill>
                <a:latin typeface="Times" pitchFamily="18" charset="0"/>
                <a:cs typeface="B Titr" pitchFamily="2" charset="-78"/>
              </a:rPr>
              <a:t>Matlab</a:t>
            </a:r>
            <a:r>
              <a:rPr lang="en-US" sz="2400" dirty="0" smtClean="0">
                <a:cs typeface="B Titr" pitchFamily="2" charset="-78"/>
              </a:rPr>
              <a:t> </a:t>
            </a:r>
            <a:r>
              <a:rPr lang="fa-IR" sz="2400" dirty="0" smtClean="0">
                <a:solidFill>
                  <a:srgbClr val="0000FF"/>
                </a:solidFill>
                <a:cs typeface="B Titr" pitchFamily="2" charset="-78"/>
              </a:rPr>
              <a:t> </a:t>
            </a:r>
            <a:r>
              <a:rPr lang="ar-SA" sz="2400" dirty="0" smtClean="0">
                <a:cs typeface="B Titr" pitchFamily="2" charset="-78"/>
              </a:rPr>
              <a:t>می‌پردازیم </a:t>
            </a:r>
            <a:r>
              <a:rPr lang="ar-SA" sz="2400" dirty="0">
                <a:cs typeface="B Titr" pitchFamily="2" charset="-78"/>
              </a:rPr>
              <a:t>و خواهیم دید، تمامی متغیرهای حالت سیستم پایدار می‌شوند</a:t>
            </a:r>
            <a:r>
              <a:rPr lang="ar-SA" sz="2400" dirty="0" smtClean="0">
                <a:cs typeface="B Titr" pitchFamily="2" charset="-78"/>
              </a:rPr>
              <a:t>.</a:t>
            </a:r>
            <a:endParaRPr lang="en-US" sz="2400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قابلیت طراحی کنترل کننده فازی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082284"/>
              </p:ext>
            </p:extLst>
          </p:nvPr>
        </p:nvGraphicFramePr>
        <p:xfrm>
          <a:off x="1845098" y="2286000"/>
          <a:ext cx="5478272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Visio" r:id="rId3" imgW="3671407" imgH="2476233" progId="Visio.Drawing.11">
                  <p:embed/>
                </p:oleObj>
              </mc:Choice>
              <mc:Fallback>
                <p:oleObj name="Visio" r:id="rId3" imgW="3671407" imgH="2476233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5098" y="2286000"/>
                        <a:ext cx="5478272" cy="3657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قابلیت حذف تاخیر های زمانی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873344"/>
              </p:ext>
            </p:extLst>
          </p:nvPr>
        </p:nvGraphicFramePr>
        <p:xfrm>
          <a:off x="1752600" y="1981200"/>
          <a:ext cx="6254853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Visio" r:id="rId3" imgW="8026560" imgH="4694926" progId="Visio.Drawing.11">
                  <p:embed/>
                </p:oleObj>
              </mc:Choice>
              <mc:Fallback>
                <p:oleObj name="Visio" r:id="rId3" imgW="8026560" imgH="4694926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981200"/>
                        <a:ext cx="6254853" cy="3657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5697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پایدار سازی و کنترل موقعیت مکانی در اثر امواج متلاطم دریا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6" name="Picture 5" descr="C:\Users\ASUS\Desktop\daneshgahe emam hosein\P&amp;I&amp;Payan name\simulink\3\12.t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057400"/>
            <a:ext cx="5715000" cy="3977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799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حذف خطای سیستم</a:t>
            </a:r>
            <a:endParaRPr lang="en-US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4000" dirty="0"/>
          </a:p>
        </p:txBody>
      </p:sp>
      <p:pic>
        <p:nvPicPr>
          <p:cNvPr id="5" name="Picture 4" descr="C:\Users\ASUS\Desktop\daneshgahe emam hosein\P&amp;I&amp;Payan name\simulink\3\18.t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133600"/>
            <a:ext cx="6400800" cy="3749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4420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endParaRPr lang="fa-IR" sz="2400" b="1" dirty="0" smtClean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نحوه تعریف تابع کاندید لیاپانوف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اثبات گام به گام پایداری سیستم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 محاسبه ماتریس نهایی </a:t>
            </a:r>
            <a:r>
              <a:rPr lang="en-US" sz="2400" b="1" dirty="0" smtClean="0">
                <a:solidFill>
                  <a:srgbClr val="0000FF"/>
                </a:solidFill>
                <a:latin typeface="Times" pitchFamily="18" charset="0"/>
                <a:cs typeface="B Titr" panose="00000700000000000000" pitchFamily="2" charset="-78"/>
              </a:rPr>
              <a:t>LMI</a:t>
            </a:r>
            <a:r>
              <a:rPr lang="fa-IR" sz="2400" b="1" dirty="0" smtClean="0">
                <a:solidFill>
                  <a:srgbClr val="0000FF"/>
                </a:solidFill>
                <a:latin typeface="Times" pitchFamily="18" charset="0"/>
                <a:cs typeface="B Titr" panose="00000700000000000000" pitchFamily="2" charset="-78"/>
              </a:rPr>
              <a:t> 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4- </a:t>
            </a:r>
            <a:r>
              <a:rPr lang="fa-IR" sz="2400" b="1" dirty="0">
                <a:cs typeface="B Titr" panose="00000700000000000000" pitchFamily="2" charset="-78"/>
              </a:rPr>
              <a:t>یافتن بهره کنترلی و بهره رویتگر حالت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5- </a:t>
            </a:r>
            <a:r>
              <a:rPr lang="fa-IR" sz="2400" b="1" dirty="0">
                <a:cs typeface="B Titr" panose="00000700000000000000" pitchFamily="2" charset="-78"/>
              </a:rPr>
              <a:t>تعیین تعداد قواعد </a:t>
            </a:r>
            <a:r>
              <a:rPr lang="en-US" sz="2400" b="1" dirty="0" smtClean="0">
                <a:solidFill>
                  <a:srgbClr val="0000FF"/>
                </a:solidFill>
                <a:latin typeface="Times" pitchFamily="18" charset="0"/>
                <a:cs typeface="B Titr" panose="00000700000000000000" pitchFamily="2" charset="-78"/>
              </a:rPr>
              <a:t>T-S</a:t>
            </a:r>
            <a:r>
              <a:rPr lang="fa-IR" sz="2400" b="1" dirty="0" smtClean="0">
                <a:cs typeface="B Titr" panose="00000700000000000000" pitchFamily="2" charset="-78"/>
              </a:rPr>
              <a:t> </a:t>
            </a:r>
            <a:r>
              <a:rPr lang="fa-IR" sz="2400" b="1" dirty="0">
                <a:cs typeface="B Titr" panose="00000700000000000000" pitchFamily="2" charset="-78"/>
              </a:rPr>
              <a:t>فازی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6- نحوه اعمال تاخیرهای زمانی، نامعینی و اغتشاش به سیستم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این برنامه در تمامی نسخه های 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2015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به بعد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MATLAB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قابل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اجراست.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خروجی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های سیستم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در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همه نسخه های</a:t>
            </a:r>
            <a:r>
              <a:rPr lang="fa-IR" sz="24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 2015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 به بعد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Simulink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قابل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مشاهده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است.</a:t>
            </a:r>
            <a:endParaRPr lang="en-US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 امکان آشنایی با دستورات کدنویسی پیرامون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LMI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فراهم خواهد شد.</a:t>
            </a:r>
            <a:endParaRPr lang="en-US" sz="2400" b="1" dirty="0" smtClean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4- آشنایی با بلوک دیاگرام های کنترل کننده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T-S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فازی در محیط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Simulink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-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Matlab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5- آشنایی با زبان برنامه نویسی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MATLAB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4180</TotalTime>
  <Words>328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B Nazanin</vt:lpstr>
      <vt:lpstr>B Titr</vt:lpstr>
      <vt:lpstr>Calibri</vt:lpstr>
      <vt:lpstr>Lucida Sans Unicode</vt:lpstr>
      <vt:lpstr>Times</vt:lpstr>
      <vt:lpstr>Times New Roman</vt:lpstr>
      <vt:lpstr>Verdana</vt:lpstr>
      <vt:lpstr>Wingdings 2</vt:lpstr>
      <vt:lpstr>Wingdings 3</vt:lpstr>
      <vt:lpstr>Concourse</vt:lpstr>
      <vt:lpstr>Visio</vt:lpstr>
      <vt:lpstr>            شبیه سازی و کنترل مقاوم توربین‌های بادی شناور با عدم قطعیت و تأخيرهای زمانی در حضور رویتگر با استفاده از روشT-S  فازی و LMI   سعید کیامینی پاییز 96     </vt:lpstr>
      <vt:lpstr> </vt:lpstr>
      <vt:lpstr>PowerPoint Presentation</vt:lpstr>
      <vt:lpstr>توانمندیهای کُد</vt:lpstr>
      <vt:lpstr>توانمندیهای کُد</vt:lpstr>
      <vt:lpstr>توانمندیهای کُد</vt:lpstr>
      <vt:lpstr>توانمندیهای کُد</vt:lpstr>
      <vt:lpstr>آنچه در این کد خواهید آموخت</vt:lpstr>
      <vt:lpstr>نکات و الزامات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marketcode</cp:lastModifiedBy>
  <cp:revision>196</cp:revision>
  <dcterms:created xsi:type="dcterms:W3CDTF">2006-08-16T00:00:00Z</dcterms:created>
  <dcterms:modified xsi:type="dcterms:W3CDTF">2018-01-25T20:12:19Z</dcterms:modified>
</cp:coreProperties>
</file>