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366" r:id="rId2"/>
    <p:sldId id="354" r:id="rId3"/>
    <p:sldId id="368" r:id="rId4"/>
    <p:sldId id="369" r:id="rId5"/>
    <p:sldId id="356" r:id="rId6"/>
    <p:sldId id="370" r:id="rId7"/>
    <p:sldId id="371" r:id="rId8"/>
    <p:sldId id="372" r:id="rId9"/>
    <p:sldId id="373" r:id="rId10"/>
    <p:sldId id="362" r:id="rId11"/>
    <p:sldId id="3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0C4D-0180-40D2-A856-4ABE5A1A069E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B8DA-E986-49A0-9432-B1D2119FAF59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608-5F6B-4B63-877E-475840BA68C2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679F-5204-42F1-94E5-7F35567538DB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4C4D-0FBA-4EA7-840D-D98AE8E20134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381-DD72-4ACD-886C-E080E4E4AD4F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902C-ABFA-4ACC-87B3-54E6B0DABEEE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14FA-93E7-482C-BBFB-C57F051F7D55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A29ED0-9E00-4234-B909-B4C6398DC9B8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طراحی کنترل کننده مبتنی بر مدل برای سیستم های کنترل شده تحت شبکه 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محمدعلی سادات حسینی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مهر94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3414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پیاده سازی کنترل کننده های پیش گوی مبتنی بر مدل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وارد کردن مدل سیستم حتی اگه سیستم شناسایی شده باشد وفضای حالت نباشد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دسترسی به تمام قسمت های کنترل کننده های </a:t>
            </a:r>
            <a:r>
              <a:rPr lang="en-US" sz="2400" b="1" dirty="0" smtClean="0">
                <a:cs typeface="B Titr" panose="00000700000000000000" pitchFamily="2" charset="-78"/>
              </a:rPr>
              <a:t>MPC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تنظیم کنترل کننده های </a:t>
            </a:r>
            <a:r>
              <a:rPr lang="en-US" sz="2400" b="1" dirty="0" smtClean="0">
                <a:cs typeface="B Titr" panose="00000700000000000000" pitchFamily="2" charset="-78"/>
              </a:rPr>
              <a:t>Robust Tube based MPC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طراحی کنترل کننده ها در محیط های </a:t>
            </a:r>
            <a:r>
              <a:rPr lang="en-US" sz="2400" b="1" dirty="0" smtClean="0">
                <a:cs typeface="B Titr" panose="00000700000000000000" pitchFamily="2" charset="-78"/>
              </a:rPr>
              <a:t>Real Time </a:t>
            </a:r>
            <a:r>
              <a:rPr lang="fa-IR" sz="2400" b="1" dirty="0" smtClean="0">
                <a:cs typeface="B Titr" panose="00000700000000000000" pitchFamily="2" charset="-78"/>
              </a:rPr>
              <a:t> که سیگنال انالوگ و دیجیتال با هم وجود دارد</a:t>
            </a:r>
            <a:endParaRPr lang="en-US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سیستم باید حتما خطی باشد یا با روش های خطی شناسایی شده باشد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2-اشنایی با نرم افزار متلب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اشنایی با ساختار کنترل کننده های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MPC</a:t>
            </a:r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اشنایی با کنترل کننده مقاوم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اشنایی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با محیط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True Time </a:t>
            </a:r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6-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اشنایی با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مفاهیم شبکه از جمله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delay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packet loss</a:t>
            </a:r>
          </a:p>
          <a:p>
            <a:pPr algn="r" rtl="1">
              <a:lnSpc>
                <a:spcPct val="200000"/>
              </a:lnSpc>
            </a:pP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70000"/>
              </a:lnSpc>
            </a:pPr>
            <a:r>
              <a:rPr lang="fa-IR" sz="1800" dirty="0" smtClean="0">
                <a:cs typeface="B Titr" panose="00000700000000000000" pitchFamily="2" charset="-78"/>
              </a:rPr>
              <a:t>سیستم </a:t>
            </a:r>
            <a:r>
              <a:rPr lang="fa-IR" sz="1800" dirty="0">
                <a:cs typeface="B Titr" panose="00000700000000000000" pitchFamily="2" charset="-78"/>
              </a:rPr>
              <a:t>های کنترل شده تحت شبکه یک روش کنترل توزیع شده راارائه می دهد که در آن حلقه های کنترل فیدبک را می توان بر روی یک شبکه ارتباطی به اشتراک </a:t>
            </a:r>
            <a:r>
              <a:rPr lang="fa-IR" sz="1800" dirty="0" smtClean="0">
                <a:cs typeface="B Titr" panose="00000700000000000000" pitchFamily="2" charset="-78"/>
              </a:rPr>
              <a:t>گذاشت. این </a:t>
            </a:r>
            <a:r>
              <a:rPr lang="fa-IR" sz="1800" dirty="0">
                <a:cs typeface="B Titr" panose="00000700000000000000" pitchFamily="2" charset="-78"/>
              </a:rPr>
              <a:t>نوع جدید ازانتقال اطلاعات سیم کشی سیستم را کاهش می دهد ، تعمیرونگهداری وتشخیص راآسان ترمی </a:t>
            </a:r>
            <a:r>
              <a:rPr lang="fa-IR" sz="1800" dirty="0" smtClean="0">
                <a:cs typeface="B Titr" panose="00000700000000000000" pitchFamily="2" charset="-78"/>
              </a:rPr>
              <a:t>کند.با </a:t>
            </a:r>
            <a:r>
              <a:rPr lang="fa-IR" sz="1800" dirty="0">
                <a:cs typeface="B Titr" panose="00000700000000000000" pitchFamily="2" charset="-78"/>
              </a:rPr>
              <a:t>این حال، ادغام شبکه های ارتباطی در حلقه های فیدبک کنترل ،منجربه بسیاری ازمسائل مربوط به کنترل می شودو برخی ازمشکلات وچالش های جدید،مانند تاخیرناشی از شبکه و بسته های داده را به وجود می </a:t>
            </a:r>
            <a:r>
              <a:rPr lang="fa-IR" sz="1800" dirty="0" smtClean="0">
                <a:cs typeface="B Titr" panose="00000700000000000000" pitchFamily="2" charset="-78"/>
              </a:rPr>
              <a:t>اورد</a:t>
            </a:r>
            <a:r>
              <a:rPr lang="en-US" sz="1400" dirty="0" smtClean="0"/>
              <a:t>.</a:t>
            </a:r>
            <a:endParaRPr lang="fa-IR" sz="1400" dirty="0" smtClean="0"/>
          </a:p>
          <a:p>
            <a:pPr algn="just" rtl="1">
              <a:lnSpc>
                <a:spcPct val="170000"/>
              </a:lnSpc>
            </a:pPr>
            <a:r>
              <a:rPr lang="fa-IR" sz="1800" dirty="0">
                <a:cs typeface="B Titr" panose="00000700000000000000" pitchFamily="2" charset="-78"/>
              </a:rPr>
              <a:t>درسیستم های کنترل شده تحت شبکه، عملکرد کل سیستم توسط پهنای باند محدود شبکه ارتباطی تعیین می شود.اگر شبکه پربار باشد، تاخیر شبکه تولید شده و نرخ بسته های داده ازبین رفته افزایش می کند که عملکرد سیستم به طور قابل توجهی کاهش می یابد و حتی می تواند موجب ناپایداری سیستم کنترل شود</a:t>
            </a:r>
            <a:endParaRPr lang="en-US" sz="1800" dirty="0">
              <a:cs typeface="B Titr" panose="00000700000000000000" pitchFamily="2" charset="-78"/>
            </a:endParaRPr>
          </a:p>
          <a:p>
            <a:pPr algn="just" rtl="1">
              <a:lnSpc>
                <a:spcPct val="170000"/>
              </a:lnSpc>
            </a:pPr>
            <a:endParaRPr lang="en-US" dirty="0"/>
          </a:p>
          <a:p>
            <a:pPr algn="just" rtl="1">
              <a:lnSpc>
                <a:spcPct val="150000"/>
              </a:lnSpc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algn="just"/>
            <a:endParaRPr lang="en-US" sz="2300" dirty="0" smtClean="0">
              <a:cs typeface="B Titr" panose="00000700000000000000" pitchFamily="2" charset="-78"/>
            </a:endParaRPr>
          </a:p>
          <a:p>
            <a:pPr algn="just"/>
            <a:endParaRPr lang="en-US" sz="23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800" dirty="0" smtClean="0">
                <a:cs typeface="B Titr" panose="00000700000000000000" pitchFamily="2" charset="-78"/>
              </a:rPr>
              <a:t>کد نوشته شده در محیط سیمولینک متلب قابل اجرا است</a:t>
            </a:r>
          </a:p>
          <a:p>
            <a:pPr algn="just" rtl="1">
              <a:lnSpc>
                <a:spcPct val="150000"/>
              </a:lnSpc>
            </a:pPr>
            <a:r>
              <a:rPr lang="fa-IR" sz="1800" dirty="0" smtClean="0">
                <a:cs typeface="B Titr" panose="00000700000000000000" pitchFamily="2" charset="-78"/>
              </a:rPr>
              <a:t>برای اجرای کد ابتدا باید شرایط اولیه را در محیط </a:t>
            </a:r>
            <a:r>
              <a:rPr lang="en-US" sz="1800" dirty="0" smtClean="0">
                <a:cs typeface="B Titr" panose="00000700000000000000" pitchFamily="2" charset="-78"/>
              </a:rPr>
              <a:t>workspace</a:t>
            </a:r>
            <a:r>
              <a:rPr lang="fa-IR" sz="1800" dirty="0" smtClean="0">
                <a:cs typeface="B Titr" panose="00000700000000000000" pitchFamily="2" charset="-78"/>
              </a:rPr>
              <a:t> وارد کنیم و سپس از برنامه </a:t>
            </a:r>
            <a:r>
              <a:rPr lang="en-US" sz="1800" dirty="0" err="1" smtClean="0">
                <a:cs typeface="B Titr" panose="00000700000000000000" pitchFamily="2" charset="-78"/>
              </a:rPr>
              <a:t>init</a:t>
            </a:r>
            <a:r>
              <a:rPr lang="fa-IR" sz="1800" dirty="0" smtClean="0">
                <a:cs typeface="B Titr" panose="00000700000000000000" pitchFamily="2" charset="-78"/>
              </a:rPr>
              <a:t> یک اجرا بگیریم تا شرایط اولیه در محیط سیمولینک دردسترس قرار گیرد</a:t>
            </a:r>
          </a:p>
          <a:p>
            <a:pPr algn="just" rtl="1">
              <a:lnSpc>
                <a:spcPct val="150000"/>
              </a:lnSpc>
            </a:pPr>
            <a:r>
              <a:rPr lang="fa-IR" sz="1800" dirty="0" smtClean="0">
                <a:cs typeface="B Titr" panose="00000700000000000000" pitchFamily="2" charset="-78"/>
              </a:rPr>
              <a:t>ازجمله پارامترهایی که باید در قسمت شرایط اولیه وارد کردشامل: مدل سیستم ،افق کنترل ،وزن های سیگنال کنترلی و حالت های سیستم و... است</a:t>
            </a:r>
          </a:p>
          <a:p>
            <a:pPr algn="just" rtl="1">
              <a:lnSpc>
                <a:spcPct val="150000"/>
              </a:lnSpc>
            </a:pPr>
            <a:r>
              <a:rPr lang="fa-IR" sz="1800" dirty="0">
                <a:cs typeface="B Titr" panose="00000700000000000000" pitchFamily="2" charset="-78"/>
              </a:rPr>
              <a:t>همچنین گین کنترلر </a:t>
            </a:r>
            <a:r>
              <a:rPr lang="en-US" sz="1800" dirty="0">
                <a:cs typeface="B Titr" panose="00000700000000000000" pitchFamily="2" charset="-78"/>
              </a:rPr>
              <a:t>K</a:t>
            </a:r>
            <a:r>
              <a:rPr lang="fa-IR" sz="1800" dirty="0">
                <a:cs typeface="B Titr" panose="00000700000000000000" pitchFamily="2" charset="-78"/>
              </a:rPr>
              <a:t> که برای حذف اثرات ناشی از </a:t>
            </a:r>
            <a:r>
              <a:rPr lang="en-US" sz="1800" dirty="0">
                <a:cs typeface="B Titr" panose="00000700000000000000" pitchFamily="2" charset="-78"/>
              </a:rPr>
              <a:t>limited bandwidth </a:t>
            </a:r>
            <a:r>
              <a:rPr lang="fa-IR" sz="1800" dirty="0">
                <a:cs typeface="B Titr" panose="00000700000000000000" pitchFamily="2" charset="-78"/>
              </a:rPr>
              <a:t> استفاده می شود باید در محیط </a:t>
            </a:r>
            <a:r>
              <a:rPr lang="en-US" sz="1800" dirty="0">
                <a:cs typeface="B Titr" panose="00000700000000000000" pitchFamily="2" charset="-78"/>
              </a:rPr>
              <a:t>workspace</a:t>
            </a:r>
            <a:r>
              <a:rPr lang="fa-IR" sz="1800" dirty="0">
                <a:cs typeface="B Titr" panose="00000700000000000000" pitchFamily="2" charset="-78"/>
              </a:rPr>
              <a:t> وارد شود.</a:t>
            </a:r>
          </a:p>
          <a:p>
            <a:pPr algn="just" rtl="1">
              <a:lnSpc>
                <a:spcPct val="150000"/>
              </a:lnSpc>
            </a:pPr>
            <a:endParaRPr lang="en-US" sz="23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92500"/>
          </a:bodyPr>
          <a:lstStyle/>
          <a:p>
            <a:pPr algn="just"/>
            <a:endParaRPr lang="en-US" sz="2300" dirty="0" smtClean="0">
              <a:cs typeface="B Titr" panose="00000700000000000000" pitchFamily="2" charset="-78"/>
            </a:endParaRPr>
          </a:p>
          <a:p>
            <a:pPr algn="just"/>
            <a:endParaRPr lang="en-US" sz="23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300" dirty="0" smtClean="0">
                <a:cs typeface="B Titr" panose="00000700000000000000" pitchFamily="2" charset="-78"/>
              </a:rPr>
              <a:t>بدست اوردن </a:t>
            </a:r>
            <a:r>
              <a:rPr lang="en-US" sz="2300" dirty="0" smtClean="0">
                <a:cs typeface="B Titr" panose="00000700000000000000" pitchFamily="2" charset="-78"/>
              </a:rPr>
              <a:t>terminal penalty </a:t>
            </a:r>
            <a:r>
              <a:rPr lang="fa-IR" sz="2300" dirty="0" smtClean="0">
                <a:cs typeface="B Titr" panose="00000700000000000000" pitchFamily="2" charset="-78"/>
              </a:rPr>
              <a:t> برای اینکه سیستم همواره پایدار بماند.</a:t>
            </a:r>
          </a:p>
          <a:p>
            <a:pPr algn="just" rtl="1">
              <a:lnSpc>
                <a:spcPct val="150000"/>
              </a:lnSpc>
            </a:pPr>
            <a:r>
              <a:rPr lang="fa-IR" sz="2300" dirty="0">
                <a:cs typeface="B Titr" panose="00000700000000000000" pitchFamily="2" charset="-78"/>
              </a:rPr>
              <a:t>همگرایی سیستم در همان کد </a:t>
            </a:r>
            <a:r>
              <a:rPr lang="en-US" sz="2300" dirty="0" err="1">
                <a:cs typeface="B Titr" panose="00000700000000000000" pitchFamily="2" charset="-78"/>
              </a:rPr>
              <a:t>init</a:t>
            </a:r>
            <a:r>
              <a:rPr lang="fa-IR" sz="2300" dirty="0">
                <a:cs typeface="B Titr" panose="00000700000000000000" pitchFamily="2" charset="-78"/>
              </a:rPr>
              <a:t> مشخص می شود و با توجه به سیستم و شرایط اولیه مشخص می کند که سیستم در چندمین </a:t>
            </a:r>
            <a:r>
              <a:rPr lang="en-US" sz="2300" dirty="0">
                <a:cs typeface="B Titr" panose="00000700000000000000" pitchFamily="2" charset="-78"/>
              </a:rPr>
              <a:t>iteration</a:t>
            </a:r>
            <a:r>
              <a:rPr lang="fa-IR" sz="2300" dirty="0">
                <a:cs typeface="B Titr" panose="00000700000000000000" pitchFamily="2" charset="-78"/>
              </a:rPr>
              <a:t> به همگرایی رسیده است </a:t>
            </a:r>
          </a:p>
          <a:p>
            <a:pPr algn="just" rtl="1">
              <a:lnSpc>
                <a:spcPct val="150000"/>
              </a:lnSpc>
            </a:pPr>
            <a:r>
              <a:rPr lang="fa-IR" sz="2300" dirty="0">
                <a:cs typeface="B Titr" panose="00000700000000000000" pitchFamily="2" charset="-78"/>
              </a:rPr>
              <a:t>برای انکه کنترل کننده بین هر یک از حالت های </a:t>
            </a:r>
            <a:r>
              <a:rPr lang="en-US" sz="2300" dirty="0">
                <a:cs typeface="B Titr" panose="00000700000000000000" pitchFamily="2" charset="-78"/>
              </a:rPr>
              <a:t>GPC</a:t>
            </a:r>
            <a:r>
              <a:rPr lang="fa-IR" sz="2300" dirty="0">
                <a:cs typeface="B Titr" panose="00000700000000000000" pitchFamily="2" charset="-78"/>
              </a:rPr>
              <a:t> ،</a:t>
            </a:r>
            <a:r>
              <a:rPr lang="en-US" sz="2300" dirty="0">
                <a:cs typeface="B Titr" panose="00000700000000000000" pitchFamily="2" charset="-78"/>
              </a:rPr>
              <a:t> MPC</a:t>
            </a:r>
            <a:r>
              <a:rPr lang="fa-IR" sz="2300" dirty="0">
                <a:cs typeface="B Titr" panose="00000700000000000000" pitchFamily="2" charset="-78"/>
              </a:rPr>
              <a:t> ساده و</a:t>
            </a:r>
            <a:r>
              <a:rPr lang="en-US" sz="2300" dirty="0">
                <a:cs typeface="B Titr" panose="00000700000000000000" pitchFamily="2" charset="-78"/>
              </a:rPr>
              <a:t> Robust Tube based MPC</a:t>
            </a:r>
            <a:r>
              <a:rPr lang="fa-IR" sz="2300" dirty="0">
                <a:cs typeface="B Titr" panose="00000700000000000000" pitchFamily="2" charset="-78"/>
              </a:rPr>
              <a:t> سوییچ کند و برای هر حالت بتوانیم شبیه سازی ها را انجام دهیم باید در قسمت </a:t>
            </a:r>
            <a:r>
              <a:rPr lang="en-US" sz="2300" dirty="0">
                <a:cs typeface="B Titr" panose="00000700000000000000" pitchFamily="2" charset="-78"/>
              </a:rPr>
              <a:t>main</a:t>
            </a:r>
            <a:r>
              <a:rPr lang="fa-IR" sz="2300" dirty="0">
                <a:cs typeface="B Titr" panose="00000700000000000000" pitchFamily="2" charset="-78"/>
              </a:rPr>
              <a:t> کد رفته و همان قسمت مربوطه را فعال کنیم و بقیه کدهای مربوط به کنترل کننده های دیگر را غیر فعال کنیم</a:t>
            </a:r>
            <a:endParaRPr lang="en-US" sz="23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3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تنظیم شدن برای هر  پلنت وسیستم دلخواه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133600"/>
            <a:ext cx="5334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 پیاده سازی به صورت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real time</a:t>
            </a:r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ctr" rtl="1"/>
            <a:endParaRPr lang="en-US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159038"/>
            <a:ext cx="5943600" cy="391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مقاوم بودن کد در برابر خطاهای محیطی و انواع اغتشاشات</a:t>
            </a:r>
            <a:endParaRPr lang="en-US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ctr" rtl="1"/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760" y="2057400"/>
            <a:ext cx="4334480" cy="42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تبدیل به کنترل کننده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MPC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ساده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و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Robust tube based MPC</a:t>
            </a:r>
          </a:p>
          <a:p>
            <a:pPr algn="ctr" rtl="1"/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66866"/>
            <a:ext cx="7696199" cy="314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5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ctr" rtl="1"/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ctr" rtl="1"/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سرعت بالای ان در اجرا</a:t>
            </a:r>
            <a:endParaRPr lang="en-US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ctr" rtl="1"/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مدل سیسستم می تواند هم فضای حالت باشد و هم مدل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ARX 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68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4154</TotalTime>
  <Words>521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طراحی کنترل کننده مبتنی بر مدل برای سیستم های کنترل شده تحت شبکه    محمدعلی سادات حسینی مهر94    </vt:lpstr>
      <vt:lpstr> </vt:lpstr>
      <vt:lpstr> </vt:lpstr>
      <vt:lpstr> 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196</cp:revision>
  <dcterms:created xsi:type="dcterms:W3CDTF">2006-08-16T00:00:00Z</dcterms:created>
  <dcterms:modified xsi:type="dcterms:W3CDTF">2017-11-22T17:15:07Z</dcterms:modified>
</cp:coreProperties>
</file>