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32" r:id="rId1"/>
  </p:sldMasterIdLst>
  <p:notesMasterIdLst>
    <p:notesMasterId r:id="rId16"/>
  </p:notesMasterIdLst>
  <p:sldIdLst>
    <p:sldId id="366" r:id="rId2"/>
    <p:sldId id="354" r:id="rId3"/>
    <p:sldId id="355" r:id="rId4"/>
    <p:sldId id="356" r:id="rId5"/>
    <p:sldId id="357" r:id="rId6"/>
    <p:sldId id="358" r:id="rId7"/>
    <p:sldId id="371" r:id="rId8"/>
    <p:sldId id="372" r:id="rId9"/>
    <p:sldId id="361" r:id="rId10"/>
    <p:sldId id="373" r:id="rId11"/>
    <p:sldId id="375" r:id="rId12"/>
    <p:sldId id="376" r:id="rId13"/>
    <p:sldId id="362" r:id="rId14"/>
    <p:sldId id="36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CC3300"/>
    <a:srgbClr val="000066"/>
    <a:srgbClr val="FF66FF"/>
    <a:srgbClr val="800000"/>
    <a:srgbClr val="0033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8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96DED5-7101-45CB-BD67-62077EC6FEBB}" type="datetimeFigureOut">
              <a:rPr lang="en-US" smtClean="0"/>
              <a:pPr/>
              <a:t>1/8/2018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AD4F81-D434-45E6-BB2C-53C672FCA684}" type="slidenum">
              <a:rPr lang="en-US" smtClean="0"/>
              <a:pPr/>
              <a:t>‹#›</a:t>
            </a:fld>
            <a:endParaRPr lang="en-US" dirty="0"/>
          </a:p>
        </p:txBody>
      </p:sp>
    </p:spTree>
    <p:extLst>
      <p:ext uri="{BB962C8B-B14F-4D97-AF65-F5344CB8AC3E}">
        <p14:creationId xmlns:p14="http://schemas.microsoft.com/office/powerpoint/2010/main" val="3784731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2"/>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B9F2828-A262-4019-9E8C-C387D0E754F1}" type="datetime1">
              <a:rPr lang="en-US" smtClean="0"/>
              <a:pPr/>
              <a:t>1/8/2018</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0"/>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A20C4D-0180-40D2-A856-4ABE5A1A069E}" type="datetime1">
              <a:rPr lang="en-US" smtClean="0"/>
              <a:pPr/>
              <a:t>1/8/2018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4" y="274641"/>
            <a:ext cx="1777471"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E2B8DA-E986-49A0-9432-B1D2119FAF59}" type="datetime1">
              <a:rPr lang="en-US" smtClean="0"/>
              <a:pPr/>
              <a:t>1/8/2018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30C608-5F6B-4B63-877E-475840BA68C2}" type="datetime1">
              <a:rPr lang="en-US" smtClean="0"/>
              <a:pPr/>
              <a:t>1/8/2018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B88679F-5204-42F1-94E5-7F35567538DB}" type="datetime1">
              <a:rPr lang="en-US" smtClean="0"/>
              <a:pPr/>
              <a:t>1/8/2018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E084C4D-0FBA-4EA7-840D-D98AE8E20134}" type="datetime1">
              <a:rPr lang="en-US" smtClean="0"/>
              <a:pPr/>
              <a:t>1/8/2018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B8F6381-DD72-4ACD-886C-E080E4E4AD4F}" type="datetime1">
              <a:rPr lang="en-US" smtClean="0"/>
              <a:pPr/>
              <a:t>1/8/2018</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C09902C-ABFA-4ACC-87B3-54E6B0DABEEE}" type="datetime1">
              <a:rPr lang="en-US" smtClean="0"/>
              <a:pPr/>
              <a:t>1/8/2018</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F7514FA-93E7-482C-BBFB-C57F051F7D55}" type="datetime1">
              <a:rPr lang="en-US" smtClean="0"/>
              <a:pPr/>
              <a:t>1/8/2018</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CA29ED0-9E00-4234-B909-B4C6398DC9B8}" type="datetime1">
              <a:rPr lang="en-US" smtClean="0"/>
              <a:pPr/>
              <a:t>1/8/2018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3"/>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BDDA143-6F93-4B61-AAB2-2B7F4200FF92}" type="datetime1">
              <a:rPr lang="en-US" smtClean="0"/>
              <a:pPr/>
              <a:t>1/8/2018</a:t>
            </a:fld>
            <a:endParaRPr lang="en-US" dirty="0"/>
          </a:p>
        </p:txBody>
      </p:sp>
      <p:sp>
        <p:nvSpPr>
          <p:cNvPr id="6" name="Footer Placeholder 5"/>
          <p:cNvSpPr>
            <a:spLocks noGrp="1"/>
          </p:cNvSpPr>
          <p:nvPr>
            <p:ph type="ftr" sz="quarter" idx="11"/>
          </p:nvPr>
        </p:nvSpPr>
        <p:spPr>
          <a:xfrm>
            <a:off x="4380073" y="6407945"/>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Title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3" y="5791254"/>
            <a:ext cx="3402315"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3" y="5791254"/>
            <a:ext cx="3402315"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9"/>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58E5582-F76C-4628-A6AF-58AD8FC97BDD}" type="datetime1">
              <a:rPr lang="en-US" smtClean="0"/>
              <a:pPr/>
              <a:t>1/8/2018</a:t>
            </a:fld>
            <a:endParaRPr lang="en-US" dirty="0"/>
          </a:p>
        </p:txBody>
      </p:sp>
      <p:sp>
        <p:nvSpPr>
          <p:cNvPr id="22" name="Footer Placeholder 21"/>
          <p:cNvSpPr>
            <a:spLocks noGrp="1"/>
          </p:cNvSpPr>
          <p:nvPr>
            <p:ph type="ftr" sz="quarter" idx="3"/>
          </p:nvPr>
        </p:nvSpPr>
        <p:spPr>
          <a:xfrm>
            <a:off x="4380073" y="6407945"/>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5"/>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rtl="1"/>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fa-IR" dirty="0" smtClean="0">
                <a:solidFill>
                  <a:srgbClr val="FF0000"/>
                </a:solidFill>
                <a:cs typeface="B Titr" panose="00000700000000000000" pitchFamily="2" charset="-78"/>
              </a:rPr>
              <a:t/>
            </a:r>
            <a:br>
              <a:rPr lang="fa-IR" dirty="0" smtClean="0">
                <a:solidFill>
                  <a:srgbClr val="FF0000"/>
                </a:solidFill>
                <a:cs typeface="B Titr" panose="00000700000000000000" pitchFamily="2" charset="-78"/>
              </a:rPr>
            </a:br>
            <a:r>
              <a:rPr lang="fa-IR" dirty="0">
                <a:solidFill>
                  <a:srgbClr val="FF0000"/>
                </a:solidFill>
                <a:cs typeface="B Titr" panose="00000700000000000000" pitchFamily="2" charset="-78"/>
              </a:rPr>
              <a:t/>
            </a:r>
            <a:br>
              <a:rPr lang="fa-IR" dirty="0">
                <a:solidFill>
                  <a:srgbClr val="FF0000"/>
                </a:solidFill>
                <a:cs typeface="B Titr" panose="00000700000000000000" pitchFamily="2" charset="-78"/>
              </a:rPr>
            </a:br>
            <a:r>
              <a:rPr lang="fa-IR" dirty="0" smtClean="0">
                <a:solidFill>
                  <a:srgbClr val="FF0000"/>
                </a:solidFill>
                <a:cs typeface="B Titr" panose="00000700000000000000" pitchFamily="2" charset="-78"/>
              </a:rPr>
              <a:t/>
            </a:r>
            <a:br>
              <a:rPr lang="fa-IR" dirty="0" smtClean="0">
                <a:solidFill>
                  <a:srgbClr val="FF0000"/>
                </a:solidFill>
                <a:cs typeface="B Titr" panose="00000700000000000000" pitchFamily="2" charset="-78"/>
              </a:rPr>
            </a:br>
            <a:r>
              <a:rPr lang="fa-IR" dirty="0" smtClean="0">
                <a:solidFill>
                  <a:srgbClr val="FF0000"/>
                </a:solidFill>
                <a:cs typeface="B Titr" panose="00000700000000000000" pitchFamily="2" charset="-78"/>
              </a:rPr>
              <a:t/>
            </a:r>
            <a:br>
              <a:rPr lang="fa-IR" dirty="0" smtClean="0">
                <a:solidFill>
                  <a:srgbClr val="FF0000"/>
                </a:solidFill>
                <a:cs typeface="B Titr" panose="00000700000000000000" pitchFamily="2" charset="-78"/>
              </a:rPr>
            </a:br>
            <a:r>
              <a:rPr lang="fa-IR" dirty="0" smtClean="0">
                <a:solidFill>
                  <a:srgbClr val="FF0000"/>
                </a:solidFill>
                <a:cs typeface="B Titr" panose="00000700000000000000" pitchFamily="2" charset="-78"/>
              </a:rPr>
              <a:t/>
            </a:r>
            <a:br>
              <a:rPr lang="fa-IR" dirty="0" smtClean="0">
                <a:solidFill>
                  <a:srgbClr val="FF0000"/>
                </a:solidFill>
                <a:cs typeface="B Titr" panose="00000700000000000000" pitchFamily="2" charset="-78"/>
              </a:rPr>
            </a:br>
            <a:r>
              <a:rPr lang="fa-IR" dirty="0" smtClean="0">
                <a:solidFill>
                  <a:srgbClr val="FF0000"/>
                </a:solidFill>
                <a:cs typeface="B Titr" panose="00000700000000000000" pitchFamily="2" charset="-78"/>
              </a:rPr>
              <a:t/>
            </a:r>
            <a:br>
              <a:rPr lang="fa-IR" dirty="0" smtClean="0">
                <a:solidFill>
                  <a:srgbClr val="FF0000"/>
                </a:solidFill>
                <a:cs typeface="B Titr" panose="00000700000000000000" pitchFamily="2" charset="-78"/>
              </a:rPr>
            </a:br>
            <a:r>
              <a:rPr lang="fa-IR" sz="3100" dirty="0" smtClean="0">
                <a:solidFill>
                  <a:schemeClr val="tx1"/>
                </a:solidFill>
                <a:effectLst/>
                <a:cs typeface="B Nazanin" pitchFamily="2" charset="-78"/>
              </a:rPr>
              <a:t>مدل سازی و بهینه سازی راکتور بستر ثابت فیشر- تروپش در حضور کاتالیست های غیریکنواخت</a:t>
            </a:r>
            <a:r>
              <a:rPr lang="en-US" sz="3200" dirty="0">
                <a:effectLst/>
              </a:rPr>
              <a:t/>
            </a:r>
            <a:br>
              <a:rPr lang="en-US" sz="3200" dirty="0">
                <a:effectLst/>
              </a:rPr>
            </a:br>
            <a:r>
              <a:rPr lang="en-US" sz="3600" dirty="0" smtClean="0">
                <a:solidFill>
                  <a:srgbClr val="FF0000"/>
                </a:solidFill>
                <a:cs typeface="B Titr" panose="00000700000000000000" pitchFamily="2" charset="-78"/>
              </a:rPr>
              <a:t/>
            </a:r>
            <a:br>
              <a:rPr lang="en-US" sz="3600" dirty="0" smtClean="0">
                <a:solidFill>
                  <a:srgbClr val="FF0000"/>
                </a:solidFill>
                <a:cs typeface="B Titr" panose="00000700000000000000" pitchFamily="2" charset="-78"/>
              </a:rPr>
            </a:br>
            <a:r>
              <a:rPr lang="fa-IR" sz="3600" dirty="0" smtClean="0">
                <a:solidFill>
                  <a:srgbClr val="FF0000"/>
                </a:solidFill>
                <a:cs typeface="B Titr" panose="00000700000000000000" pitchFamily="2" charset="-78"/>
              </a:rPr>
              <a:t/>
            </a:r>
            <a:br>
              <a:rPr lang="fa-IR" sz="3600" dirty="0" smtClean="0">
                <a:solidFill>
                  <a:srgbClr val="FF0000"/>
                </a:solidFill>
                <a:cs typeface="B Titr" panose="00000700000000000000" pitchFamily="2" charset="-78"/>
              </a:rPr>
            </a:br>
            <a:r>
              <a:rPr lang="fa-IR" sz="3600" dirty="0">
                <a:solidFill>
                  <a:srgbClr val="FF0000"/>
                </a:solidFill>
                <a:cs typeface="B Titr" panose="00000700000000000000" pitchFamily="2" charset="-78"/>
              </a:rPr>
              <a:t/>
            </a:r>
            <a:br>
              <a:rPr lang="fa-IR" sz="3600" dirty="0">
                <a:solidFill>
                  <a:srgbClr val="FF0000"/>
                </a:solidFill>
                <a:cs typeface="B Titr" panose="00000700000000000000" pitchFamily="2" charset="-78"/>
              </a:rPr>
            </a:br>
            <a:r>
              <a:rPr lang="fa-IR" sz="2700" dirty="0" smtClean="0">
                <a:solidFill>
                  <a:schemeClr val="tx1"/>
                </a:solidFill>
                <a:effectLst/>
                <a:cs typeface="B Nazanin" pitchFamily="2" charset="-78"/>
              </a:rPr>
              <a:t>بهمن نیرومندی</a:t>
            </a:r>
            <a:r>
              <a:rPr lang="fa-IR" sz="2700" dirty="0" smtClean="0">
                <a:solidFill>
                  <a:schemeClr val="tx1"/>
                </a:solidFill>
                <a:cs typeface="B Nazanin" pitchFamily="2" charset="-78"/>
              </a:rPr>
              <a:t/>
            </a:r>
            <a:br>
              <a:rPr lang="fa-IR" sz="2700" dirty="0" smtClean="0">
                <a:solidFill>
                  <a:schemeClr val="tx1"/>
                </a:solidFill>
                <a:cs typeface="B Nazanin" pitchFamily="2" charset="-78"/>
              </a:rPr>
            </a:br>
            <a:r>
              <a:rPr lang="fa-IR" sz="2200" dirty="0" smtClean="0">
                <a:solidFill>
                  <a:schemeClr val="tx1"/>
                </a:solidFill>
                <a:cs typeface="B Nazanin" pitchFamily="2" charset="-78"/>
              </a:rPr>
              <a:t/>
            </a:r>
            <a:br>
              <a:rPr lang="fa-IR" sz="2200" dirty="0" smtClean="0">
                <a:solidFill>
                  <a:schemeClr val="tx1"/>
                </a:solidFill>
                <a:cs typeface="B Nazanin" pitchFamily="2" charset="-78"/>
              </a:rPr>
            </a:br>
            <a:r>
              <a:rPr lang="fa-IR" sz="2200" dirty="0" smtClean="0">
                <a:solidFill>
                  <a:schemeClr val="tx1"/>
                </a:solidFill>
                <a:effectLst/>
                <a:cs typeface="B Nazanin" pitchFamily="2" charset="-78"/>
              </a:rPr>
              <a:t>زمستان 96</a:t>
            </a:r>
            <a:r>
              <a:rPr lang="fa-IR" sz="3100" dirty="0" smtClean="0">
                <a:solidFill>
                  <a:srgbClr val="008000"/>
                </a:solidFill>
                <a:cs typeface="B Titr" panose="00000700000000000000" pitchFamily="2" charset="-78"/>
              </a:rPr>
              <a:t/>
            </a:r>
            <a:br>
              <a:rPr lang="fa-IR" sz="3100" dirty="0" smtClean="0">
                <a:solidFill>
                  <a:srgbClr val="008000"/>
                </a:solidFill>
                <a:cs typeface="B Titr" panose="00000700000000000000" pitchFamily="2" charset="-78"/>
              </a:rPr>
            </a:br>
            <a:r>
              <a:rPr lang="en-US" sz="4000" dirty="0" smtClean="0"/>
              <a:t/>
            </a:r>
            <a:br>
              <a:rPr lang="en-US" sz="4000" dirty="0" smtClean="0"/>
            </a:br>
            <a:r>
              <a:rPr lang="en-US" dirty="0"/>
              <a:t/>
            </a:r>
            <a:br>
              <a:rPr lang="en-US" dirty="0"/>
            </a:br>
            <a:r>
              <a:rPr lang="en-US" dirty="0" smtClean="0"/>
              <a:t/>
            </a:r>
            <a:br>
              <a:rPr lang="en-US" dirty="0" smtClean="0"/>
            </a:br>
            <a:r>
              <a:rPr lang="en-US" dirty="0"/>
              <a:t/>
            </a:r>
            <a:br>
              <a:rPr lang="en-US" dirty="0"/>
            </a:b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533400"/>
            <a:ext cx="13589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95299"/>
            <a:ext cx="2756921" cy="1143002"/>
          </a:xfrm>
          <a:prstGeom prst="rect">
            <a:avLst/>
          </a:prstGeom>
        </p:spPr>
      </p:pic>
    </p:spTree>
    <p:extLst>
      <p:ext uri="{BB962C8B-B14F-4D97-AF65-F5344CB8AC3E}">
        <p14:creationId xmlns:p14="http://schemas.microsoft.com/office/powerpoint/2010/main" val="1436284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fa-IR" sz="2800" dirty="0" smtClean="0">
                <a:solidFill>
                  <a:schemeClr val="tx1"/>
                </a:solidFill>
                <a:effectLst/>
                <a:cs typeface="B Titr" panose="00000700000000000000" pitchFamily="2" charset="-78"/>
              </a:rPr>
              <a:t>توانمندی های کد</a:t>
            </a:r>
            <a:endParaRPr lang="en-US" sz="2800" dirty="0">
              <a:solidFill>
                <a:schemeClr val="tx1"/>
              </a:solidFill>
              <a:cs typeface="B Titr" panose="00000700000000000000" pitchFamily="2" charset="-78"/>
            </a:endParaRPr>
          </a:p>
        </p:txBody>
      </p:sp>
      <p:sp>
        <p:nvSpPr>
          <p:cNvPr id="5" name="Content Placeholder 1"/>
          <p:cNvSpPr>
            <a:spLocks noGrp="1"/>
          </p:cNvSpPr>
          <p:nvPr>
            <p:ph idx="1"/>
          </p:nvPr>
        </p:nvSpPr>
        <p:spPr>
          <a:xfrm>
            <a:off x="228600" y="1481329"/>
            <a:ext cx="8763000" cy="4525963"/>
          </a:xfrm>
        </p:spPr>
        <p:txBody>
          <a:bodyPr>
            <a:normAutofit/>
          </a:bodyPr>
          <a:lstStyle/>
          <a:p>
            <a:pPr marL="109728" indent="0" algn="r" rtl="1">
              <a:buNone/>
            </a:pPr>
            <a:r>
              <a:rPr lang="fa-IR" sz="2400" b="1" dirty="0" smtClean="0">
                <a:cs typeface="B Nazanin" pitchFamily="2" charset="-78"/>
              </a:rPr>
              <a:t>آنالیز حساسیت بهره بنزین نسبت به دمای خوراک ورودی</a:t>
            </a:r>
          </a:p>
          <a:p>
            <a:pPr algn="r" rtl="1"/>
            <a:endParaRPr lang="fa-IR" sz="2400" b="1" dirty="0" smtClean="0">
              <a:cs typeface="B Nazanin" pitchFamily="2" charset="-78"/>
            </a:endParaRPr>
          </a:p>
          <a:p>
            <a:pPr algn="r" rtl="1"/>
            <a:endParaRPr lang="en-US" sz="2400" b="1" dirty="0">
              <a:cs typeface="B Nazanin" pitchFamily="2" charset="-78"/>
            </a:endParaRPr>
          </a:p>
        </p:txBody>
      </p:sp>
      <p:pic>
        <p:nvPicPr>
          <p:cNvPr id="8195" name="Picture 3" descr="4-7-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905000"/>
            <a:ext cx="6172200" cy="441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50749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fa-IR" sz="2800" dirty="0" smtClean="0">
                <a:solidFill>
                  <a:schemeClr val="tx1"/>
                </a:solidFill>
                <a:effectLst/>
                <a:cs typeface="B Titr" panose="00000700000000000000" pitchFamily="2" charset="-78"/>
              </a:rPr>
              <a:t>توانمندی های کد</a:t>
            </a:r>
            <a:endParaRPr lang="en-US" sz="2800" dirty="0">
              <a:solidFill>
                <a:schemeClr val="tx1"/>
              </a:solidFill>
              <a:cs typeface="B Titr" panose="00000700000000000000" pitchFamily="2" charset="-78"/>
            </a:endParaRPr>
          </a:p>
        </p:txBody>
      </p:sp>
      <p:sp>
        <p:nvSpPr>
          <p:cNvPr id="5" name="Content Placeholder 1"/>
          <p:cNvSpPr>
            <a:spLocks noGrp="1"/>
          </p:cNvSpPr>
          <p:nvPr>
            <p:ph idx="1"/>
          </p:nvPr>
        </p:nvSpPr>
        <p:spPr>
          <a:xfrm>
            <a:off x="0" y="1481329"/>
            <a:ext cx="8991600" cy="4525963"/>
          </a:xfrm>
        </p:spPr>
        <p:txBody>
          <a:bodyPr>
            <a:normAutofit/>
          </a:bodyPr>
          <a:lstStyle/>
          <a:p>
            <a:pPr marL="109728" indent="0" algn="r" rtl="1">
              <a:buNone/>
            </a:pPr>
            <a:r>
              <a:rPr lang="fa-IR" sz="2400" b="1" dirty="0" smtClean="0">
                <a:cs typeface="B Nazanin" pitchFamily="2" charset="-78"/>
              </a:rPr>
              <a:t>آنالیز حساسیت نمایه دمای راکتور نسبت به نوع کاتالیست (نحوه توزیع ماده فعال)</a:t>
            </a:r>
          </a:p>
          <a:p>
            <a:pPr marL="109728" indent="0" algn="r" rtl="1">
              <a:buNone/>
            </a:pPr>
            <a:endParaRPr lang="en-US" sz="2400" b="1" dirty="0">
              <a:cs typeface="B Nazanin" pitchFamily="2" charset="-78"/>
            </a:endParaRPr>
          </a:p>
        </p:txBody>
      </p:sp>
      <p:pic>
        <p:nvPicPr>
          <p:cNvPr id="11266" name="Picture 2" descr="4-15-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905000"/>
            <a:ext cx="6142574"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55077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fa-IR" sz="2800" dirty="0" smtClean="0">
                <a:solidFill>
                  <a:schemeClr val="tx1"/>
                </a:solidFill>
                <a:effectLst/>
                <a:cs typeface="B Titr" panose="00000700000000000000" pitchFamily="2" charset="-78"/>
              </a:rPr>
              <a:t>توانمندی های کد</a:t>
            </a:r>
            <a:endParaRPr lang="en-US" sz="2800" dirty="0">
              <a:solidFill>
                <a:schemeClr val="tx1"/>
              </a:solidFill>
              <a:cs typeface="B Titr" panose="00000700000000000000" pitchFamily="2" charset="-78"/>
            </a:endParaRPr>
          </a:p>
        </p:txBody>
      </p:sp>
      <p:sp>
        <p:nvSpPr>
          <p:cNvPr id="5" name="Content Placeholder 1"/>
          <p:cNvSpPr>
            <a:spLocks noGrp="1"/>
          </p:cNvSpPr>
          <p:nvPr>
            <p:ph idx="1"/>
          </p:nvPr>
        </p:nvSpPr>
        <p:spPr>
          <a:xfrm>
            <a:off x="304800" y="1481329"/>
            <a:ext cx="8610600" cy="4525963"/>
          </a:xfrm>
        </p:spPr>
        <p:txBody>
          <a:bodyPr>
            <a:normAutofit/>
          </a:bodyPr>
          <a:lstStyle/>
          <a:p>
            <a:pPr algn="just" rtl="1">
              <a:lnSpc>
                <a:spcPct val="150000"/>
              </a:lnSpc>
            </a:pPr>
            <a:r>
              <a:rPr lang="fa-IR" sz="2400" b="1" dirty="0" smtClean="0">
                <a:cs typeface="B Nazanin" pitchFamily="2" charset="-78"/>
              </a:rPr>
              <a:t>تمامی موارد آنالیز حساسیت ذکر شده در بالا (تغییرات نمایه دمای درون راکتور، بهره بنزین و ...) را می توان نسبت به تغییرات دمای خوراک ورودی، چگالی بستر کاتالیستی و نوع کاتالیست (با توجه به نحوه توزیع ماده فعال) در زمان های مختلف (مقادیر مختلف فعالیت کاتالیست) انجام داد.</a:t>
            </a:r>
          </a:p>
          <a:p>
            <a:pPr marL="109728" indent="0" algn="r" rtl="1">
              <a:buNone/>
            </a:pPr>
            <a:endParaRPr lang="en-US" sz="2400" b="1" dirty="0">
              <a:cs typeface="B Nazanin" pitchFamily="2" charset="-78"/>
            </a:endParaRPr>
          </a:p>
        </p:txBody>
      </p:sp>
    </p:spTree>
    <p:extLst>
      <p:ext uri="{BB962C8B-B14F-4D97-AF65-F5344CB8AC3E}">
        <p14:creationId xmlns:p14="http://schemas.microsoft.com/office/powerpoint/2010/main" val="18734304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382000" cy="4711892"/>
          </a:xfrm>
        </p:spPr>
        <p:txBody>
          <a:bodyPr>
            <a:noAutofit/>
          </a:bodyPr>
          <a:lstStyle/>
          <a:p>
            <a:pPr marL="109728" indent="0" algn="r" rtl="1">
              <a:lnSpc>
                <a:spcPct val="200000"/>
              </a:lnSpc>
              <a:buNone/>
            </a:pPr>
            <a:r>
              <a:rPr lang="fa-IR" sz="2400" b="1" dirty="0" smtClean="0">
                <a:cs typeface="B Nazanin" pitchFamily="2" charset="-78"/>
              </a:rPr>
              <a:t>1- نحوه مدل سازی رفتار راکتور بستر ثابت فیشر- تروپش در حضور کاتالیست های غیریکنواخت</a:t>
            </a:r>
          </a:p>
          <a:p>
            <a:pPr marL="109728" indent="0" algn="r" rtl="1">
              <a:lnSpc>
                <a:spcPct val="200000"/>
              </a:lnSpc>
              <a:buNone/>
            </a:pPr>
            <a:r>
              <a:rPr lang="fa-IR" sz="2400" b="1" dirty="0" smtClean="0">
                <a:cs typeface="B Nazanin" pitchFamily="2" charset="-78"/>
              </a:rPr>
              <a:t>2- نحوه آنالیز حساسیت پارامترهای خروجی راکتور</a:t>
            </a:r>
          </a:p>
          <a:p>
            <a:pPr marL="109728" indent="0" algn="r" rtl="1">
              <a:lnSpc>
                <a:spcPct val="200000"/>
              </a:lnSpc>
              <a:buNone/>
            </a:pPr>
            <a:r>
              <a:rPr lang="fa-IR" sz="2400" b="1" dirty="0" smtClean="0">
                <a:cs typeface="B Nazanin" pitchFamily="2" charset="-78"/>
              </a:rPr>
              <a:t>3- شبیه سازی رفتار راکتور با گذشت زمان و غیر فعال شدن کاتالیست</a:t>
            </a:r>
          </a:p>
        </p:txBody>
      </p:sp>
      <p:sp>
        <p:nvSpPr>
          <p:cNvPr id="3" name="Title 2"/>
          <p:cNvSpPr>
            <a:spLocks noGrp="1"/>
          </p:cNvSpPr>
          <p:nvPr>
            <p:ph type="title"/>
          </p:nvPr>
        </p:nvSpPr>
        <p:spPr>
          <a:xfrm>
            <a:off x="457200" y="274638"/>
            <a:ext cx="8229600" cy="868362"/>
          </a:xfrm>
        </p:spPr>
        <p:txBody>
          <a:bodyPr>
            <a:noAutofit/>
          </a:bodyPr>
          <a:lstStyle/>
          <a:p>
            <a:pPr algn="ctr" rtl="1"/>
            <a:r>
              <a:rPr lang="fa-IR" sz="2800" dirty="0" smtClean="0">
                <a:solidFill>
                  <a:schemeClr val="tx1"/>
                </a:solidFill>
                <a:effectLst/>
                <a:cs typeface="B Titr" panose="00000700000000000000" pitchFamily="2" charset="-78"/>
              </a:rPr>
              <a:t>آنچه در این کد خواهید آموخت</a:t>
            </a:r>
            <a:endParaRPr lang="en-US" sz="2800" dirty="0">
              <a:solidFill>
                <a:schemeClr val="tx1"/>
              </a:solidFill>
              <a:effectLst/>
              <a:cs typeface="B Titr" panose="00000700000000000000" pitchFamily="2" charset="-78"/>
            </a:endParaRPr>
          </a:p>
        </p:txBody>
      </p:sp>
    </p:spTree>
    <p:extLst>
      <p:ext uri="{BB962C8B-B14F-4D97-AF65-F5344CB8AC3E}">
        <p14:creationId xmlns:p14="http://schemas.microsoft.com/office/powerpoint/2010/main" val="27433276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533400"/>
            <a:ext cx="8229600" cy="4525963"/>
          </a:xfrm>
        </p:spPr>
        <p:txBody>
          <a:bodyPr>
            <a:normAutofit/>
          </a:bodyPr>
          <a:lstStyle/>
          <a:p>
            <a:pPr marL="109728" indent="0" algn="ctr" rtl="1">
              <a:lnSpc>
                <a:spcPct val="200000"/>
              </a:lnSpc>
              <a:buNone/>
            </a:pPr>
            <a:r>
              <a:rPr lang="fa-IR" sz="2800" b="1" dirty="0" smtClean="0">
                <a:latin typeface="Times New Roman" panose="02020603050405020304" pitchFamily="18" charset="0"/>
                <a:cs typeface="B Titr" panose="00000700000000000000" pitchFamily="2" charset="-78"/>
              </a:rPr>
              <a:t>نکات و الزامات</a:t>
            </a:r>
          </a:p>
          <a:p>
            <a:pPr algn="r" rtl="1">
              <a:lnSpc>
                <a:spcPct val="200000"/>
              </a:lnSpc>
            </a:pPr>
            <a:r>
              <a:rPr lang="fa-IR" sz="2400" b="1" dirty="0" smtClean="0">
                <a:latin typeface="Times New Roman" panose="02020603050405020304" pitchFamily="18" charset="0"/>
                <a:cs typeface="B Nazanin" pitchFamily="2" charset="-78"/>
              </a:rPr>
              <a:t>1- این کد در تمامی نسخه های نرم افزار متلب قابل اجرا می باشد.</a:t>
            </a:r>
            <a:endParaRPr lang="fa-IR" sz="2400" b="1" dirty="0">
              <a:latin typeface="Times New Roman" panose="02020603050405020304" pitchFamily="18" charset="0"/>
              <a:cs typeface="B Nazanin" pitchFamily="2" charset="-78"/>
            </a:endParaRPr>
          </a:p>
          <a:p>
            <a:pPr algn="r" rtl="1">
              <a:lnSpc>
                <a:spcPct val="200000"/>
              </a:lnSpc>
            </a:pPr>
            <a:r>
              <a:rPr lang="fa-IR" sz="2400" b="1" dirty="0" smtClean="0">
                <a:latin typeface="Times New Roman" panose="02020603050405020304" pitchFamily="18" charset="0"/>
                <a:cs typeface="B Nazanin" pitchFamily="2" charset="-78"/>
              </a:rPr>
              <a:t>2- آشنایی لازم با مباحث مدل سازی و شبیه سازی</a:t>
            </a:r>
            <a:endParaRPr lang="fa-IR" sz="2400" b="1" dirty="0" smtClean="0">
              <a:solidFill>
                <a:srgbClr val="0000FF"/>
              </a:solidFill>
              <a:latin typeface="Times New Roman" panose="02020603050405020304" pitchFamily="18" charset="0"/>
              <a:cs typeface="B Nazanin" pitchFamily="2" charset="-78"/>
            </a:endParaRPr>
          </a:p>
          <a:p>
            <a:pPr algn="r" rtl="1">
              <a:lnSpc>
                <a:spcPct val="200000"/>
              </a:lnSpc>
            </a:pPr>
            <a:r>
              <a:rPr lang="fa-IR" sz="2400" b="1" dirty="0" smtClean="0">
                <a:latin typeface="Times New Roman" panose="02020603050405020304" pitchFamily="18" charset="0"/>
                <a:cs typeface="B Nazanin" pitchFamily="2" charset="-78"/>
              </a:rPr>
              <a:t>3- آشنایی با روش های مناسب حل عددی معادلات </a:t>
            </a:r>
            <a:r>
              <a:rPr lang="en-US" sz="2000" b="1" dirty="0" smtClean="0">
                <a:latin typeface="Times New Roman" panose="02020603050405020304" pitchFamily="18" charset="0"/>
                <a:cs typeface="B Nazanin" pitchFamily="2" charset="-78"/>
              </a:rPr>
              <a:t>PDE</a:t>
            </a:r>
            <a:r>
              <a:rPr lang="fa-IR" sz="2000" b="1" dirty="0" smtClean="0">
                <a:latin typeface="Times New Roman" panose="02020603050405020304" pitchFamily="18" charset="0"/>
                <a:cs typeface="B Nazanin" pitchFamily="2" charset="-78"/>
              </a:rPr>
              <a:t> </a:t>
            </a:r>
            <a:r>
              <a:rPr lang="fa-IR" sz="2400" b="1" dirty="0" smtClean="0">
                <a:latin typeface="Times New Roman" panose="02020603050405020304" pitchFamily="18" charset="0"/>
                <a:cs typeface="B Nazanin" pitchFamily="2" charset="-78"/>
              </a:rPr>
              <a:t>و </a:t>
            </a:r>
            <a:r>
              <a:rPr lang="en-US" sz="2000" b="1" dirty="0" smtClean="0">
                <a:latin typeface="Times New Roman" panose="02020603050405020304" pitchFamily="18" charset="0"/>
                <a:cs typeface="B Nazanin" pitchFamily="2" charset="-78"/>
              </a:rPr>
              <a:t>ODE</a:t>
            </a:r>
            <a:endParaRPr lang="en-US" sz="2400" b="1" dirty="0" smtClean="0">
              <a:solidFill>
                <a:srgbClr val="0000FF"/>
              </a:solidFill>
              <a:latin typeface="Times New Roman" panose="02020603050405020304" pitchFamily="18" charset="0"/>
              <a:cs typeface="B Nazanin" pitchFamily="2" charset="-78"/>
            </a:endParaRPr>
          </a:p>
          <a:p>
            <a:pPr algn="r" rtl="1">
              <a:lnSpc>
                <a:spcPct val="200000"/>
              </a:lnSpc>
            </a:pPr>
            <a:r>
              <a:rPr lang="fa-IR" sz="2400" b="1" dirty="0" smtClean="0">
                <a:latin typeface="Times New Roman" panose="02020603050405020304" pitchFamily="18" charset="0"/>
                <a:cs typeface="B Nazanin" pitchFamily="2" charset="-78"/>
              </a:rPr>
              <a:t>4- آشنایی با روش صحیح کدنویسی در </a:t>
            </a:r>
            <a:r>
              <a:rPr lang="en-US" sz="2000" b="1" dirty="0" smtClean="0">
                <a:latin typeface="Times New Roman" panose="02020603050405020304" pitchFamily="18" charset="0"/>
                <a:cs typeface="B Nazanin" pitchFamily="2" charset="-78"/>
              </a:rPr>
              <a:t>MATLAB</a:t>
            </a:r>
            <a:endParaRPr lang="en-US" sz="2000" b="1" dirty="0" smtClean="0">
              <a:solidFill>
                <a:srgbClr val="0000FF"/>
              </a:solidFill>
              <a:latin typeface="Times New Roman" panose="02020603050405020304" pitchFamily="18" charset="0"/>
              <a:cs typeface="B Nazanin" pitchFamily="2" charset="-78"/>
            </a:endParaRPr>
          </a:p>
        </p:txBody>
      </p:sp>
    </p:spTree>
    <p:extLst>
      <p:ext uri="{BB962C8B-B14F-4D97-AF65-F5344CB8AC3E}">
        <p14:creationId xmlns:p14="http://schemas.microsoft.com/office/powerpoint/2010/main" val="4086242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533400"/>
            <a:ext cx="8229600" cy="5334000"/>
          </a:xfrm>
        </p:spPr>
        <p:txBody>
          <a:bodyPr>
            <a:noAutofit/>
          </a:bodyPr>
          <a:lstStyle/>
          <a:p>
            <a:pPr marL="109728" indent="0" algn="ctr">
              <a:buNone/>
            </a:pPr>
            <a:r>
              <a:rPr lang="fa-IR" sz="3200" b="1" dirty="0" smtClean="0">
                <a:cs typeface="B Titr" panose="00000700000000000000" pitchFamily="2" charset="-78"/>
              </a:rPr>
              <a:t>مقدمه</a:t>
            </a:r>
          </a:p>
          <a:p>
            <a:pPr marL="109728" indent="0" algn="ctr">
              <a:buNone/>
            </a:pPr>
            <a:endParaRPr lang="en-US" sz="2800" b="1" dirty="0">
              <a:cs typeface="B Nazanin" pitchFamily="2" charset="-78"/>
            </a:endParaRPr>
          </a:p>
        </p:txBody>
      </p:sp>
      <p:sp>
        <p:nvSpPr>
          <p:cNvPr id="3" name="Title 2"/>
          <p:cNvSpPr>
            <a:spLocks noGrp="1"/>
          </p:cNvSpPr>
          <p:nvPr>
            <p:ph type="title"/>
          </p:nvPr>
        </p:nvSpPr>
        <p:spPr>
          <a:xfrm>
            <a:off x="304800" y="808038"/>
            <a:ext cx="8458200" cy="6049962"/>
          </a:xfrm>
        </p:spPr>
        <p:txBody>
          <a:bodyPr>
            <a:normAutofit fontScale="90000"/>
          </a:bodyPr>
          <a:lstStyle/>
          <a:p>
            <a:pPr algn="just" rtl="1">
              <a:lnSpc>
                <a:spcPct val="150000"/>
              </a:lnSpc>
              <a:spcAft>
                <a:spcPts val="0"/>
              </a:spcAft>
            </a:pPr>
            <a:r>
              <a:rPr lang="fa-IR" sz="2000" dirty="0" smtClean="0">
                <a:solidFill>
                  <a:schemeClr val="tx1"/>
                </a:solidFill>
                <a:cs typeface="B Titr" panose="00000700000000000000" pitchFamily="2" charset="-78"/>
              </a:rPr>
              <a:t/>
            </a:r>
            <a:br>
              <a:rPr lang="fa-IR" sz="2000" dirty="0" smtClean="0">
                <a:solidFill>
                  <a:schemeClr val="tx1"/>
                </a:solidFill>
                <a:cs typeface="B Titr" panose="00000700000000000000" pitchFamily="2" charset="-78"/>
              </a:rPr>
            </a:br>
            <a:r>
              <a:rPr lang="fa-IR" sz="2000" dirty="0">
                <a:solidFill>
                  <a:schemeClr val="tx1"/>
                </a:solidFill>
                <a:cs typeface="B Titr" panose="00000700000000000000" pitchFamily="2" charset="-78"/>
              </a:rPr>
              <a:t/>
            </a:r>
            <a:br>
              <a:rPr lang="fa-IR" sz="2000" dirty="0">
                <a:solidFill>
                  <a:schemeClr val="tx1"/>
                </a:solidFill>
                <a:cs typeface="B Titr" panose="00000700000000000000" pitchFamily="2" charset="-78"/>
              </a:rPr>
            </a:br>
            <a:r>
              <a:rPr lang="fa-IR" sz="2000" dirty="0" smtClean="0">
                <a:solidFill>
                  <a:schemeClr val="tx1"/>
                </a:solidFill>
                <a:cs typeface="B Titr" panose="00000700000000000000" pitchFamily="2" charset="-78"/>
              </a:rPr>
              <a:t/>
            </a:r>
            <a:br>
              <a:rPr lang="fa-IR" sz="2000" dirty="0" smtClean="0">
                <a:solidFill>
                  <a:schemeClr val="tx1"/>
                </a:solidFill>
                <a:cs typeface="B Titr" panose="00000700000000000000" pitchFamily="2" charset="-78"/>
              </a:rPr>
            </a:br>
            <a:r>
              <a:rPr lang="fa-IR" sz="2000" dirty="0">
                <a:solidFill>
                  <a:schemeClr val="tx1"/>
                </a:solidFill>
                <a:cs typeface="B Titr" panose="00000700000000000000" pitchFamily="2" charset="-78"/>
              </a:rPr>
              <a:t/>
            </a:r>
            <a:br>
              <a:rPr lang="fa-IR" sz="2000" dirty="0">
                <a:solidFill>
                  <a:schemeClr val="tx1"/>
                </a:solidFill>
                <a:cs typeface="B Titr" panose="00000700000000000000" pitchFamily="2" charset="-78"/>
              </a:rPr>
            </a:br>
            <a:r>
              <a:rPr lang="fa-IR" sz="2000" dirty="0" smtClean="0">
                <a:solidFill>
                  <a:schemeClr val="tx1"/>
                </a:solidFill>
                <a:cs typeface="B Titr" panose="00000700000000000000" pitchFamily="2" charset="-78"/>
              </a:rPr>
              <a:t/>
            </a:r>
            <a:br>
              <a:rPr lang="fa-IR" sz="2000" dirty="0" smtClean="0">
                <a:solidFill>
                  <a:schemeClr val="tx1"/>
                </a:solidFill>
                <a:cs typeface="B Titr" panose="00000700000000000000" pitchFamily="2" charset="-78"/>
              </a:rPr>
            </a:br>
            <a:r>
              <a:rPr lang="fa-IR" sz="2000" dirty="0" smtClean="0">
                <a:solidFill>
                  <a:schemeClr val="tx1"/>
                </a:solidFill>
                <a:cs typeface="B Titr" panose="00000700000000000000" pitchFamily="2" charset="-78"/>
              </a:rPr>
              <a:t/>
            </a:r>
            <a:br>
              <a:rPr lang="fa-IR" sz="2000" dirty="0" smtClean="0">
                <a:solidFill>
                  <a:schemeClr val="tx1"/>
                </a:solidFill>
                <a:cs typeface="B Titr" panose="00000700000000000000" pitchFamily="2" charset="-78"/>
              </a:rPr>
            </a:br>
            <a:r>
              <a:rPr lang="fa-IR" sz="2000" dirty="0">
                <a:solidFill>
                  <a:schemeClr val="tx1"/>
                </a:solidFill>
                <a:cs typeface="B Titr" panose="00000700000000000000" pitchFamily="2" charset="-78"/>
              </a:rPr>
              <a:t/>
            </a:r>
            <a:br>
              <a:rPr lang="fa-IR" sz="2000" dirty="0">
                <a:solidFill>
                  <a:schemeClr val="tx1"/>
                </a:solidFill>
                <a:cs typeface="B Titr" panose="00000700000000000000" pitchFamily="2" charset="-78"/>
              </a:rPr>
            </a:br>
            <a:r>
              <a:rPr lang="fa-IR" sz="2000" dirty="0" smtClean="0">
                <a:solidFill>
                  <a:schemeClr val="tx1"/>
                </a:solidFill>
                <a:cs typeface="B Titr" panose="00000700000000000000" pitchFamily="2" charset="-78"/>
              </a:rPr>
              <a:t/>
            </a:r>
            <a:br>
              <a:rPr lang="fa-IR" sz="2000" dirty="0" smtClean="0">
                <a:solidFill>
                  <a:schemeClr val="tx1"/>
                </a:solidFill>
                <a:cs typeface="B Titr" panose="00000700000000000000" pitchFamily="2" charset="-78"/>
              </a:rPr>
            </a:br>
            <a:r>
              <a:rPr lang="fa-IR" sz="2000" dirty="0" smtClean="0">
                <a:solidFill>
                  <a:schemeClr val="tx1"/>
                </a:solidFill>
                <a:cs typeface="B Titr" panose="00000700000000000000" pitchFamily="2" charset="-78"/>
              </a:rPr>
              <a:t/>
            </a:r>
            <a:br>
              <a:rPr lang="fa-IR" sz="2000" dirty="0" smtClean="0">
                <a:solidFill>
                  <a:schemeClr val="tx1"/>
                </a:solidFill>
                <a:cs typeface="B Titr" panose="00000700000000000000" pitchFamily="2" charset="-78"/>
              </a:rPr>
            </a:br>
            <a:r>
              <a:rPr lang="fa-IR" sz="2000" dirty="0" smtClean="0">
                <a:solidFill>
                  <a:schemeClr val="tx1"/>
                </a:solidFill>
                <a:effectLst/>
                <a:cs typeface="B Nazanin" panose="00000400000000000000" pitchFamily="2" charset="-78"/>
              </a:rPr>
              <a:t>در مدل سازی راکتور بستر ثابت فیشر- تروپش در حضور کاتالیست های غیریکنواخت با </a:t>
            </a:r>
            <a:r>
              <a:rPr lang="fa-IR" sz="2000" dirty="0">
                <a:solidFill>
                  <a:schemeClr val="tx1"/>
                </a:solidFill>
                <a:effectLst/>
                <a:cs typeface="B Nazanin" panose="00000400000000000000" pitchFamily="2" charset="-78"/>
              </a:rPr>
              <a:t>توجه به مدل غیر فعال شدن کاتالیست، جهت بررسی رفتار انواع مختلف توزیع ماده فعال در برابر غیر فعال شدن، مدل </a:t>
            </a:r>
            <a:r>
              <a:rPr lang="fa-IR" sz="2000" dirty="0" smtClean="0">
                <a:solidFill>
                  <a:schemeClr val="tx1"/>
                </a:solidFill>
                <a:effectLst/>
                <a:cs typeface="B Nazanin" panose="00000400000000000000" pitchFamily="2" charset="-78"/>
              </a:rPr>
              <a:t>یک بعدی </a:t>
            </a:r>
            <a:r>
              <a:rPr lang="fa-IR" sz="2000" dirty="0">
                <a:solidFill>
                  <a:schemeClr val="tx1"/>
                </a:solidFill>
                <a:effectLst/>
                <a:cs typeface="B Nazanin" panose="00000400000000000000" pitchFamily="2" charset="-78"/>
              </a:rPr>
              <a:t>شبه‌همگن (فقط برای توزیع یکنواخت) و همچنین مدل یک‌بعدی ناهمگن راکتور (برای انواع مختلف توزیع ماده فعال درون دانه کاتالیست شامل توزیع یکنواخت و توزیع‌های مختلف غیریکنواخت) با محاسبه‌ی پارامتر </a:t>
            </a:r>
            <a:r>
              <a:rPr lang="fa-IR" sz="2000" dirty="0" smtClean="0">
                <a:solidFill>
                  <a:schemeClr val="tx1"/>
                </a:solidFill>
                <a:effectLst/>
                <a:cs typeface="B Nazanin" panose="00000400000000000000" pitchFamily="2" charset="-78"/>
              </a:rPr>
              <a:t>فعالیت </a:t>
            </a:r>
            <a:r>
              <a:rPr lang="fa-IR" sz="2000" dirty="0">
                <a:solidFill>
                  <a:schemeClr val="tx1"/>
                </a:solidFill>
                <a:effectLst/>
                <a:cs typeface="B Nazanin" panose="00000400000000000000" pitchFamily="2" charset="-78"/>
              </a:rPr>
              <a:t>در زمان‌های مختلف غیر فعال شدن و ضرب آن در رابطه سرعت واکنش، در شرایط شبه‌پایا حل می‌شوند</a:t>
            </a:r>
            <a:r>
              <a:rPr lang="fa-IR" sz="2000" dirty="0" smtClean="0">
                <a:solidFill>
                  <a:schemeClr val="tx1"/>
                </a:solidFill>
                <a:effectLst/>
                <a:cs typeface="B Nazanin" panose="00000400000000000000" pitchFamily="2" charset="-78"/>
              </a:rPr>
              <a:t>.</a:t>
            </a:r>
            <a:r>
              <a:rPr lang="fa-IR" sz="2000" dirty="0" smtClean="0">
                <a:solidFill>
                  <a:schemeClr val="tx1"/>
                </a:solidFill>
                <a:cs typeface="B Titr" panose="00000700000000000000" pitchFamily="2" charset="-78"/>
              </a:rPr>
              <a:t> </a:t>
            </a:r>
            <a:r>
              <a:rPr lang="ar-SA" sz="2000" dirty="0" smtClean="0">
                <a:solidFill>
                  <a:schemeClr val="tx1"/>
                </a:solidFill>
                <a:effectLst/>
                <a:latin typeface="B Nazanin" panose="00000400000000000000" pitchFamily="2" charset="-78"/>
                <a:ea typeface="Times New Roman" panose="02020603050405020304" pitchFamily="18" charset="0"/>
                <a:cs typeface="B Nazanin" panose="00000400000000000000" pitchFamily="2" charset="-78"/>
              </a:rPr>
              <a:t>با </a:t>
            </a:r>
            <a:r>
              <a:rPr lang="ar-SA" sz="2000" dirty="0">
                <a:solidFill>
                  <a:schemeClr val="tx1"/>
                </a:solidFill>
                <a:effectLst/>
                <a:latin typeface="B Nazanin" panose="00000400000000000000" pitchFamily="2" charset="-78"/>
                <a:ea typeface="Times New Roman" panose="02020603050405020304" pitchFamily="18" charset="0"/>
                <a:cs typeface="B Nazanin" panose="00000400000000000000" pitchFamily="2" charset="-78"/>
              </a:rPr>
              <a:t>توجه به اینکه سرعت غیر فعال شدن کاتالیست بسیار کوچک‌تر از سرعت نفوذ درون دانه کاتالیست می</a:t>
            </a:r>
            <a:r>
              <a:rPr lang="en-US" sz="2000" dirty="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a:t>
            </a:r>
            <a:r>
              <a:rPr lang="ar-SA" sz="2000" dirty="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باشد</a:t>
            </a:r>
            <a:r>
              <a:rPr lang="ar-SA" sz="2000" dirty="0">
                <a:solidFill>
                  <a:schemeClr val="tx1"/>
                </a:solidFill>
                <a:effectLst/>
                <a:ea typeface="Times New Roman" panose="02020603050405020304" pitchFamily="18" charset="0"/>
                <a:cs typeface="B Nazanin" panose="00000400000000000000" pitchFamily="2" charset="-78"/>
              </a:rPr>
              <a:t> </a:t>
            </a:r>
            <a:r>
              <a:rPr lang="ar-SA" sz="2000" dirty="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و غیر فعال شدن تنها عامل ناپایایی سیستم محسوب می</a:t>
            </a:r>
            <a:r>
              <a:rPr lang="en-US" sz="2000" dirty="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a:t>
            </a:r>
            <a:r>
              <a:rPr lang="ar-SA" sz="2000" dirty="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شود، فرض شبه پایا بودن جهت حل معادلات می‌تواند به کار رود. </a:t>
            </a:r>
            <a:r>
              <a:rPr lang="ar-SA" sz="2000" dirty="0" smtClean="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معادلات </a:t>
            </a:r>
            <a:r>
              <a:rPr lang="ar-SA" sz="2000" dirty="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مدل راکتور با توجه به اینکه معادلات </a:t>
            </a:r>
            <a:r>
              <a:rPr lang="en-US" sz="2000" dirty="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ODE</a:t>
            </a:r>
            <a:r>
              <a:rPr lang="ar-SA" sz="2000" dirty="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از نوع سخت می‌باشند، با استفاده از روش </a:t>
            </a:r>
            <a:r>
              <a:rPr lang="en-US" sz="2000" dirty="0" smtClean="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TR-BDF2</a:t>
            </a:r>
            <a:r>
              <a:rPr lang="en-US" sz="2000" dirty="0" smtClean="0">
                <a:solidFill>
                  <a:schemeClr val="tx1"/>
                </a:solidFill>
                <a:effectLst/>
                <a:latin typeface="B Nazanin" panose="00000400000000000000" pitchFamily="2" charset="-78"/>
                <a:ea typeface="Times New Roman" panose="02020603050405020304" pitchFamily="18" charset="0"/>
                <a:cs typeface="B Nazanin" panose="00000400000000000000" pitchFamily="2" charset="-78"/>
              </a:rPr>
              <a:t> </a:t>
            </a:r>
            <a:r>
              <a:rPr lang="ar-SA" sz="2000" dirty="0">
                <a:solidFill>
                  <a:schemeClr val="tx1"/>
                </a:solidFill>
                <a:effectLst/>
                <a:latin typeface="B Nazanin" panose="00000400000000000000" pitchFamily="2" charset="-78"/>
                <a:ea typeface="Times New Roman" panose="02020603050405020304" pitchFamily="18" charset="0"/>
                <a:cs typeface="B Nazanin" panose="00000400000000000000" pitchFamily="2" charset="-78"/>
              </a:rPr>
              <a:t>نوعی رانگ کوتای غیرصریح می‌باشد </a:t>
            </a:r>
            <a:r>
              <a:rPr lang="ar-SA" sz="2000" dirty="0" smtClean="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همزمان </a:t>
            </a:r>
            <a:r>
              <a:rPr lang="ar-SA" sz="2000" dirty="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با هم </a:t>
            </a:r>
            <a:r>
              <a:rPr lang="ar-SA" sz="2000" dirty="0" smtClean="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حل می‌شوند. جهت انجام شبیه‌سازی‌ها و حل معادلات </a:t>
            </a:r>
            <a:r>
              <a:rPr lang="fa-IR" sz="2000" dirty="0" smtClean="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از </a:t>
            </a:r>
            <a:r>
              <a:rPr lang="ar-SA" sz="2000" dirty="0" smtClean="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کدنویسی در </a:t>
            </a:r>
            <a:r>
              <a:rPr lang="en-US" sz="2000" dirty="0" smtClean="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MATLAB</a:t>
            </a:r>
            <a:r>
              <a:rPr lang="ar-SA" sz="2000" dirty="0" smtClean="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استفاده </a:t>
            </a:r>
            <a:r>
              <a:rPr lang="fa-IR" sz="2000" dirty="0" smtClean="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شده است.</a:t>
            </a:r>
            <a:r>
              <a:rPr lang="fa-IR" sz="2000" dirty="0" smtClean="0">
                <a:solidFill>
                  <a:schemeClr val="tx1"/>
                </a:solidFill>
                <a:effectLst/>
                <a:latin typeface="Times New Roman" panose="02020603050405020304" pitchFamily="18" charset="0"/>
                <a:ea typeface="Times New Roman" panose="02020603050405020304" pitchFamily="18" charset="0"/>
                <a:cs typeface="B Titr" panose="00000700000000000000" pitchFamily="2" charset="-78"/>
              </a:rPr>
              <a:t/>
            </a:r>
            <a:br>
              <a:rPr lang="fa-IR" sz="2000" dirty="0" smtClean="0">
                <a:solidFill>
                  <a:schemeClr val="tx1"/>
                </a:solidFill>
                <a:effectLst/>
                <a:latin typeface="Times New Roman" panose="02020603050405020304" pitchFamily="18" charset="0"/>
                <a:ea typeface="Times New Roman" panose="02020603050405020304" pitchFamily="18" charset="0"/>
                <a:cs typeface="B Titr" panose="00000700000000000000" pitchFamily="2" charset="-78"/>
              </a:rPr>
            </a:br>
            <a:r>
              <a:rPr lang="fa-IR" sz="2200" dirty="0" smtClean="0">
                <a:effectLst/>
                <a:latin typeface="Times New Roman" panose="02020603050405020304" pitchFamily="18" charset="0"/>
                <a:ea typeface="Times New Roman" panose="02020603050405020304" pitchFamily="18" charset="0"/>
                <a:cs typeface="B Titr" panose="00000700000000000000" pitchFamily="2" charset="-78"/>
              </a:rPr>
              <a:t/>
            </a:r>
            <a:br>
              <a:rPr lang="fa-IR" sz="2200" dirty="0" smtClean="0">
                <a:effectLst/>
                <a:latin typeface="Times New Roman" panose="02020603050405020304" pitchFamily="18" charset="0"/>
                <a:ea typeface="Times New Roman" panose="02020603050405020304" pitchFamily="18" charset="0"/>
                <a:cs typeface="B Titr" panose="00000700000000000000" pitchFamily="2" charset="-78"/>
              </a:rPr>
            </a:br>
            <a:r>
              <a:rPr lang="fa-IR" sz="2200" dirty="0">
                <a:effectLst/>
                <a:latin typeface="Times New Roman" panose="02020603050405020304" pitchFamily="18" charset="0"/>
                <a:ea typeface="Times New Roman" panose="02020603050405020304" pitchFamily="18" charset="0"/>
                <a:cs typeface="B Titr" panose="00000700000000000000" pitchFamily="2" charset="-78"/>
              </a:rPr>
              <a:t/>
            </a:r>
            <a:br>
              <a:rPr lang="fa-IR" sz="2200" dirty="0">
                <a:effectLst/>
                <a:latin typeface="Times New Roman" panose="02020603050405020304" pitchFamily="18" charset="0"/>
                <a:ea typeface="Times New Roman" panose="02020603050405020304" pitchFamily="18" charset="0"/>
                <a:cs typeface="B Titr" panose="00000700000000000000" pitchFamily="2" charset="-78"/>
              </a:rPr>
            </a:br>
            <a:r>
              <a:rPr lang="fa-IR" sz="2200" dirty="0" smtClean="0">
                <a:effectLst/>
                <a:latin typeface="Times New Roman" panose="02020603050405020304" pitchFamily="18" charset="0"/>
                <a:ea typeface="Times New Roman" panose="02020603050405020304" pitchFamily="18" charset="0"/>
                <a:cs typeface="B Titr" panose="00000700000000000000" pitchFamily="2" charset="-78"/>
              </a:rPr>
              <a:t/>
            </a:r>
            <a:br>
              <a:rPr lang="fa-IR" sz="2200" dirty="0" smtClean="0">
                <a:effectLst/>
                <a:latin typeface="Times New Roman" panose="02020603050405020304" pitchFamily="18" charset="0"/>
                <a:ea typeface="Times New Roman" panose="02020603050405020304" pitchFamily="18" charset="0"/>
                <a:cs typeface="B Titr" panose="00000700000000000000" pitchFamily="2" charset="-78"/>
              </a:rPr>
            </a:br>
            <a:r>
              <a:rPr lang="fa-IR" sz="2200" dirty="0" smtClean="0">
                <a:effectLst/>
                <a:latin typeface="Times New Roman" panose="02020603050405020304" pitchFamily="18" charset="0"/>
                <a:ea typeface="Times New Roman" panose="02020603050405020304" pitchFamily="18" charset="0"/>
                <a:cs typeface="B Titr" panose="00000700000000000000" pitchFamily="2" charset="-78"/>
              </a:rPr>
              <a:t/>
            </a:r>
            <a:br>
              <a:rPr lang="fa-IR" sz="2200" dirty="0" smtClean="0">
                <a:effectLst/>
                <a:latin typeface="Times New Roman" panose="02020603050405020304" pitchFamily="18" charset="0"/>
                <a:ea typeface="Times New Roman" panose="02020603050405020304" pitchFamily="18" charset="0"/>
                <a:cs typeface="B Titr" panose="00000700000000000000" pitchFamily="2" charset="-78"/>
              </a:rPr>
            </a:br>
            <a:r>
              <a:rPr lang="fa-IR" sz="2200" dirty="0">
                <a:effectLst/>
                <a:latin typeface="Times New Roman" panose="02020603050405020304" pitchFamily="18" charset="0"/>
                <a:ea typeface="Times New Roman" panose="02020603050405020304" pitchFamily="18" charset="0"/>
                <a:cs typeface="B Titr" panose="00000700000000000000" pitchFamily="2" charset="-78"/>
              </a:rPr>
              <a:t/>
            </a:r>
            <a:br>
              <a:rPr lang="fa-IR" sz="2200" dirty="0">
                <a:effectLst/>
                <a:latin typeface="Times New Roman" panose="02020603050405020304" pitchFamily="18" charset="0"/>
                <a:ea typeface="Times New Roman" panose="02020603050405020304" pitchFamily="18" charset="0"/>
                <a:cs typeface="B Titr" panose="00000700000000000000" pitchFamily="2" charset="-78"/>
              </a:rPr>
            </a:br>
            <a:r>
              <a:rPr lang="ar-SA" sz="2200" dirty="0" smtClean="0">
                <a:effectLst/>
                <a:latin typeface="Times New Roman" panose="02020603050405020304" pitchFamily="18" charset="0"/>
                <a:ea typeface="Times New Roman" panose="02020603050405020304" pitchFamily="18" charset="0"/>
                <a:cs typeface="B Titr" panose="00000700000000000000" pitchFamily="2" charset="-78"/>
              </a:rPr>
              <a:t> </a:t>
            </a: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fa-IR" dirty="0" smtClean="0">
                <a:solidFill>
                  <a:srgbClr val="FF0000"/>
                </a:solidFill>
                <a:cs typeface="B Titr" panose="00000700000000000000" pitchFamily="2" charset="-78"/>
              </a:rPr>
              <a:t/>
            </a:r>
            <a:br>
              <a:rPr lang="fa-IR" dirty="0" smtClean="0">
                <a:solidFill>
                  <a:srgbClr val="FF0000"/>
                </a:solidFill>
                <a:cs typeface="B Titr" panose="00000700000000000000" pitchFamily="2" charset="-78"/>
              </a:rPr>
            </a:br>
            <a:endParaRPr lang="en-US" dirty="0"/>
          </a:p>
        </p:txBody>
      </p:sp>
    </p:spTree>
    <p:extLst>
      <p:ext uri="{BB962C8B-B14F-4D97-AF65-F5344CB8AC3E}">
        <p14:creationId xmlns:p14="http://schemas.microsoft.com/office/powerpoint/2010/main" val="23947838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854893"/>
          </a:xfrm>
        </p:spPr>
        <p:txBody>
          <a:bodyPr>
            <a:normAutofit/>
          </a:bodyPr>
          <a:lstStyle/>
          <a:p>
            <a:pPr marL="109728" indent="0" algn="ctr" rtl="1">
              <a:lnSpc>
                <a:spcPct val="150000"/>
              </a:lnSpc>
              <a:buNone/>
            </a:pPr>
            <a:r>
              <a:rPr lang="fa-IR" sz="3200" b="1" dirty="0" smtClean="0">
                <a:cs typeface="B Titr" panose="00000700000000000000" pitchFamily="2" charset="-78"/>
              </a:rPr>
              <a:t>توضیح کد </a:t>
            </a:r>
          </a:p>
          <a:p>
            <a:pPr algn="just" rtl="1">
              <a:lnSpc>
                <a:spcPct val="150000"/>
              </a:lnSpc>
            </a:pPr>
            <a:r>
              <a:rPr lang="fa-IR" sz="2400" b="1" dirty="0" smtClean="0">
                <a:cs typeface="B Nazanin" pitchFamily="2" charset="-78"/>
              </a:rPr>
              <a:t>این </a:t>
            </a:r>
            <a:r>
              <a:rPr lang="fa-IR" sz="2400" b="1" dirty="0">
                <a:cs typeface="B Nazanin" pitchFamily="2" charset="-78"/>
              </a:rPr>
              <a:t>کد توسط نرم افزار متلب تهیه شده است و </a:t>
            </a:r>
            <a:r>
              <a:rPr lang="fa-IR" sz="2400" b="1" dirty="0" smtClean="0">
                <a:cs typeface="B Nazanin" pitchFamily="2" charset="-78"/>
              </a:rPr>
              <a:t>شامل چند تابع وابسته برای محاسبه ضریب حرارتی، گرمای ویژه و... سایر ویژگی های موردنیاز مخلوط </a:t>
            </a:r>
            <a:r>
              <a:rPr lang="fa-IR" sz="2400" b="1" dirty="0">
                <a:cs typeface="B Nazanin" pitchFamily="2" charset="-78"/>
              </a:rPr>
              <a:t>است.</a:t>
            </a:r>
          </a:p>
          <a:p>
            <a:pPr algn="just" rtl="1">
              <a:lnSpc>
                <a:spcPct val="150000"/>
              </a:lnSpc>
            </a:pPr>
            <a:endParaRPr lang="fa-IR" sz="2400" b="1" dirty="0" smtClean="0">
              <a:cs typeface="B Nazanin" pitchFamily="2" charset="-78"/>
            </a:endParaRPr>
          </a:p>
          <a:p>
            <a:pPr algn="just" rtl="1">
              <a:lnSpc>
                <a:spcPct val="150000"/>
              </a:lnSpc>
            </a:pPr>
            <a:r>
              <a:rPr lang="fa-IR" sz="2400" b="1" dirty="0" smtClean="0">
                <a:cs typeface="B Nazanin" pitchFamily="2" charset="-78"/>
              </a:rPr>
              <a:t>آنالیز حساسیت راکتور نسبت به پارامترهای اصلی آن (دمای خوراک، چگالی بستر، نحوه توزیع ماده فعال درون کاتالیست و ...) مورد بررسی قرار می گیرد.</a:t>
            </a:r>
          </a:p>
          <a:p>
            <a:pPr algn="just" rtl="1">
              <a:lnSpc>
                <a:spcPct val="150000"/>
              </a:lnSpc>
            </a:pPr>
            <a:endParaRPr lang="en-US" sz="2400" b="1" dirty="0">
              <a:cs typeface="B Nazanin" pitchFamily="2" charset="-78"/>
            </a:endParaRPr>
          </a:p>
        </p:txBody>
      </p:sp>
    </p:spTree>
    <p:extLst>
      <p:ext uri="{BB962C8B-B14F-4D97-AF65-F5344CB8AC3E}">
        <p14:creationId xmlns:p14="http://schemas.microsoft.com/office/powerpoint/2010/main" val="1124942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609600"/>
            <a:ext cx="9067800" cy="5638800"/>
          </a:xfrm>
        </p:spPr>
        <p:txBody>
          <a:bodyPr>
            <a:normAutofit/>
          </a:bodyPr>
          <a:lstStyle/>
          <a:p>
            <a:pPr marL="109728" indent="0" algn="ctr" rtl="1">
              <a:buNone/>
            </a:pPr>
            <a:r>
              <a:rPr lang="fa-IR" sz="2800" b="1" dirty="0" smtClean="0">
                <a:cs typeface="B Titr" panose="00000700000000000000" pitchFamily="2" charset="-78"/>
              </a:rPr>
              <a:t>توانمندی های کد</a:t>
            </a:r>
          </a:p>
          <a:p>
            <a:pPr marL="109728" indent="0" algn="ctr" rtl="1">
              <a:buNone/>
            </a:pPr>
            <a:endParaRPr lang="fa-IR" sz="2600" b="1" dirty="0" smtClean="0">
              <a:cs typeface="B Nazanin" pitchFamily="2" charset="-78"/>
            </a:endParaRPr>
          </a:p>
          <a:p>
            <a:pPr marL="109728" indent="0" algn="r" rtl="1">
              <a:buNone/>
            </a:pPr>
            <a:r>
              <a:rPr lang="fa-IR" sz="2400" b="1" dirty="0" smtClean="0">
                <a:cs typeface="B Nazanin" pitchFamily="2" charset="-78"/>
              </a:rPr>
              <a:t>شبیه سازی نمایه دمای راکتور بستر ثابت در طول آن براساس دمای خوراک ورودی</a:t>
            </a:r>
          </a:p>
          <a:p>
            <a:pPr marL="109728" indent="0" algn="r" rtl="1">
              <a:buNone/>
            </a:pPr>
            <a:endParaRPr lang="fa-IR" sz="2400" b="1" dirty="0" smtClean="0">
              <a:cs typeface="B Nazanin" pitchFamily="2" charset="-78"/>
            </a:endParaRPr>
          </a:p>
          <a:p>
            <a:pPr marL="109728" indent="0" algn="r" rtl="1">
              <a:buNone/>
            </a:pPr>
            <a:endParaRPr lang="fa-IR" sz="2400" b="1" dirty="0">
              <a:cs typeface="B Nazanin" pitchFamily="2" charset="-78"/>
            </a:endParaRPr>
          </a:p>
          <a:p>
            <a:pPr marL="109728" indent="0" algn="r" rtl="1">
              <a:buNone/>
            </a:pPr>
            <a:endParaRPr lang="fa-IR" sz="2400" b="1" dirty="0" smtClean="0">
              <a:cs typeface="B Nazanin" pitchFamily="2" charset="-78"/>
            </a:endParaRPr>
          </a:p>
          <a:p>
            <a:pPr algn="r" rtl="1"/>
            <a:endParaRPr lang="fa-IR" sz="2400" b="1" dirty="0" smtClean="0">
              <a:cs typeface="B Nazanin" pitchFamily="2" charset="-78"/>
            </a:endParaRPr>
          </a:p>
          <a:p>
            <a:pPr algn="r" rtl="1"/>
            <a:endParaRPr lang="en-US" sz="2400" b="1" dirty="0">
              <a:cs typeface="B Nazanin" pitchFamily="2" charset="-78"/>
            </a:endParaRPr>
          </a:p>
        </p:txBody>
      </p:sp>
      <p:pic>
        <p:nvPicPr>
          <p:cNvPr id="1038" name="Picture 14" descr="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981200"/>
            <a:ext cx="5943600" cy="427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1509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1"/>
          <p:cNvSpPr>
            <a:spLocks noGrp="1"/>
          </p:cNvSpPr>
          <p:nvPr>
            <p:ph idx="1"/>
          </p:nvPr>
        </p:nvSpPr>
        <p:spPr>
          <a:xfrm>
            <a:off x="377825" y="632133"/>
            <a:ext cx="8229600" cy="5638800"/>
          </a:xfrm>
        </p:spPr>
        <p:txBody>
          <a:bodyPr>
            <a:normAutofit/>
          </a:bodyPr>
          <a:lstStyle/>
          <a:p>
            <a:pPr marL="109728" indent="0" algn="ctr" rtl="1">
              <a:buNone/>
            </a:pPr>
            <a:r>
              <a:rPr lang="fa-IR" sz="2800" b="1" dirty="0" smtClean="0">
                <a:cs typeface="B Titr" panose="00000700000000000000" pitchFamily="2" charset="-78"/>
              </a:rPr>
              <a:t>توانمندی های کد</a:t>
            </a:r>
          </a:p>
          <a:p>
            <a:pPr marL="109728" indent="0" algn="ctr" rtl="1">
              <a:buNone/>
            </a:pPr>
            <a:endParaRPr lang="fa-IR" sz="2600" b="1" dirty="0" smtClean="0">
              <a:cs typeface="B Nazanin" pitchFamily="2" charset="-78"/>
            </a:endParaRPr>
          </a:p>
          <a:p>
            <a:pPr marL="109728" indent="0" algn="r" rtl="1">
              <a:buNone/>
            </a:pPr>
            <a:r>
              <a:rPr lang="fa-IR" sz="2400" b="1" dirty="0" smtClean="0">
                <a:cs typeface="B Nazanin" pitchFamily="2" charset="-78"/>
              </a:rPr>
              <a:t>محاسبه درصد تبدیل هیدروژن و کربن مونو اکسید در طول راکتور</a:t>
            </a:r>
          </a:p>
          <a:p>
            <a:pPr algn="r" rtl="1"/>
            <a:endParaRPr lang="fa-IR" sz="2400" b="1" dirty="0" smtClean="0">
              <a:cs typeface="B Nazanin" pitchFamily="2" charset="-78"/>
            </a:endParaRPr>
          </a:p>
          <a:p>
            <a:pPr algn="r" rtl="1"/>
            <a:endParaRPr lang="fa-IR" sz="2400" b="1" dirty="0">
              <a:cs typeface="B Nazanin" pitchFamily="2" charset="-78"/>
            </a:endParaRPr>
          </a:p>
          <a:p>
            <a:pPr algn="r" rtl="1"/>
            <a:endParaRPr lang="fa-IR" sz="2400" b="1" dirty="0" smtClean="0">
              <a:cs typeface="B Nazanin" pitchFamily="2" charset="-78"/>
            </a:endParaRPr>
          </a:p>
          <a:p>
            <a:pPr algn="r" rtl="1"/>
            <a:endParaRPr lang="fa-IR" sz="2400" b="1" dirty="0" smtClean="0">
              <a:cs typeface="B Nazanin" pitchFamily="2" charset="-78"/>
            </a:endParaRPr>
          </a:p>
          <a:p>
            <a:pPr algn="r" rtl="1"/>
            <a:endParaRPr lang="en-US" sz="2400" b="1" dirty="0">
              <a:cs typeface="B Nazanin" pitchFamily="2" charset="-78"/>
            </a:endParaRPr>
          </a:p>
        </p:txBody>
      </p:sp>
      <p:pic>
        <p:nvPicPr>
          <p:cNvPr id="2061" name="Picture 13" descr="4-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9425" y="1981200"/>
            <a:ext cx="5486400" cy="413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5697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1"/>
          <p:cNvSpPr>
            <a:spLocks noGrp="1"/>
          </p:cNvSpPr>
          <p:nvPr>
            <p:ph idx="1"/>
          </p:nvPr>
        </p:nvSpPr>
        <p:spPr>
          <a:xfrm>
            <a:off x="533400" y="609600"/>
            <a:ext cx="8229600" cy="5638800"/>
          </a:xfrm>
        </p:spPr>
        <p:txBody>
          <a:bodyPr>
            <a:normAutofit/>
          </a:bodyPr>
          <a:lstStyle/>
          <a:p>
            <a:pPr marL="109728" indent="0" algn="ctr" rtl="1">
              <a:buNone/>
            </a:pPr>
            <a:r>
              <a:rPr lang="fa-IR" sz="2800" b="1" dirty="0" smtClean="0">
                <a:cs typeface="B Titr" panose="00000700000000000000" pitchFamily="2" charset="-78"/>
              </a:rPr>
              <a:t>توانمندی های کد</a:t>
            </a:r>
          </a:p>
          <a:p>
            <a:pPr marL="109728" indent="0" algn="ctr" rtl="1">
              <a:buNone/>
            </a:pPr>
            <a:endParaRPr lang="fa-IR" sz="2600" b="1" dirty="0" smtClean="0">
              <a:cs typeface="B Nazanin" pitchFamily="2" charset="-78"/>
            </a:endParaRPr>
          </a:p>
          <a:p>
            <a:pPr marL="109728" indent="0" algn="r" rtl="1">
              <a:buNone/>
            </a:pPr>
            <a:r>
              <a:rPr lang="fa-IR" sz="2400" b="1" dirty="0" smtClean="0">
                <a:cs typeface="B Nazanin" pitchFamily="2" charset="-78"/>
              </a:rPr>
              <a:t>محاسبه بهره بنزین و سایر محصولات راکتور در طول آن</a:t>
            </a:r>
          </a:p>
          <a:p>
            <a:pPr marL="109728" indent="0" algn="r" rtl="1">
              <a:buNone/>
            </a:pPr>
            <a:endParaRPr lang="fa-IR" sz="2400" b="1" dirty="0" smtClean="0">
              <a:cs typeface="B Nazanin" pitchFamily="2" charset="-78"/>
            </a:endParaRPr>
          </a:p>
          <a:p>
            <a:pPr algn="r" rtl="1"/>
            <a:endParaRPr lang="fa-IR" sz="2400" b="1" dirty="0" smtClean="0">
              <a:cs typeface="B Nazanin" pitchFamily="2" charset="-78"/>
            </a:endParaRPr>
          </a:p>
          <a:p>
            <a:pPr algn="r" rtl="1"/>
            <a:endParaRPr lang="en-US" sz="2400" b="1" dirty="0">
              <a:cs typeface="B Nazanin" pitchFamily="2" charset="-78"/>
            </a:endParaRPr>
          </a:p>
        </p:txBody>
      </p:sp>
      <p:pic>
        <p:nvPicPr>
          <p:cNvPr id="3085" name="Picture 13" descr="4-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103526"/>
            <a:ext cx="5791200" cy="413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7997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1"/>
          <p:cNvSpPr>
            <a:spLocks noGrp="1"/>
          </p:cNvSpPr>
          <p:nvPr>
            <p:ph idx="1"/>
          </p:nvPr>
        </p:nvSpPr>
        <p:spPr>
          <a:xfrm>
            <a:off x="518852" y="452437"/>
            <a:ext cx="8229600" cy="5638800"/>
          </a:xfrm>
        </p:spPr>
        <p:txBody>
          <a:bodyPr>
            <a:normAutofit/>
          </a:bodyPr>
          <a:lstStyle/>
          <a:p>
            <a:pPr marL="109728" indent="0" algn="ctr" rtl="1">
              <a:buNone/>
            </a:pPr>
            <a:r>
              <a:rPr lang="fa-IR" sz="2800" b="1" dirty="0" smtClean="0">
                <a:cs typeface="B Titr" panose="00000700000000000000" pitchFamily="2" charset="-78"/>
              </a:rPr>
              <a:t>توانمندی های کد</a:t>
            </a:r>
          </a:p>
          <a:p>
            <a:pPr marL="109728" indent="0" algn="ctr" rtl="1">
              <a:buNone/>
            </a:pPr>
            <a:endParaRPr lang="fa-IR" sz="2600" b="1" dirty="0" smtClean="0">
              <a:cs typeface="B Nazanin" pitchFamily="2" charset="-78"/>
            </a:endParaRPr>
          </a:p>
          <a:p>
            <a:pPr marL="109728" indent="0" algn="r" rtl="1">
              <a:buNone/>
            </a:pPr>
            <a:r>
              <a:rPr lang="fa-IR" sz="2400" b="1" dirty="0" smtClean="0">
                <a:cs typeface="B Nazanin" pitchFamily="2" charset="-78"/>
              </a:rPr>
              <a:t>محاسبه گزینش پذیری بنزین و سایر محصولات راکتور در طول آن</a:t>
            </a:r>
          </a:p>
          <a:p>
            <a:pPr marL="109728" indent="0" algn="r" rtl="1">
              <a:buNone/>
            </a:pPr>
            <a:endParaRPr lang="fa-IR" sz="2400" b="1" dirty="0" smtClean="0">
              <a:cs typeface="B Nazanin" pitchFamily="2" charset="-78"/>
            </a:endParaRPr>
          </a:p>
          <a:p>
            <a:pPr algn="r" rtl="1"/>
            <a:endParaRPr lang="fa-IR" sz="2400" b="1" dirty="0" smtClean="0">
              <a:cs typeface="B Nazanin" pitchFamily="2" charset="-78"/>
            </a:endParaRPr>
          </a:p>
          <a:p>
            <a:pPr algn="r" rtl="1"/>
            <a:endParaRPr lang="en-US" sz="2400" b="1" dirty="0">
              <a:cs typeface="B Nazanin" pitchFamily="2" charset="-78"/>
            </a:endParaRPr>
          </a:p>
        </p:txBody>
      </p:sp>
      <p:pic>
        <p:nvPicPr>
          <p:cNvPr id="5122" name="Picture 2" descr="4-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861322"/>
            <a:ext cx="6248400" cy="4355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4059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1"/>
          <p:cNvSpPr>
            <a:spLocks noGrp="1"/>
          </p:cNvSpPr>
          <p:nvPr>
            <p:ph idx="1"/>
          </p:nvPr>
        </p:nvSpPr>
        <p:spPr>
          <a:xfrm>
            <a:off x="515677" y="462910"/>
            <a:ext cx="8229600" cy="5638800"/>
          </a:xfrm>
        </p:spPr>
        <p:txBody>
          <a:bodyPr>
            <a:normAutofit/>
          </a:bodyPr>
          <a:lstStyle/>
          <a:p>
            <a:pPr marL="109728" indent="0" algn="ctr" rtl="1">
              <a:buNone/>
            </a:pPr>
            <a:r>
              <a:rPr lang="fa-IR" sz="2800" b="1" dirty="0" smtClean="0">
                <a:cs typeface="B Titr" panose="00000700000000000000" pitchFamily="2" charset="-78"/>
              </a:rPr>
              <a:t>توانمندی های کد</a:t>
            </a:r>
          </a:p>
          <a:p>
            <a:pPr marL="109728" indent="0" algn="ctr" rtl="1">
              <a:buNone/>
            </a:pPr>
            <a:endParaRPr lang="fa-IR" sz="2600" b="1" dirty="0" smtClean="0">
              <a:cs typeface="B Nazanin" pitchFamily="2" charset="-78"/>
            </a:endParaRPr>
          </a:p>
          <a:p>
            <a:pPr marL="109728" indent="0" algn="r" rtl="1">
              <a:buNone/>
            </a:pPr>
            <a:r>
              <a:rPr lang="fa-IR" sz="2400" b="1" dirty="0" smtClean="0">
                <a:cs typeface="B Nazanin" pitchFamily="2" charset="-78"/>
              </a:rPr>
              <a:t>محاسبه فعالیت کاتالیست در طول راکتور و در زمان ها و  دماهای مختلف</a:t>
            </a:r>
          </a:p>
          <a:p>
            <a:pPr marL="109728" indent="0" algn="r" rtl="1">
              <a:buNone/>
            </a:pPr>
            <a:endParaRPr lang="fa-IR" sz="2400" b="1" dirty="0" smtClean="0">
              <a:cs typeface="B Nazanin" pitchFamily="2" charset="-78"/>
            </a:endParaRPr>
          </a:p>
          <a:p>
            <a:pPr algn="r" rtl="1"/>
            <a:endParaRPr lang="fa-IR" sz="2400" b="1" dirty="0" smtClean="0">
              <a:cs typeface="B Nazanin" pitchFamily="2" charset="-78"/>
            </a:endParaRPr>
          </a:p>
          <a:p>
            <a:pPr algn="r" rtl="1"/>
            <a:endParaRPr lang="en-US" sz="2400" b="1" dirty="0">
              <a:cs typeface="B Nazanin" pitchFamily="2" charset="-78"/>
            </a:endParaRPr>
          </a:p>
        </p:txBody>
      </p:sp>
      <p:pic>
        <p:nvPicPr>
          <p:cNvPr id="6146" name="Picture 2" descr="4-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1" y="1828800"/>
            <a:ext cx="6019800" cy="4366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69893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33865"/>
          </a:xfrm>
        </p:spPr>
        <p:txBody>
          <a:bodyPr>
            <a:normAutofit/>
          </a:bodyPr>
          <a:lstStyle/>
          <a:p>
            <a:pPr algn="ctr"/>
            <a:r>
              <a:rPr lang="fa-IR" sz="2800" dirty="0" smtClean="0">
                <a:solidFill>
                  <a:schemeClr val="tx1"/>
                </a:solidFill>
                <a:effectLst/>
                <a:cs typeface="B Titr" panose="00000700000000000000" pitchFamily="2" charset="-78"/>
              </a:rPr>
              <a:t>توانمندی های کد</a:t>
            </a:r>
            <a:endParaRPr lang="en-US" sz="2800" dirty="0">
              <a:solidFill>
                <a:schemeClr val="tx1"/>
              </a:solidFill>
              <a:cs typeface="B Titr" panose="00000700000000000000" pitchFamily="2" charset="-78"/>
            </a:endParaRPr>
          </a:p>
        </p:txBody>
      </p:sp>
      <p:sp>
        <p:nvSpPr>
          <p:cNvPr id="5" name="Content Placeholder 1"/>
          <p:cNvSpPr>
            <a:spLocks noGrp="1"/>
          </p:cNvSpPr>
          <p:nvPr>
            <p:ph idx="1"/>
          </p:nvPr>
        </p:nvSpPr>
        <p:spPr>
          <a:xfrm>
            <a:off x="228600" y="1481329"/>
            <a:ext cx="8763000" cy="4525963"/>
          </a:xfrm>
        </p:spPr>
        <p:txBody>
          <a:bodyPr>
            <a:normAutofit/>
          </a:bodyPr>
          <a:lstStyle/>
          <a:p>
            <a:pPr marL="109728" indent="0" algn="r" rtl="1">
              <a:buNone/>
            </a:pPr>
            <a:r>
              <a:rPr lang="fa-IR" sz="2400" b="1" dirty="0" smtClean="0">
                <a:cs typeface="B Nazanin" pitchFamily="2" charset="-78"/>
              </a:rPr>
              <a:t>آنالیز حساسیت نمایه دمای راکتور نسبت به دمای خوراک ورودی</a:t>
            </a:r>
          </a:p>
          <a:p>
            <a:pPr algn="r" rtl="1"/>
            <a:endParaRPr lang="en-US" sz="2400" b="1" dirty="0">
              <a:cs typeface="B Nazanin" pitchFamily="2" charset="-78"/>
            </a:endParaRPr>
          </a:p>
        </p:txBody>
      </p:sp>
      <p:pic>
        <p:nvPicPr>
          <p:cNvPr id="7170" name="Picture 2" descr="4-6-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981199"/>
            <a:ext cx="5791200" cy="4298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21038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4449</TotalTime>
  <Words>328</Words>
  <Application>Microsoft Office PowerPoint</Application>
  <PresentationFormat>On-screen Show (4:3)</PresentationFormat>
  <Paragraphs>48</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B Nazanin</vt:lpstr>
      <vt:lpstr>B Titr</vt:lpstr>
      <vt:lpstr>Calibri</vt:lpstr>
      <vt:lpstr>Lucida Sans Unicode</vt:lpstr>
      <vt:lpstr>Times New Roman</vt:lpstr>
      <vt:lpstr>Verdana</vt:lpstr>
      <vt:lpstr>Wingdings 2</vt:lpstr>
      <vt:lpstr>Wingdings 3</vt:lpstr>
      <vt:lpstr>Concourse</vt:lpstr>
      <vt:lpstr>                  مدل سازی و بهینه سازی راکتور بستر ثابت فیشر- تروپش در حضور کاتالیست های غیریکنواخت    بهمن نیرومندی  زمستان 96     </vt:lpstr>
      <vt:lpstr>         در مدل سازی راکتور بستر ثابت فیشر- تروپش در حضور کاتالیست های غیریکنواخت با توجه به مدل غیر فعال شدن کاتالیست، جهت بررسی رفتار انواع مختلف توزیع ماده فعال در برابر غیر فعال شدن، مدل یک بعدی شبه‌همگن (فقط برای توزیع یکنواخت) و همچنین مدل یک‌بعدی ناهمگن راکتور (برای انواع مختلف توزیع ماده فعال درون دانه کاتالیست شامل توزیع یکنواخت و توزیع‌های مختلف غیریکنواخت) با محاسبه‌ی پارامتر فعالیت در زمان‌های مختلف غیر فعال شدن و ضرب آن در رابطه سرعت واکنش، در شرایط شبه‌پایا حل می‌شوند. با توجه به اینکه سرعت غیر فعال شدن کاتالیست بسیار کوچک‌تر از سرعت نفوذ درون دانه کاتالیست می‌باشد و غیر فعال شدن تنها عامل ناپایایی سیستم محسوب می‌شود، فرض شبه پایا بودن جهت حل معادلات می‌تواند به کار رود. معادلات مدل راکتور با توجه به اینکه معادلات ODE از نوع سخت می‌باشند، با استفاده از روش TR-BDF2 نوعی رانگ کوتای غیرصریح می‌باشد همزمان با هم حل می‌شوند. جهت انجام شبیه‌سازی‌ها و حل معادلات از کدنویسی در MATLAB استفاده شده است.         </vt:lpstr>
      <vt:lpstr>PowerPoint Presentation</vt:lpstr>
      <vt:lpstr>PowerPoint Presentation</vt:lpstr>
      <vt:lpstr>PowerPoint Presentation</vt:lpstr>
      <vt:lpstr>PowerPoint Presentation</vt:lpstr>
      <vt:lpstr>PowerPoint Presentation</vt:lpstr>
      <vt:lpstr>PowerPoint Presentation</vt:lpstr>
      <vt:lpstr>توانمندی های کد</vt:lpstr>
      <vt:lpstr>توانمندی های کد</vt:lpstr>
      <vt:lpstr>توانمندی های کد</vt:lpstr>
      <vt:lpstr>توانمندی های کد</vt:lpstr>
      <vt:lpstr>آنچه در این کد خواهید آموخت</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YousefKhah</dc:creator>
  <cp:lastModifiedBy>marketcode</cp:lastModifiedBy>
  <cp:revision>218</cp:revision>
  <dcterms:created xsi:type="dcterms:W3CDTF">2006-08-16T00:00:00Z</dcterms:created>
  <dcterms:modified xsi:type="dcterms:W3CDTF">2018-01-07T22:15:11Z</dcterms:modified>
</cp:coreProperties>
</file>