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9">
  <p:sldMasterIdLst>
    <p:sldMasterId id="2147483732" r:id="rId1"/>
  </p:sldMasterIdLst>
  <p:notesMasterIdLst>
    <p:notesMasterId r:id="rId61"/>
  </p:notesMasterIdLst>
  <p:handoutMasterIdLst>
    <p:handoutMasterId r:id="rId62"/>
  </p:handoutMasterIdLst>
  <p:sldIdLst>
    <p:sldId id="259" r:id="rId2"/>
    <p:sldId id="291" r:id="rId3"/>
    <p:sldId id="283" r:id="rId4"/>
    <p:sldId id="343" r:id="rId5"/>
    <p:sldId id="277" r:id="rId6"/>
    <p:sldId id="278" r:id="rId7"/>
    <p:sldId id="289" r:id="rId8"/>
    <p:sldId id="292" r:id="rId9"/>
    <p:sldId id="290" r:id="rId10"/>
    <p:sldId id="286" r:id="rId11"/>
    <p:sldId id="287" r:id="rId12"/>
    <p:sldId id="345" r:id="rId13"/>
    <p:sldId id="288" r:id="rId14"/>
    <p:sldId id="346" r:id="rId15"/>
    <p:sldId id="347" r:id="rId16"/>
    <p:sldId id="293" r:id="rId17"/>
    <p:sldId id="294" r:id="rId18"/>
    <p:sldId id="296" r:id="rId19"/>
    <p:sldId id="297" r:id="rId20"/>
    <p:sldId id="334" r:id="rId21"/>
    <p:sldId id="333" r:id="rId22"/>
    <p:sldId id="299" r:id="rId23"/>
    <p:sldId id="337" r:id="rId24"/>
    <p:sldId id="336" r:id="rId25"/>
    <p:sldId id="335" r:id="rId26"/>
    <p:sldId id="340" r:id="rId27"/>
    <p:sldId id="341" r:id="rId28"/>
    <p:sldId id="300" r:id="rId29"/>
    <p:sldId id="339" r:id="rId30"/>
    <p:sldId id="338" r:id="rId31"/>
    <p:sldId id="301" r:id="rId32"/>
    <p:sldId id="302" r:id="rId33"/>
    <p:sldId id="313" r:id="rId34"/>
    <p:sldId id="342" r:id="rId35"/>
    <p:sldId id="314" r:id="rId36"/>
    <p:sldId id="322" r:id="rId37"/>
    <p:sldId id="324" r:id="rId38"/>
    <p:sldId id="323" r:id="rId39"/>
    <p:sldId id="303" r:id="rId40"/>
    <p:sldId id="30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07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11" r:id="rId58"/>
    <p:sldId id="344" r:id="rId59"/>
    <p:sldId id="281" r:id="rId6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A34"/>
    <a:srgbClr val="0033CC"/>
    <a:srgbClr val="226E1C"/>
    <a:srgbClr val="99FF66"/>
    <a:srgbClr val="CCFF66"/>
    <a:srgbClr val="E4D1A6"/>
    <a:srgbClr val="777777"/>
    <a:srgbClr val="DDC58F"/>
    <a:srgbClr val="82828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51" autoAdjust="0"/>
    <p:restoredTop sz="94660" autoAdjust="0"/>
  </p:normalViewPr>
  <p:slideViewPr>
    <p:cSldViewPr>
      <p:cViewPr varScale="1">
        <p:scale>
          <a:sx n="88" d="100"/>
          <a:sy n="88" d="100"/>
        </p:scale>
        <p:origin x="8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shgaman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Solvent: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DEA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(Contactor)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'DEA(HYSYS)'!$B$1</c:f>
              <c:strCache>
                <c:ptCount val="1"/>
                <c:pt idx="0">
                  <c:v>ME=0.4, H2S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'DEA(HYSYS)'!$B$3:$B$23</c:f>
              <c:numCache>
                <c:formatCode>0.00E+00</c:formatCode>
                <c:ptCount val="21"/>
                <c:pt idx="0">
                  <c:v>1.8925747605332494E-6</c:v>
                </c:pt>
                <c:pt idx="1">
                  <c:v>2.9031581570389446E-6</c:v>
                </c:pt>
                <c:pt idx="2">
                  <c:v>4.5868765417742843E-6</c:v>
                </c:pt>
                <c:pt idx="3">
                  <c:v>7.3920794205552142E-6</c:v>
                </c:pt>
                <c:pt idx="4">
                  <c:v>1.2065720681553304E-5</c:v>
                </c:pt>
                <c:pt idx="5">
                  <c:v>1.9852177746220607E-5</c:v>
                </c:pt>
                <c:pt idx="6">
                  <c:v>3.2824362202091456E-5</c:v>
                </c:pt>
                <c:pt idx="7">
                  <c:v>5.4435000075489124E-5</c:v>
                </c:pt>
                <c:pt idx="8">
                  <c:v>9.0434034495322663E-5</c:v>
                </c:pt>
                <c:pt idx="9">
                  <c:v>1.5039409755047189E-4</c:v>
                </c:pt>
                <c:pt idx="10">
                  <c:v>2.502437780539374E-4</c:v>
                </c:pt>
                <c:pt idx="11">
                  <c:v>4.1646514685383398E-4</c:v>
                </c:pt>
                <c:pt idx="12">
                  <c:v>6.9302297189451144E-4</c:v>
                </c:pt>
                <c:pt idx="13">
                  <c:v>1.1527312643509501E-3</c:v>
                </c:pt>
                <c:pt idx="14">
                  <c:v>1.9156963427417266E-3</c:v>
                </c:pt>
                <c:pt idx="15">
                  <c:v>3.1786856571547409E-3</c:v>
                </c:pt>
                <c:pt idx="16">
                  <c:v>5.2602123958072379E-3</c:v>
                </c:pt>
                <c:pt idx="17">
                  <c:v>8.6649472745955868E-3</c:v>
                </c:pt>
                <c:pt idx="18">
                  <c:v>1.4161106355163901E-2</c:v>
                </c:pt>
                <c:pt idx="19">
                  <c:v>2.2834836315409685E-2</c:v>
                </c:pt>
                <c:pt idx="20">
                  <c:v>3.5800000000000096E-2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'DEA(HYSYS)'!$D$1</c:f>
              <c:strCache>
                <c:ptCount val="1"/>
                <c:pt idx="0">
                  <c:v>ME=0.7, H2S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'DEA(HYSYS)'!$D$3:$D$23</c:f>
              <c:numCache>
                <c:formatCode>0.00E+00</c:formatCode>
                <c:ptCount val="21"/>
                <c:pt idx="0">
                  <c:v>3.7587766395107405E-7</c:v>
                </c:pt>
                <c:pt idx="1">
                  <c:v>3.7586188415854343E-7</c:v>
                </c:pt>
                <c:pt idx="2">
                  <c:v>3.7586605691518832E-7</c:v>
                </c:pt>
                <c:pt idx="3">
                  <c:v>3.7591048313630146E-7</c:v>
                </c:pt>
                <c:pt idx="4">
                  <c:v>3.7605587832579108E-7</c:v>
                </c:pt>
                <c:pt idx="5">
                  <c:v>3.7651326486905682E-7</c:v>
                </c:pt>
                <c:pt idx="6">
                  <c:v>3.779931882673329E-7</c:v>
                </c:pt>
                <c:pt idx="7">
                  <c:v>3.8290580541384241E-7</c:v>
                </c:pt>
                <c:pt idx="8">
                  <c:v>3.9927550351763137E-7</c:v>
                </c:pt>
                <c:pt idx="9">
                  <c:v>4.5384523824024204E-7</c:v>
                </c:pt>
                <c:pt idx="10">
                  <c:v>6.3552766752430745E-7</c:v>
                </c:pt>
                <c:pt idx="11">
                  <c:v>1.2403756604485815E-6</c:v>
                </c:pt>
                <c:pt idx="12">
                  <c:v>3.2541400387549207E-6</c:v>
                </c:pt>
                <c:pt idx="13">
                  <c:v>9.9585536278485536E-6</c:v>
                </c:pt>
                <c:pt idx="14">
                  <c:v>3.2277960766259854E-5</c:v>
                </c:pt>
                <c:pt idx="15">
                  <c:v>1.065629263525E-4</c:v>
                </c:pt>
                <c:pt idx="16">
                  <c:v>3.5360911431690692E-4</c:v>
                </c:pt>
                <c:pt idx="17">
                  <c:v>1.1730422776440321E-3</c:v>
                </c:pt>
                <c:pt idx="18">
                  <c:v>3.8669803732737699E-3</c:v>
                </c:pt>
                <c:pt idx="19">
                  <c:v>1.2452363876697998E-2</c:v>
                </c:pt>
                <c:pt idx="20">
                  <c:v>3.5800000000000096E-2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'DEA(HYSYS)'!$F$1</c:f>
              <c:strCache>
                <c:ptCount val="1"/>
                <c:pt idx="0">
                  <c:v>ME=1, H2S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'DEA(HYSYS)'!$F$3:$F$23</c:f>
              <c:numCache>
                <c:formatCode>0.00E+00</c:formatCode>
                <c:ptCount val="21"/>
                <c:pt idx="0">
                  <c:v>3.7585692370670848E-7</c:v>
                </c:pt>
                <c:pt idx="1">
                  <c:v>3.758532567087262E-7</c:v>
                </c:pt>
                <c:pt idx="2">
                  <c:v>3.7586925155753405E-7</c:v>
                </c:pt>
                <c:pt idx="3">
                  <c:v>3.7588410267981494E-7</c:v>
                </c:pt>
                <c:pt idx="4">
                  <c:v>3.7587270632072946E-7</c:v>
                </c:pt>
                <c:pt idx="5">
                  <c:v>3.7586582606609778E-7</c:v>
                </c:pt>
                <c:pt idx="6">
                  <c:v>3.7587163363819442E-7</c:v>
                </c:pt>
                <c:pt idx="7">
                  <c:v>3.7587898193153905E-7</c:v>
                </c:pt>
                <c:pt idx="8">
                  <c:v>3.7587886024918788E-7</c:v>
                </c:pt>
                <c:pt idx="9">
                  <c:v>3.7586959001695039E-7</c:v>
                </c:pt>
                <c:pt idx="10">
                  <c:v>3.7588758655694252E-7</c:v>
                </c:pt>
                <c:pt idx="11">
                  <c:v>3.7586035391696599E-7</c:v>
                </c:pt>
                <c:pt idx="12">
                  <c:v>3.7586921721448013E-7</c:v>
                </c:pt>
                <c:pt idx="13">
                  <c:v>3.7584684671869265E-7</c:v>
                </c:pt>
                <c:pt idx="14">
                  <c:v>3.7584398425695386E-7</c:v>
                </c:pt>
                <c:pt idx="15">
                  <c:v>3.7591395950154149E-7</c:v>
                </c:pt>
                <c:pt idx="16">
                  <c:v>3.7656705042612294E-7</c:v>
                </c:pt>
                <c:pt idx="17">
                  <c:v>3.8217793674981239E-7</c:v>
                </c:pt>
                <c:pt idx="18">
                  <c:v>1.21549854515209E-6</c:v>
                </c:pt>
                <c:pt idx="19">
                  <c:v>1.3574449558171799E-3</c:v>
                </c:pt>
                <c:pt idx="20">
                  <c:v>3.5800000000000096E-2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77360"/>
        <c:axId val="216777920"/>
      </c:scatterChart>
      <c:scatterChart>
        <c:scatterStyle val="lineMarker"/>
        <c:varyColors val="0"/>
        <c:ser>
          <c:idx val="1"/>
          <c:order val="1"/>
          <c:tx>
            <c:strRef>
              <c:f>'DEA(HYSYS)'!$C$1</c:f>
              <c:strCache>
                <c:ptCount val="1"/>
                <c:pt idx="0">
                  <c:v>ME=0.4, CO2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'DEA(HYSYS)'!$C$3:$C$23</c:f>
              <c:numCache>
                <c:formatCode>0.00E+00</c:formatCode>
                <c:ptCount val="21"/>
                <c:pt idx="0">
                  <c:v>2.7984183017489533E-6</c:v>
                </c:pt>
                <c:pt idx="1">
                  <c:v>4.5607210679275194E-6</c:v>
                </c:pt>
                <c:pt idx="2">
                  <c:v>7.4976626221436758E-6</c:v>
                </c:pt>
                <c:pt idx="3">
                  <c:v>1.2392155106951577E-5</c:v>
                </c:pt>
                <c:pt idx="4">
                  <c:v>2.0548891339382383E-5</c:v>
                </c:pt>
                <c:pt idx="5">
                  <c:v>3.4142005841730893E-5</c:v>
                </c:pt>
                <c:pt idx="6">
                  <c:v>5.6794240702923907E-5</c:v>
                </c:pt>
                <c:pt idx="7">
                  <c:v>9.4541528769885992E-5</c:v>
                </c:pt>
                <c:pt idx="8">
                  <c:v>1.5743874539285468E-4</c:v>
                </c:pt>
                <c:pt idx="9">
                  <c:v>2.6223089652605615E-4</c:v>
                </c:pt>
                <c:pt idx="10">
                  <c:v>4.3679124475184755E-4</c:v>
                </c:pt>
                <c:pt idx="11">
                  <c:v>7.2748001936898425E-4</c:v>
                </c:pt>
                <c:pt idx="12">
                  <c:v>1.2113035769794015E-3</c:v>
                </c:pt>
                <c:pt idx="13">
                  <c:v>2.0158892577679696E-3</c:v>
                </c:pt>
                <c:pt idx="14">
                  <c:v>3.3519747710172971E-3</c:v>
                </c:pt>
                <c:pt idx="15">
                  <c:v>5.5654124579417198E-3</c:v>
                </c:pt>
                <c:pt idx="16">
                  <c:v>9.2177772068911187E-3</c:v>
                </c:pt>
                <c:pt idx="17">
                  <c:v>1.5204491515881834E-2</c:v>
                </c:pt>
                <c:pt idx="18">
                  <c:v>2.4909141034301911E-2</c:v>
                </c:pt>
                <c:pt idx="19">
                  <c:v>4.0371255034176996E-2</c:v>
                </c:pt>
                <c:pt idx="20">
                  <c:v>6.4400000000000249E-2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'DEA(HYSYS)'!$E$1</c:f>
              <c:strCache>
                <c:ptCount val="1"/>
                <c:pt idx="0">
                  <c:v>ME=0.7, CO2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'DEA(HYSYS)'!$E$3:$E$23</c:f>
              <c:numCache>
                <c:formatCode>0.00E+00</c:formatCode>
                <c:ptCount val="21"/>
                <c:pt idx="0">
                  <c:v>1.5465748961283631E-7</c:v>
                </c:pt>
                <c:pt idx="1">
                  <c:v>1.5464790258061672E-7</c:v>
                </c:pt>
                <c:pt idx="2">
                  <c:v>1.5466154703531186E-7</c:v>
                </c:pt>
                <c:pt idx="3">
                  <c:v>1.5473149882141684E-7</c:v>
                </c:pt>
                <c:pt idx="4">
                  <c:v>1.549625882510698E-7</c:v>
                </c:pt>
                <c:pt idx="5">
                  <c:v>1.5571129367978805E-7</c:v>
                </c:pt>
                <c:pt idx="6">
                  <c:v>1.5817195931454008E-7</c:v>
                </c:pt>
                <c:pt idx="7">
                  <c:v>1.6636035068279084E-7</c:v>
                </c:pt>
                <c:pt idx="8">
                  <c:v>1.9365910378661584E-7</c:v>
                </c:pt>
                <c:pt idx="9">
                  <c:v>2.8468698183983057E-7</c:v>
                </c:pt>
                <c:pt idx="10">
                  <c:v>5.8803522846170211E-7</c:v>
                </c:pt>
                <c:pt idx="11">
                  <c:v>1.5989046531247763E-6</c:v>
                </c:pt>
                <c:pt idx="12">
                  <c:v>4.9675986301834961E-6</c:v>
                </c:pt>
                <c:pt idx="13">
                  <c:v>1.6193458236473362E-5</c:v>
                </c:pt>
                <c:pt idx="14">
                  <c:v>5.3600290109775743E-5</c:v>
                </c:pt>
                <c:pt idx="15">
                  <c:v>1.7822157900485242E-4</c:v>
                </c:pt>
                <c:pt idx="16">
                  <c:v>5.9311353719152513E-4</c:v>
                </c:pt>
                <c:pt idx="17">
                  <c:v>1.9712143489219501E-3</c:v>
                </c:pt>
                <c:pt idx="18">
                  <c:v>6.5140669247233341E-3</c:v>
                </c:pt>
                <c:pt idx="19">
                  <c:v>2.1125338317554816E-2</c:v>
                </c:pt>
                <c:pt idx="20">
                  <c:v>6.4400000000000249E-2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'DEA(HYSYS)'!$G$1</c:f>
              <c:strCache>
                <c:ptCount val="1"/>
                <c:pt idx="0">
                  <c:v>ME=1, CO2</c:v>
                </c:pt>
              </c:strCache>
            </c:strRef>
          </c:tx>
          <c:xVal>
            <c:numRef>
              <c:f>'DEA(HYSYS)'!$A$3:$A$23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'DEA(HYSYS)'!$G$3:$G$23</c:f>
              <c:numCache>
                <c:formatCode>0.00E+00</c:formatCode>
                <c:ptCount val="21"/>
                <c:pt idx="0">
                  <c:v>1.5463958968619074E-7</c:v>
                </c:pt>
                <c:pt idx="1">
                  <c:v>1.5463649505808923E-7</c:v>
                </c:pt>
                <c:pt idx="2">
                  <c:v>1.5464927454460562E-7</c:v>
                </c:pt>
                <c:pt idx="3">
                  <c:v>1.5466119764581282E-7</c:v>
                </c:pt>
                <c:pt idx="4">
                  <c:v>1.5465213117093678E-7</c:v>
                </c:pt>
                <c:pt idx="5">
                  <c:v>1.5464662367804413E-7</c:v>
                </c:pt>
                <c:pt idx="6">
                  <c:v>1.5465124006707905E-7</c:v>
                </c:pt>
                <c:pt idx="7">
                  <c:v>1.5465709006326374E-7</c:v>
                </c:pt>
                <c:pt idx="8">
                  <c:v>1.5465701403206949E-7</c:v>
                </c:pt>
                <c:pt idx="9">
                  <c:v>1.5464962307687452E-7</c:v>
                </c:pt>
                <c:pt idx="10">
                  <c:v>1.5466401162198161E-7</c:v>
                </c:pt>
                <c:pt idx="11">
                  <c:v>1.5464223786365878E-7</c:v>
                </c:pt>
                <c:pt idx="12">
                  <c:v>1.546492773966137E-7</c:v>
                </c:pt>
                <c:pt idx="13">
                  <c:v>1.5463139954186656E-7</c:v>
                </c:pt>
                <c:pt idx="14">
                  <c:v>1.5462906461429701E-7</c:v>
                </c:pt>
                <c:pt idx="15">
                  <c:v>1.5468503121549592E-7</c:v>
                </c:pt>
                <c:pt idx="16">
                  <c:v>1.5520776687969787E-7</c:v>
                </c:pt>
                <c:pt idx="17">
                  <c:v>1.5951707005775449E-7</c:v>
                </c:pt>
                <c:pt idx="18">
                  <c:v>3.3354194803817523E-7</c:v>
                </c:pt>
                <c:pt idx="19">
                  <c:v>6.0301387217623706E-4</c:v>
                </c:pt>
                <c:pt idx="20">
                  <c:v>6.4400000000000249E-2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79040"/>
        <c:axId val="216778480"/>
      </c:scatterChart>
      <c:valAx>
        <c:axId val="216777360"/>
        <c:scaling>
          <c:orientation val="minMax"/>
          <c:max val="2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Stage(CO2)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6777920"/>
        <c:crosses val="autoZero"/>
        <c:crossBetween val="midCat"/>
        <c:majorUnit val="4"/>
      </c:valAx>
      <c:valAx>
        <c:axId val="216777920"/>
        <c:scaling>
          <c:orientation val="minMax"/>
          <c:max val="4.0000000000000112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y(H2S)</a:t>
                </a:r>
              </a:p>
            </c:rich>
          </c:tx>
          <c:layout>
            <c:manualLayout>
              <c:xMode val="edge"/>
              <c:yMode val="edge"/>
              <c:x val="0.19928643323550954"/>
              <c:y val="9.053864823370962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6777360"/>
        <c:crosses val="autoZero"/>
        <c:crossBetween val="midCat"/>
        <c:majorUnit val="5.0000000000000166E-3"/>
      </c:valAx>
      <c:valAx>
        <c:axId val="216778480"/>
        <c:scaling>
          <c:orientation val="minMax"/>
          <c:max val="7.0000000000000034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y(CO2)</a:t>
                </a:r>
              </a:p>
            </c:rich>
          </c:tx>
          <c:layout>
            <c:manualLayout>
              <c:xMode val="edge"/>
              <c:yMode val="edge"/>
              <c:x val="0.1151382055286287"/>
              <c:y val="9.2805651359695734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6779040"/>
        <c:crosses val="max"/>
        <c:crossBetween val="midCat"/>
      </c:valAx>
      <c:valAx>
        <c:axId val="216779040"/>
        <c:scaling>
          <c:orientation val="maxMin"/>
          <c:max val="21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Stage(H2S)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6778480"/>
        <c:crosses val="max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0422703954734149"/>
          <c:y val="0.32815691788526719"/>
          <c:w val="0.23455775426369369"/>
          <c:h val="0.36778008998875389"/>
        </c:manualLayout>
      </c:layout>
      <c:overlay val="1"/>
    </c:legend>
    <c:plotVisOnly val="1"/>
    <c:dispBlanksAs val="gap"/>
    <c:showDLblsOverMax val="0"/>
  </c:chart>
  <c:spPr>
    <a:ln cmpd="thickThin"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Liquid Composotions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DEA, H2S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Sheet2!$H$4:$H$29</c:f>
              <c:numCache>
                <c:formatCode>0.00E+00</c:formatCode>
                <c:ptCount val="26"/>
                <c:pt idx="0">
                  <c:v>3.5665100939515554E-5</c:v>
                </c:pt>
                <c:pt idx="1">
                  <c:v>3.5599009574025216E-5</c:v>
                </c:pt>
                <c:pt idx="2">
                  <c:v>3.556349780441434E-5</c:v>
                </c:pt>
                <c:pt idx="3">
                  <c:v>6.1057797622753717E-3</c:v>
                </c:pt>
                <c:pt idx="4">
                  <c:v>3.7014156728403616E-3</c:v>
                </c:pt>
                <c:pt idx="5">
                  <c:v>2.5611287224255805E-3</c:v>
                </c:pt>
                <c:pt idx="6">
                  <c:v>1.9387854627526528E-3</c:v>
                </c:pt>
                <c:pt idx="7">
                  <c:v>1.5619670519927159E-3</c:v>
                </c:pt>
                <c:pt idx="8">
                  <c:v>1.31503868389432E-3</c:v>
                </c:pt>
                <c:pt idx="9">
                  <c:v>1.1430152484658152E-3</c:v>
                </c:pt>
                <c:pt idx="10">
                  <c:v>1.0171277621823299E-3</c:v>
                </c:pt>
                <c:pt idx="11">
                  <c:v>9.2118360167042822E-4</c:v>
                </c:pt>
                <c:pt idx="12">
                  <c:v>8.4548289149021048E-4</c:v>
                </c:pt>
                <c:pt idx="13">
                  <c:v>7.8390117831859073E-4</c:v>
                </c:pt>
                <c:pt idx="14">
                  <c:v>7.3239881036792022E-4</c:v>
                </c:pt>
                <c:pt idx="15">
                  <c:v>6.8818824036558448E-4</c:v>
                </c:pt>
                <c:pt idx="16">
                  <c:v>6.4926854785885013E-4</c:v>
                </c:pt>
                <c:pt idx="17">
                  <c:v>6.1413442126308584E-4</c:v>
                </c:pt>
                <c:pt idx="18">
                  <c:v>5.8165374246443695E-4</c:v>
                </c:pt>
                <c:pt idx="19">
                  <c:v>5.5074389726423483E-4</c:v>
                </c:pt>
                <c:pt idx="20">
                  <c:v>5.2034101829331132E-4</c:v>
                </c:pt>
                <c:pt idx="21">
                  <c:v>4.0073373609303322E-4</c:v>
                </c:pt>
                <c:pt idx="22">
                  <c:v>3.9094959105719285E-4</c:v>
                </c:pt>
                <c:pt idx="23">
                  <c:v>3.8066945852167856E-4</c:v>
                </c:pt>
                <c:pt idx="24">
                  <c:v>3.6967485873338801E-4</c:v>
                </c:pt>
                <c:pt idx="25">
                  <c:v>3.5800441233783899E-4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MDEA, H2S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Sheet2!$D$4:$D$29</c:f>
              <c:numCache>
                <c:formatCode>0.00E+00</c:formatCode>
                <c:ptCount val="26"/>
                <c:pt idx="0">
                  <c:v>2.6548283617743895E-5</c:v>
                </c:pt>
                <c:pt idx="1">
                  <c:v>2.6510753660244715E-5</c:v>
                </c:pt>
                <c:pt idx="2">
                  <c:v>2.6510582625944667E-5</c:v>
                </c:pt>
                <c:pt idx="3">
                  <c:v>2.6510772075639948E-5</c:v>
                </c:pt>
                <c:pt idx="4">
                  <c:v>2.6510850437889912E-5</c:v>
                </c:pt>
                <c:pt idx="5">
                  <c:v>2.6510880721058812E-5</c:v>
                </c:pt>
                <c:pt idx="6">
                  <c:v>2.6510891734946002E-5</c:v>
                </c:pt>
                <c:pt idx="7">
                  <c:v>2.6510895859525515E-5</c:v>
                </c:pt>
                <c:pt idx="8">
                  <c:v>2.651089704252975E-5</c:v>
                </c:pt>
                <c:pt idx="9">
                  <c:v>2.6510853759013683E-5</c:v>
                </c:pt>
                <c:pt idx="10">
                  <c:v>2.6507253632216079E-5</c:v>
                </c:pt>
                <c:pt idx="11">
                  <c:v>2.6218679681840597E-5</c:v>
                </c:pt>
                <c:pt idx="12">
                  <c:v>3.3849666518361472E-3</c:v>
                </c:pt>
                <c:pt idx="13">
                  <c:v>2.3769688858781227E-3</c:v>
                </c:pt>
                <c:pt idx="14">
                  <c:v>1.78994624803485E-3</c:v>
                </c:pt>
                <c:pt idx="15">
                  <c:v>1.4246749069174401E-3</c:v>
                </c:pt>
                <c:pt idx="16">
                  <c:v>1.1831668288487804E-3</c:v>
                </c:pt>
                <c:pt idx="17">
                  <c:v>1.0141360804228601E-3</c:v>
                </c:pt>
                <c:pt idx="18">
                  <c:v>8.9014745265314466E-4</c:v>
                </c:pt>
                <c:pt idx="19">
                  <c:v>7.948188275751566E-4</c:v>
                </c:pt>
                <c:pt idx="20">
                  <c:v>7.1813556888856891E-4</c:v>
                </c:pt>
                <c:pt idx="21">
                  <c:v>6.534951317282696E-4</c:v>
                </c:pt>
                <c:pt idx="22">
                  <c:v>5.9621402790093197E-4</c:v>
                </c:pt>
                <c:pt idx="23">
                  <c:v>5.4264692434939318E-4</c:v>
                </c:pt>
                <c:pt idx="24">
                  <c:v>4.8967993480764104E-4</c:v>
                </c:pt>
                <c:pt idx="25">
                  <c:v>4.3580781835038433E-4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18256"/>
        <c:axId val="219918816"/>
      </c:scatterChart>
      <c:scatterChart>
        <c:scatterStyle val="lineMarker"/>
        <c:varyColors val="0"/>
        <c:ser>
          <c:idx val="2"/>
          <c:order val="2"/>
          <c:tx>
            <c:strRef>
              <c:f>Sheet2!$I$1</c:f>
              <c:strCache>
                <c:ptCount val="1"/>
                <c:pt idx="0">
                  <c:v>DEA, CO2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Sheet2!$I$4:$I$29</c:f>
              <c:numCache>
                <c:formatCode>0.00E+00</c:formatCode>
                <c:ptCount val="26"/>
                <c:pt idx="0">
                  <c:v>2.0170388935127206E-5</c:v>
                </c:pt>
                <c:pt idx="1">
                  <c:v>2.0134731053135698E-5</c:v>
                </c:pt>
                <c:pt idx="2">
                  <c:v>2.009785374402105E-5</c:v>
                </c:pt>
                <c:pt idx="3">
                  <c:v>1.4466545096614356E-2</c:v>
                </c:pt>
                <c:pt idx="4">
                  <c:v>1.05791218002712E-2</c:v>
                </c:pt>
                <c:pt idx="5">
                  <c:v>8.2624917924699771E-3</c:v>
                </c:pt>
                <c:pt idx="6">
                  <c:v>6.7595510955938591E-3</c:v>
                </c:pt>
                <c:pt idx="7">
                  <c:v>5.7184253298560314E-3</c:v>
                </c:pt>
                <c:pt idx="8">
                  <c:v>4.9589415102218124E-3</c:v>
                </c:pt>
                <c:pt idx="9">
                  <c:v>4.3818493912436141E-3</c:v>
                </c:pt>
                <c:pt idx="10">
                  <c:v>3.9285659030170606E-3</c:v>
                </c:pt>
                <c:pt idx="11">
                  <c:v>3.5626631893502501E-3</c:v>
                </c:pt>
                <c:pt idx="12">
                  <c:v>3.2604235615016097E-3</c:v>
                </c:pt>
                <c:pt idx="13">
                  <c:v>3.0057952306794832E-3</c:v>
                </c:pt>
                <c:pt idx="14">
                  <c:v>2.7876043352411746E-3</c:v>
                </c:pt>
                <c:pt idx="15">
                  <c:v>2.5978206334053792E-3</c:v>
                </c:pt>
                <c:pt idx="16">
                  <c:v>2.4305629498348478E-3</c:v>
                </c:pt>
                <c:pt idx="17">
                  <c:v>2.281420922957648E-3</c:v>
                </c:pt>
                <c:pt idx="18">
                  <c:v>2.1471736178794521E-3</c:v>
                </c:pt>
                <c:pt idx="19">
                  <c:v>2.0250011226344792E-3</c:v>
                </c:pt>
                <c:pt idx="20">
                  <c:v>1.9122307436298485E-3</c:v>
                </c:pt>
                <c:pt idx="21">
                  <c:v>1.4507633570065399E-3</c:v>
                </c:pt>
                <c:pt idx="22">
                  <c:v>1.4022103531655501E-3</c:v>
                </c:pt>
                <c:pt idx="23">
                  <c:v>1.3555740531876899E-3</c:v>
                </c:pt>
                <c:pt idx="24">
                  <c:v>1.3106619496947563E-3</c:v>
                </c:pt>
                <c:pt idx="25">
                  <c:v>1.26854301320767E-3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MDEA, CO2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Sheet2!$E$4:$E$29</c:f>
              <c:numCache>
                <c:formatCode>0.00E+00</c:formatCode>
                <c:ptCount val="26"/>
                <c:pt idx="0">
                  <c:v>1.3651984026374001E-5</c:v>
                </c:pt>
                <c:pt idx="1">
                  <c:v>1.3612101080297123E-5</c:v>
                </c:pt>
                <c:pt idx="2">
                  <c:v>1.361186726928983E-5</c:v>
                </c:pt>
                <c:pt idx="3">
                  <c:v>1.3611968495194301E-5</c:v>
                </c:pt>
                <c:pt idx="4">
                  <c:v>1.3612008724318413E-5</c:v>
                </c:pt>
                <c:pt idx="5">
                  <c:v>1.3612024267520535E-5</c:v>
                </c:pt>
                <c:pt idx="6">
                  <c:v>1.3612029926110514E-5</c:v>
                </c:pt>
                <c:pt idx="7">
                  <c:v>1.3612032044662127E-5</c:v>
                </c:pt>
                <c:pt idx="8">
                  <c:v>1.3612032425343101E-5</c:v>
                </c:pt>
                <c:pt idx="9">
                  <c:v>1.3611991852811621E-5</c:v>
                </c:pt>
                <c:pt idx="10">
                  <c:v>1.3608641082882883E-5</c:v>
                </c:pt>
                <c:pt idx="11">
                  <c:v>1.3340703473792765E-5</c:v>
                </c:pt>
                <c:pt idx="12">
                  <c:v>4.5707235505857997E-3</c:v>
                </c:pt>
                <c:pt idx="13">
                  <c:v>3.1961996790473876E-3</c:v>
                </c:pt>
                <c:pt idx="14">
                  <c:v>2.3604518604664715E-3</c:v>
                </c:pt>
                <c:pt idx="15">
                  <c:v>1.8209304352478359E-3</c:v>
                </c:pt>
                <c:pt idx="16">
                  <c:v>1.4551996132806458E-3</c:v>
                </c:pt>
                <c:pt idx="17">
                  <c:v>1.1961200712570373E-3</c:v>
                </c:pt>
                <c:pt idx="18">
                  <c:v>1.0059292895074328E-3</c:v>
                </c:pt>
                <c:pt idx="19">
                  <c:v>8.6174011897647098E-4</c:v>
                </c:pt>
                <c:pt idx="20">
                  <c:v>7.4937642183379592E-4</c:v>
                </c:pt>
                <c:pt idx="21">
                  <c:v>6.5965555409487316E-4</c:v>
                </c:pt>
                <c:pt idx="22">
                  <c:v>5.8642293149800543E-4</c:v>
                </c:pt>
                <c:pt idx="23">
                  <c:v>5.2540572353483312E-4</c:v>
                </c:pt>
                <c:pt idx="24">
                  <c:v>4.7357804698203924E-4</c:v>
                </c:pt>
                <c:pt idx="25">
                  <c:v>4.2983410662775104E-4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19936"/>
        <c:axId val="219919376"/>
      </c:scatterChart>
      <c:valAx>
        <c:axId val="219918256"/>
        <c:scaling>
          <c:orientation val="minMax"/>
          <c:max val="2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 H2S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9918816"/>
        <c:crosses val="autoZero"/>
        <c:crossBetween val="midCat"/>
        <c:majorUnit val="5"/>
      </c:valAx>
      <c:valAx>
        <c:axId val="21991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X CO2</a:t>
                </a:r>
              </a:p>
            </c:rich>
          </c:tx>
          <c:layout>
            <c:manualLayout>
              <c:xMode val="edge"/>
              <c:yMode val="edge"/>
              <c:x val="0.11828704717965899"/>
              <c:y val="8.0796940908710022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9918256"/>
        <c:crosses val="autoZero"/>
        <c:crossBetween val="midCat"/>
      </c:valAx>
      <c:valAx>
        <c:axId val="219919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X H2S</a:t>
                </a:r>
              </a:p>
            </c:rich>
          </c:tx>
          <c:layout>
            <c:manualLayout>
              <c:xMode val="edge"/>
              <c:yMode val="edge"/>
              <c:x val="0.19639934533551553"/>
              <c:y val="8.0796940908710022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9919936"/>
        <c:crosses val="max"/>
        <c:crossBetween val="midCat"/>
      </c:valAx>
      <c:valAx>
        <c:axId val="219919936"/>
        <c:scaling>
          <c:orientation val="maxMin"/>
          <c:max val="26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 CO2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9919376"/>
        <c:crosses val="max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55989347287763402"/>
          <c:y val="0.37189889493655826"/>
          <c:w val="0.2400608829100162"/>
          <c:h val="0.19522479081516095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Solvent: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MDEA</a:t>
            </a:r>
            <a:r>
              <a:rPr lang="en-US" sz="2000" baseline="0" smtClean="0">
                <a:latin typeface="Times New Roman" pitchFamily="18" charset="0"/>
                <a:cs typeface="Times New Roman" pitchFamily="18" charset="0"/>
              </a:rPr>
              <a:t>(Contactor)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'MDEA(HYSYS)'!$B$1</c:f>
              <c:strCache>
                <c:ptCount val="1"/>
                <c:pt idx="0">
                  <c:v>ME=0.4, H2S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'MDEA(HYSYS)'!$B$3:$B$23</c:f>
              <c:numCache>
                <c:formatCode>General</c:formatCode>
                <c:ptCount val="21"/>
                <c:pt idx="0">
                  <c:v>3.0624661447919537E-6</c:v>
                </c:pt>
                <c:pt idx="1">
                  <c:v>4.0226732606909998E-6</c:v>
                </c:pt>
                <c:pt idx="2">
                  <c:v>5.6188326889551519E-6</c:v>
                </c:pt>
                <c:pt idx="3">
                  <c:v>8.272114822504523E-6</c:v>
                </c:pt>
                <c:pt idx="4">
                  <c:v>1.2682572189410826E-5</c:v>
                </c:pt>
                <c:pt idx="5">
                  <c:v>2.0013723548032201E-5</c:v>
                </c:pt>
                <c:pt idx="6">
                  <c:v>3.2199167625877325E-5</c:v>
                </c:pt>
                <c:pt idx="7">
                  <c:v>5.2451652766611424E-5</c:v>
                </c:pt>
                <c:pt idx="8">
                  <c:v>8.610760279157804E-5</c:v>
                </c:pt>
                <c:pt idx="9">
                  <c:v>1.4202629275334943E-4</c:v>
                </c:pt>
                <c:pt idx="10">
                  <c:v>2.3490290756469285E-4</c:v>
                </c:pt>
                <c:pt idx="11">
                  <c:v>3.8907862435573178E-4</c:v>
                </c:pt>
                <c:pt idx="12">
                  <c:v>6.4478003782041332E-4</c:v>
                </c:pt>
                <c:pt idx="13">
                  <c:v>1.0682364964881101E-3</c:v>
                </c:pt>
                <c:pt idx="14">
                  <c:v>1.7678148827146799E-3</c:v>
                </c:pt>
                <c:pt idx="15">
                  <c:v>2.9190026247547978E-3</c:v>
                </c:pt>
                <c:pt idx="16">
                  <c:v>4.80084069210426E-3</c:v>
                </c:pt>
                <c:pt idx="17">
                  <c:v>7.8432890892999076E-3</c:v>
                </c:pt>
                <c:pt idx="18">
                  <c:v>1.2668437843858701E-2</c:v>
                </c:pt>
                <c:pt idx="19">
                  <c:v>2.0061037235893499E-2</c:v>
                </c:pt>
                <c:pt idx="20" formatCode="0.00E+00">
                  <c:v>3.5799999999999998E-2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'MDEA(HYSYS)'!$D$1</c:f>
              <c:strCache>
                <c:ptCount val="1"/>
                <c:pt idx="0">
                  <c:v>ME=0.7, H2S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'MDEA(HYSYS)'!$D$3:$D$23</c:f>
              <c:numCache>
                <c:formatCode>0.00E+00</c:formatCode>
                <c:ptCount val="21"/>
                <c:pt idx="0">
                  <c:v>1.6161260601152352E-6</c:v>
                </c:pt>
                <c:pt idx="1">
                  <c:v>1.6161298572453571E-6</c:v>
                </c:pt>
                <c:pt idx="2">
                  <c:v>1.6161427535418974E-6</c:v>
                </c:pt>
                <c:pt idx="3">
                  <c:v>1.6161858715112132E-6</c:v>
                </c:pt>
                <c:pt idx="4">
                  <c:v>1.6163291473255313E-6</c:v>
                </c:pt>
                <c:pt idx="5">
                  <c:v>1.6168037811968066E-6</c:v>
                </c:pt>
                <c:pt idx="6">
                  <c:v>1.6183737140846904E-6</c:v>
                </c:pt>
                <c:pt idx="7">
                  <c:v>1.6235625665120163E-6</c:v>
                </c:pt>
                <c:pt idx="8">
                  <c:v>1.640705900049482E-6</c:v>
                </c:pt>
                <c:pt idx="9">
                  <c:v>1.6973345341599132E-6</c:v>
                </c:pt>
                <c:pt idx="10">
                  <c:v>1.8843748193598449E-6</c:v>
                </c:pt>
                <c:pt idx="11">
                  <c:v>2.5021237802811391E-6</c:v>
                </c:pt>
                <c:pt idx="12">
                  <c:v>4.5423215159336335E-6</c:v>
                </c:pt>
                <c:pt idx="13">
                  <c:v>1.1279911655987485E-5</c:v>
                </c:pt>
                <c:pt idx="14">
                  <c:v>3.352616878225801E-5</c:v>
                </c:pt>
                <c:pt idx="15">
                  <c:v>1.0693559775640064E-4</c:v>
                </c:pt>
                <c:pt idx="16">
                  <c:v>3.4871381869088652E-4</c:v>
                </c:pt>
                <c:pt idx="17">
                  <c:v>1.1402479381327445E-3</c:v>
                </c:pt>
                <c:pt idx="18">
                  <c:v>3.6840528104518031E-3</c:v>
                </c:pt>
                <c:pt idx="19">
                  <c:v>1.1398616197507299E-2</c:v>
                </c:pt>
                <c:pt idx="20">
                  <c:v>3.5799999999999998E-2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'MDEA(HYSYS)'!$F$1</c:f>
              <c:strCache>
                <c:ptCount val="1"/>
                <c:pt idx="0">
                  <c:v>ME=1, H2S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'MDEA(HYSYS)'!$F$3:$F$23</c:f>
              <c:numCache>
                <c:formatCode>0.00E+00</c:formatCode>
                <c:ptCount val="21"/>
                <c:pt idx="0">
                  <c:v>1.6161319760763971E-6</c:v>
                </c:pt>
                <c:pt idx="1">
                  <c:v>1.6161319722530253E-6</c:v>
                </c:pt>
                <c:pt idx="2">
                  <c:v>1.6161319668592774E-6</c:v>
                </c:pt>
                <c:pt idx="3">
                  <c:v>1.6161319578696001E-6</c:v>
                </c:pt>
                <c:pt idx="4">
                  <c:v>1.616131942860982E-6</c:v>
                </c:pt>
                <c:pt idx="5">
                  <c:v>1.6161319177267366E-6</c:v>
                </c:pt>
                <c:pt idx="6">
                  <c:v>1.6161318753691977E-6</c:v>
                </c:pt>
                <c:pt idx="7">
                  <c:v>1.6161318032347543E-6</c:v>
                </c:pt>
                <c:pt idx="8">
                  <c:v>1.6161316782246869E-6</c:v>
                </c:pt>
                <c:pt idx="9">
                  <c:v>1.6161314559973008E-6</c:v>
                </c:pt>
                <c:pt idx="10">
                  <c:v>1.6161310538688053E-6</c:v>
                </c:pt>
                <c:pt idx="11">
                  <c:v>1.6161303805534614E-6</c:v>
                </c:pt>
                <c:pt idx="12">
                  <c:v>1.6161299796913477E-6</c:v>
                </c:pt>
                <c:pt idx="13">
                  <c:v>1.6161369576399183E-6</c:v>
                </c:pt>
                <c:pt idx="14">
                  <c:v>1.6162117354421897E-6</c:v>
                </c:pt>
                <c:pt idx="15">
                  <c:v>1.6168201432471888E-6</c:v>
                </c:pt>
                <c:pt idx="16">
                  <c:v>1.6218540725226678E-6</c:v>
                </c:pt>
                <c:pt idx="17">
                  <c:v>1.7509345193916329E-6</c:v>
                </c:pt>
                <c:pt idx="18">
                  <c:v>2.1783104215751522E-5</c:v>
                </c:pt>
                <c:pt idx="19">
                  <c:v>2.1991472975621536E-3</c:v>
                </c:pt>
                <c:pt idx="20">
                  <c:v>3.5799999999999998E-2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69424"/>
        <c:axId val="218069984"/>
      </c:scatterChart>
      <c:scatterChart>
        <c:scatterStyle val="lineMarker"/>
        <c:varyColors val="0"/>
        <c:ser>
          <c:idx val="1"/>
          <c:order val="1"/>
          <c:tx>
            <c:strRef>
              <c:f>'MDEA(HYSYS)'!$C$1</c:f>
              <c:strCache>
                <c:ptCount val="1"/>
                <c:pt idx="0">
                  <c:v>ME=0.4, CO2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'MDEA(HYSYS)'!$C$3:$C$23</c:f>
              <c:numCache>
                <c:formatCode>0.00E+00</c:formatCode>
                <c:ptCount val="21"/>
                <c:pt idx="0">
                  <c:v>8.3543146648997561E-6</c:v>
                </c:pt>
                <c:pt idx="1">
                  <c:v>1.04372155054524E-5</c:v>
                </c:pt>
                <c:pt idx="2">
                  <c:v>1.3898532349560446E-5</c:v>
                </c:pt>
                <c:pt idx="3">
                  <c:v>1.9650409014762733E-5</c:v>
                </c:pt>
                <c:pt idx="4">
                  <c:v>2.9208479657044452E-5</c:v>
                </c:pt>
                <c:pt idx="5">
                  <c:v>4.5090961153794375E-5</c:v>
                </c:pt>
                <c:pt idx="6">
                  <c:v>7.1481339537185533E-5</c:v>
                </c:pt>
                <c:pt idx="7">
                  <c:v>1.1532817263026088E-4</c:v>
                </c:pt>
                <c:pt idx="8">
                  <c:v>1.8816875195665783E-4</c:v>
                </c:pt>
                <c:pt idx="9">
                  <c:v>3.0914871496577856E-4</c:v>
                </c:pt>
                <c:pt idx="10">
                  <c:v>5.1001012733313999E-4</c:v>
                </c:pt>
                <c:pt idx="11">
                  <c:v>8.4329865452535083E-4</c:v>
                </c:pt>
                <c:pt idx="12">
                  <c:v>1.3957804147309964E-3</c:v>
                </c:pt>
                <c:pt idx="13">
                  <c:v>2.3101316577689404E-3</c:v>
                </c:pt>
                <c:pt idx="14">
                  <c:v>3.8193360878817743E-3</c:v>
                </c:pt>
                <c:pt idx="15">
                  <c:v>6.2993420577976515E-3</c:v>
                </c:pt>
                <c:pt idx="16">
                  <c:v>1.0343676465050003E-2</c:v>
                </c:pt>
                <c:pt idx="17">
                  <c:v>1.6852680019939382E-2</c:v>
                </c:pt>
                <c:pt idx="18">
                  <c:v>2.7073531954082311E-2</c:v>
                </c:pt>
                <c:pt idx="19">
                  <c:v>4.2337294650824121E-2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'MDEA(HYSYS)'!$E$1</c:f>
              <c:strCache>
                <c:ptCount val="1"/>
                <c:pt idx="0">
                  <c:v>ME=0.7, CO2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'MDEA(HYSYS)'!$E$3:$E$23</c:f>
              <c:numCache>
                <c:formatCode>0.00E+00</c:formatCode>
                <c:ptCount val="21"/>
                <c:pt idx="0">
                  <c:v>5.2152893148970569E-6</c:v>
                </c:pt>
                <c:pt idx="1">
                  <c:v>5.2152975105783443E-6</c:v>
                </c:pt>
                <c:pt idx="2">
                  <c:v>5.2153262959678767E-6</c:v>
                </c:pt>
                <c:pt idx="3">
                  <c:v>5.2154239599484027E-6</c:v>
                </c:pt>
                <c:pt idx="4">
                  <c:v>5.2157506425036496E-6</c:v>
                </c:pt>
                <c:pt idx="5">
                  <c:v>5.2168358304622423E-6</c:v>
                </c:pt>
                <c:pt idx="6">
                  <c:v>5.2204282738992114E-6</c:v>
                </c:pt>
                <c:pt idx="7">
                  <c:v>5.2323003945845487E-6</c:v>
                </c:pt>
                <c:pt idx="8">
                  <c:v>5.2715009483979834E-6</c:v>
                </c:pt>
                <c:pt idx="9">
                  <c:v>5.4008811740436535E-6</c:v>
                </c:pt>
                <c:pt idx="10">
                  <c:v>5.827803199022901E-6</c:v>
                </c:pt>
                <c:pt idx="11">
                  <c:v>7.2363770750551857E-6</c:v>
                </c:pt>
                <c:pt idx="12">
                  <c:v>1.1883448079458106E-5</c:v>
                </c:pt>
                <c:pt idx="13">
                  <c:v>2.7213415031979411E-5</c:v>
                </c:pt>
                <c:pt idx="14">
                  <c:v>7.7773855771257896E-5</c:v>
                </c:pt>
                <c:pt idx="15">
                  <c:v>2.4441904781204632E-4</c:v>
                </c:pt>
                <c:pt idx="16">
                  <c:v>7.9250367637441824E-4</c:v>
                </c:pt>
                <c:pt idx="17">
                  <c:v>2.5828149101838399E-3</c:v>
                </c:pt>
                <c:pt idx="18">
                  <c:v>8.3039825853883989E-3</c:v>
                </c:pt>
                <c:pt idx="19">
                  <c:v>2.5265198379431902E-2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'MDEA(HYSYS)'!$G$1</c:f>
              <c:strCache>
                <c:ptCount val="1"/>
                <c:pt idx="0">
                  <c:v>ME=1, CO2</c:v>
                </c:pt>
              </c:strCache>
            </c:strRef>
          </c:tx>
          <c:xVal>
            <c:numRef>
              <c:f>'MDEA(HYSYS)'!$A$3:$A$23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'MDEA(HYSYS)'!$G$3:$G$23</c:f>
              <c:numCache>
                <c:formatCode>0.00E+00</c:formatCode>
                <c:ptCount val="21"/>
                <c:pt idx="0">
                  <c:v>5.2153110789291524E-6</c:v>
                </c:pt>
                <c:pt idx="1">
                  <c:v>5.2153110614660994E-6</c:v>
                </c:pt>
                <c:pt idx="2">
                  <c:v>5.2153110337762934E-6</c:v>
                </c:pt>
                <c:pt idx="3">
                  <c:v>5.2153109876284104E-6</c:v>
                </c:pt>
                <c:pt idx="4">
                  <c:v>5.2153109105773934E-6</c:v>
                </c:pt>
                <c:pt idx="5">
                  <c:v>5.2153107815332512E-6</c:v>
                </c:pt>
                <c:pt idx="6">
                  <c:v>5.2153105640407504E-6</c:v>
                </c:pt>
                <c:pt idx="7">
                  <c:v>5.2153101935826374E-6</c:v>
                </c:pt>
                <c:pt idx="8">
                  <c:v>5.2153095513439643E-6</c:v>
                </c:pt>
                <c:pt idx="9">
                  <c:v>5.2153084089122713E-6</c:v>
                </c:pt>
                <c:pt idx="10">
                  <c:v>5.2153063391110326E-6</c:v>
                </c:pt>
                <c:pt idx="11">
                  <c:v>5.2153028631767374E-6</c:v>
                </c:pt>
                <c:pt idx="12">
                  <c:v>5.2153007292614446E-6</c:v>
                </c:pt>
                <c:pt idx="13">
                  <c:v>5.2153362078357001E-6</c:v>
                </c:pt>
                <c:pt idx="14">
                  <c:v>5.2157182408509513E-6</c:v>
                </c:pt>
                <c:pt idx="15">
                  <c:v>5.2188271034163909E-6</c:v>
                </c:pt>
                <c:pt idx="16">
                  <c:v>5.2439572140202637E-6</c:v>
                </c:pt>
                <c:pt idx="17">
                  <c:v>5.7757072492351981E-6</c:v>
                </c:pt>
                <c:pt idx="18">
                  <c:v>8.248260706665671E-5</c:v>
                </c:pt>
                <c:pt idx="19">
                  <c:v>7.0835737352859763E-3</c:v>
                </c:pt>
                <c:pt idx="20">
                  <c:v>6.4400000000000124E-2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71104"/>
        <c:axId val="218070544"/>
      </c:scatterChart>
      <c:valAx>
        <c:axId val="218069424"/>
        <c:scaling>
          <c:orientation val="minMax"/>
          <c:max val="2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Stage(CO2)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069984"/>
        <c:crosses val="autoZero"/>
        <c:crossBetween val="midCat"/>
        <c:majorUnit val="4"/>
      </c:valAx>
      <c:valAx>
        <c:axId val="218069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y(H2S)</a:t>
                </a:r>
              </a:p>
            </c:rich>
          </c:tx>
          <c:layout>
            <c:manualLayout>
              <c:xMode val="edge"/>
              <c:yMode val="edge"/>
              <c:x val="0.20258468555238424"/>
              <c:y val="0.11630820101837801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069424"/>
        <c:crosses val="autoZero"/>
        <c:crossBetween val="midCat"/>
      </c:valAx>
      <c:valAx>
        <c:axId val="218070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y(CO2)</a:t>
                </a:r>
              </a:p>
            </c:rich>
          </c:tx>
          <c:layout>
            <c:manualLayout>
              <c:xMode val="edge"/>
              <c:yMode val="edge"/>
              <c:x val="0.1247122440429662"/>
              <c:y val="0.11273484609110171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071104"/>
        <c:crosses val="max"/>
        <c:crossBetween val="midCat"/>
      </c:valAx>
      <c:valAx>
        <c:axId val="218071104"/>
        <c:scaling>
          <c:orientation val="maxMin"/>
          <c:max val="21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Stage(H2S</a:t>
                </a:r>
                <a:r>
                  <a:rPr lang="en-US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070544"/>
        <c:crosses val="max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4245681499114939"/>
          <c:y val="0.32925721784777046"/>
          <c:w val="0.26763857078127917"/>
          <c:h val="0.37950656167979291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Solvent: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DEA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(Contactor)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028075194304603"/>
          <c:y val="0.27310002977006981"/>
          <c:w val="0.67192971248964906"/>
          <c:h val="0.57442634217722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'DEA(ASPEN)'!$B$1</c:f>
              <c:strCache>
                <c:ptCount val="1"/>
                <c:pt idx="0">
                  <c:v>ME=0.4, H2S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'DEA(ASPEN)'!$B$3:$B$23</c:f>
              <c:numCache>
                <c:formatCode>0.00E+00</c:formatCode>
                <c:ptCount val="21"/>
                <c:pt idx="0">
                  <c:v>1.6770000000000152E-6</c:v>
                </c:pt>
                <c:pt idx="1">
                  <c:v>2.7999000000000246E-6</c:v>
                </c:pt>
                <c:pt idx="2">
                  <c:v>4.6745000000000024E-6</c:v>
                </c:pt>
                <c:pt idx="3">
                  <c:v>7.8002000000000714E-6</c:v>
                </c:pt>
                <c:pt idx="4">
                  <c:v>1.3011000000000069E-5</c:v>
                </c:pt>
                <c:pt idx="5">
                  <c:v>2.1696000000000149E-5</c:v>
                </c:pt>
                <c:pt idx="6">
                  <c:v>3.6171000000000308E-5</c:v>
                </c:pt>
                <c:pt idx="7">
                  <c:v>6.0294000000000362E-5</c:v>
                </c:pt>
                <c:pt idx="8" formatCode="General">
                  <c:v>1.0049000000000001E-4</c:v>
                </c:pt>
                <c:pt idx="9" formatCode="General">
                  <c:v>1.6748000000000102E-4</c:v>
                </c:pt>
                <c:pt idx="10" formatCode="General">
                  <c:v>2.7910000000000012E-4</c:v>
                </c:pt>
                <c:pt idx="11" formatCode="General">
                  <c:v>4.6508000000000004E-4</c:v>
                </c:pt>
                <c:pt idx="12" formatCode="General">
                  <c:v>7.7486000000000547E-4</c:v>
                </c:pt>
                <c:pt idx="13" formatCode="General">
                  <c:v>1.2907400000000057E-3</c:v>
                </c:pt>
                <c:pt idx="14" formatCode="General">
                  <c:v>2.148950000000011E-3</c:v>
                </c:pt>
                <c:pt idx="15" formatCode="General">
                  <c:v>3.5745700000000161E-3</c:v>
                </c:pt>
                <c:pt idx="16" formatCode="General">
                  <c:v>5.9343000000000321E-3</c:v>
                </c:pt>
                <c:pt idx="17" formatCode="General">
                  <c:v>9.8040700000000067E-3</c:v>
                </c:pt>
                <c:pt idx="18" formatCode="General">
                  <c:v>1.5973080000000001E-2</c:v>
                </c:pt>
                <c:pt idx="19" formatCode="General">
                  <c:v>2.494963E-2</c:v>
                </c:pt>
                <c:pt idx="20">
                  <c:v>3.5799999999999998E-2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'DEA(ASPEN)'!$D$1</c:f>
              <c:strCache>
                <c:ptCount val="1"/>
                <c:pt idx="0">
                  <c:v>ME=0.7, H2S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'DEA(ASPEN)'!$D$3:$D$23</c:f>
              <c:numCache>
                <c:formatCode>0.00E+00</c:formatCode>
                <c:ptCount val="21"/>
                <c:pt idx="0">
                  <c:v>2.1626000000000316E-12</c:v>
                </c:pt>
                <c:pt idx="1">
                  <c:v>7.1887000000001065E-12</c:v>
                </c:pt>
                <c:pt idx="2">
                  <c:v>2.3934000000000291E-11</c:v>
                </c:pt>
                <c:pt idx="3">
                  <c:v>7.9731000000001229E-11</c:v>
                </c:pt>
                <c:pt idx="4">
                  <c:v>2.6565000000000321E-10</c:v>
                </c:pt>
                <c:pt idx="5">
                  <c:v>8.8517000000001339E-10</c:v>
                </c:pt>
                <c:pt idx="6">
                  <c:v>2.9495000000000374E-9</c:v>
                </c:pt>
                <c:pt idx="7">
                  <c:v>9.8282000000000857E-9</c:v>
                </c:pt>
                <c:pt idx="8">
                  <c:v>3.2749000000000388E-8</c:v>
                </c:pt>
                <c:pt idx="9">
                  <c:v>1.091300000000009E-7</c:v>
                </c:pt>
                <c:pt idx="10">
                  <c:v>3.6363000000000305E-7</c:v>
                </c:pt>
                <c:pt idx="11">
                  <c:v>1.2117000000000021E-6</c:v>
                </c:pt>
                <c:pt idx="12">
                  <c:v>4.0376000000000374E-6</c:v>
                </c:pt>
                <c:pt idx="13">
                  <c:v>1.3454000000000078E-5</c:v>
                </c:pt>
                <c:pt idx="14">
                  <c:v>4.4841000000000034E-5</c:v>
                </c:pt>
                <c:pt idx="15" formatCode="General">
                  <c:v>1.4950000000000041E-4</c:v>
                </c:pt>
                <c:pt idx="16" formatCode="General">
                  <c:v>4.9851000000000268E-4</c:v>
                </c:pt>
                <c:pt idx="17" formatCode="General">
                  <c:v>1.6599300000000041E-3</c:v>
                </c:pt>
                <c:pt idx="18" formatCode="General">
                  <c:v>5.4739200000000357E-3</c:v>
                </c:pt>
                <c:pt idx="19" formatCode="General">
                  <c:v>1.6830910000000001E-2</c:v>
                </c:pt>
                <c:pt idx="20">
                  <c:v>3.5799999999999998E-2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'DEA(ASPEN)'!$F$1</c:f>
              <c:strCache>
                <c:ptCount val="1"/>
                <c:pt idx="0">
                  <c:v>ME=1, H2S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'DEA(ASPEN)'!$F$3:$F$23</c:f>
              <c:numCache>
                <c:formatCode>0.00E+00</c:formatCode>
                <c:ptCount val="21"/>
                <c:pt idx="0">
                  <c:v>2.0063000000001871E-73</c:v>
                </c:pt>
                <c:pt idx="1">
                  <c:v>1.3186000000001162E-69</c:v>
                </c:pt>
                <c:pt idx="2">
                  <c:v>8.6665000000007506E-66</c:v>
                </c:pt>
                <c:pt idx="3">
                  <c:v>5.6960000000004461E-62</c:v>
                </c:pt>
                <c:pt idx="4">
                  <c:v>3.743700000000288E-58</c:v>
                </c:pt>
                <c:pt idx="5">
                  <c:v>2.4605000000001724E-54</c:v>
                </c:pt>
                <c:pt idx="6">
                  <c:v>1.6171000000001023E-50</c:v>
                </c:pt>
                <c:pt idx="7">
                  <c:v>1.0629000000000614E-46</c:v>
                </c:pt>
                <c:pt idx="8">
                  <c:v>6.9856000000004011E-43</c:v>
                </c:pt>
                <c:pt idx="9">
                  <c:v>4.5912000000002441E-39</c:v>
                </c:pt>
                <c:pt idx="10">
                  <c:v>3.0176000000001316E-35</c:v>
                </c:pt>
                <c:pt idx="11">
                  <c:v>1.9833000000000804E-31</c:v>
                </c:pt>
                <c:pt idx="12">
                  <c:v>1.3035000000000429E-27</c:v>
                </c:pt>
                <c:pt idx="13">
                  <c:v>8.566700000000282E-24</c:v>
                </c:pt>
                <c:pt idx="14">
                  <c:v>5.6292000000001429E-20</c:v>
                </c:pt>
                <c:pt idx="15">
                  <c:v>3.6962000000000718E-16</c:v>
                </c:pt>
                <c:pt idx="16">
                  <c:v>2.4178000000000324E-12</c:v>
                </c:pt>
                <c:pt idx="17">
                  <c:v>1.5529000000000152E-8</c:v>
                </c:pt>
                <c:pt idx="18">
                  <c:v>8.1791000000000247E-5</c:v>
                </c:pt>
                <c:pt idx="19" formatCode="General">
                  <c:v>8.694219999999999E-3</c:v>
                </c:pt>
                <c:pt idx="20">
                  <c:v>3.5799999999999998E-2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453648"/>
        <c:axId val="218454208"/>
      </c:scatterChart>
      <c:scatterChart>
        <c:scatterStyle val="lineMarker"/>
        <c:varyColors val="0"/>
        <c:ser>
          <c:idx val="1"/>
          <c:order val="1"/>
          <c:tx>
            <c:strRef>
              <c:f>'DEA(ASPEN)'!$C$1</c:f>
              <c:strCache>
                <c:ptCount val="1"/>
                <c:pt idx="0">
                  <c:v>ME=0.4, CO2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'DEA(ASPEN)'!$C$3:$C$23</c:f>
              <c:numCache>
                <c:formatCode>0.00E+00</c:formatCode>
                <c:ptCount val="21"/>
                <c:pt idx="0">
                  <c:v>2.7562000000000161E-6</c:v>
                </c:pt>
                <c:pt idx="1">
                  <c:v>4.5886000000000453E-6</c:v>
                </c:pt>
                <c:pt idx="2">
                  <c:v>7.6431000000000455E-6</c:v>
                </c:pt>
                <c:pt idx="3">
                  <c:v>1.2733000000000059E-5</c:v>
                </c:pt>
                <c:pt idx="4">
                  <c:v>2.1217000000000197E-5</c:v>
                </c:pt>
                <c:pt idx="5">
                  <c:v>3.5355000000000233E-5</c:v>
                </c:pt>
                <c:pt idx="6">
                  <c:v>5.8915000000000306E-5</c:v>
                </c:pt>
                <c:pt idx="7">
                  <c:v>9.8178000000000645E-5</c:v>
                </c:pt>
                <c:pt idx="8" formatCode="General">
                  <c:v>1.6359999999999999E-4</c:v>
                </c:pt>
                <c:pt idx="9" formatCode="General">
                  <c:v>2.7264000000000146E-4</c:v>
                </c:pt>
                <c:pt idx="10" formatCode="General">
                  <c:v>4.5434000000000235E-4</c:v>
                </c:pt>
                <c:pt idx="11" formatCode="General">
                  <c:v>7.5713000000000581E-4</c:v>
                </c:pt>
                <c:pt idx="12" formatCode="General">
                  <c:v>1.2617100000000001E-3</c:v>
                </c:pt>
                <c:pt idx="13" formatCode="General">
                  <c:v>2.1026100000000052E-3</c:v>
                </c:pt>
                <c:pt idx="14" formatCode="General">
                  <c:v>3.503490000000021E-3</c:v>
                </c:pt>
                <c:pt idx="15" formatCode="General">
                  <c:v>5.8367200000000374E-3</c:v>
                </c:pt>
                <c:pt idx="16" formatCode="General">
                  <c:v>9.7192100000000007E-3</c:v>
                </c:pt>
                <c:pt idx="17" formatCode="General">
                  <c:v>1.6160140000000003E-2</c:v>
                </c:pt>
                <c:pt idx="18" formatCode="General">
                  <c:v>2.6713029999999999E-2</c:v>
                </c:pt>
                <c:pt idx="19" formatCode="General">
                  <c:v>4.3020830000000003E-2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'DEA(ASPEN)'!$E$1</c:f>
              <c:strCache>
                <c:ptCount val="1"/>
                <c:pt idx="0">
                  <c:v>ME=0.7, CO2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'DEA(ASPEN)'!$E$3:$E$23</c:f>
              <c:numCache>
                <c:formatCode>0.00E+00</c:formatCode>
                <c:ptCount val="21"/>
                <c:pt idx="0">
                  <c:v>3.2357000000000509E-12</c:v>
                </c:pt>
                <c:pt idx="1">
                  <c:v>1.075800000000013E-11</c:v>
                </c:pt>
                <c:pt idx="2">
                  <c:v>3.5830000000000576E-11</c:v>
                </c:pt>
                <c:pt idx="3">
                  <c:v>1.1940000000000196E-10</c:v>
                </c:pt>
                <c:pt idx="4">
                  <c:v>3.9795000000000502E-10</c:v>
                </c:pt>
                <c:pt idx="5">
                  <c:v>1.3264000000000171E-9</c:v>
                </c:pt>
                <c:pt idx="6">
                  <c:v>4.4213000000000604E-9</c:v>
                </c:pt>
                <c:pt idx="7">
                  <c:v>1.4737000000000116E-8</c:v>
                </c:pt>
                <c:pt idx="8">
                  <c:v>4.9124000000000493E-8</c:v>
                </c:pt>
                <c:pt idx="9">
                  <c:v>1.6374000000000149E-7</c:v>
                </c:pt>
                <c:pt idx="10">
                  <c:v>5.4580000000000564E-7</c:v>
                </c:pt>
                <c:pt idx="11">
                  <c:v>1.8193000000000124E-6</c:v>
                </c:pt>
                <c:pt idx="12">
                  <c:v>6.0645000000000094E-6</c:v>
                </c:pt>
                <c:pt idx="13">
                  <c:v>2.0215000000000158E-5</c:v>
                </c:pt>
                <c:pt idx="14">
                  <c:v>6.7399000000000579E-5</c:v>
                </c:pt>
                <c:pt idx="15" formatCode="General">
                  <c:v>2.248100000000025E-4</c:v>
                </c:pt>
                <c:pt idx="16" formatCode="General">
                  <c:v>7.5033000000000445E-4</c:v>
                </c:pt>
                <c:pt idx="17" formatCode="General">
                  <c:v>2.5048300000000143E-3</c:v>
                </c:pt>
                <c:pt idx="18" formatCode="General">
                  <c:v>8.3430300000000047E-3</c:v>
                </c:pt>
                <c:pt idx="19" formatCode="General">
                  <c:v>2.7000440000000056E-2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'DEA(ASPEN)'!$G$1</c:f>
              <c:strCache>
                <c:ptCount val="1"/>
                <c:pt idx="0">
                  <c:v>ME=1, CO2</c:v>
                </c:pt>
              </c:strCache>
            </c:strRef>
          </c:tx>
          <c:xVal>
            <c:numRef>
              <c:f>'DEA(ASPEN)'!$A$3:$A$23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'DEA(ASPEN)'!$G$3:$G$23</c:f>
              <c:numCache>
                <c:formatCode>0.00E+00</c:formatCode>
                <c:ptCount val="21"/>
                <c:pt idx="0">
                  <c:v>5.5336000000006889E-95</c:v>
                </c:pt>
                <c:pt idx="1">
                  <c:v>5.4389000000006314E-90</c:v>
                </c:pt>
                <c:pt idx="2">
                  <c:v>5.3458000000005703E-85</c:v>
                </c:pt>
                <c:pt idx="3">
                  <c:v>5.2543000000005321E-80</c:v>
                </c:pt>
                <c:pt idx="4">
                  <c:v>5.164300000000473E-75</c:v>
                </c:pt>
                <c:pt idx="5">
                  <c:v>5.0759000000004546E-70</c:v>
                </c:pt>
                <c:pt idx="6">
                  <c:v>4.9890000000004344E-65</c:v>
                </c:pt>
                <c:pt idx="7">
                  <c:v>4.9036000000003973E-60</c:v>
                </c:pt>
                <c:pt idx="8">
                  <c:v>4.8197000000003506E-55</c:v>
                </c:pt>
                <c:pt idx="9">
                  <c:v>4.7372000000003152E-50</c:v>
                </c:pt>
                <c:pt idx="10">
                  <c:v>4.6561000000002548E-45</c:v>
                </c:pt>
                <c:pt idx="11">
                  <c:v>4.5763000000002506E-40</c:v>
                </c:pt>
                <c:pt idx="12">
                  <c:v>4.4979000000001965E-35</c:v>
                </c:pt>
                <c:pt idx="13">
                  <c:v>4.4204000000001695E-30</c:v>
                </c:pt>
                <c:pt idx="14">
                  <c:v>4.3428000000001313E-25</c:v>
                </c:pt>
                <c:pt idx="15">
                  <c:v>4.2598000000001169E-20</c:v>
                </c:pt>
                <c:pt idx="16">
                  <c:v>4.1466000000000852E-15</c:v>
                </c:pt>
                <c:pt idx="17">
                  <c:v>3.8879000000000564E-10</c:v>
                </c:pt>
                <c:pt idx="18">
                  <c:v>2.5687000000000237E-5</c:v>
                </c:pt>
                <c:pt idx="19" formatCode="General">
                  <c:v>1.0966239999999999E-2</c:v>
                </c:pt>
                <c:pt idx="20">
                  <c:v>6.4400000000000124E-2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455328"/>
        <c:axId val="218454768"/>
      </c:scatterChart>
      <c:valAx>
        <c:axId val="218453648"/>
        <c:scaling>
          <c:orientation val="minMax"/>
          <c:max val="2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Stage(CO2)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454208"/>
        <c:crosses val="autoZero"/>
        <c:crossBetween val="midCat"/>
        <c:majorUnit val="4"/>
      </c:valAx>
      <c:valAx>
        <c:axId val="218454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y(H2S)</a:t>
                </a:r>
              </a:p>
            </c:rich>
          </c:tx>
          <c:layout>
            <c:manualLayout>
              <c:xMode val="edge"/>
              <c:yMode val="edge"/>
              <c:x val="0.20271614196373641"/>
              <c:y val="7.2929662954535707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453648"/>
        <c:crosses val="autoZero"/>
        <c:crossBetween val="midCat"/>
      </c:valAx>
      <c:valAx>
        <c:axId val="218454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y(CO2)</a:t>
                </a:r>
              </a:p>
            </c:rich>
          </c:tx>
          <c:layout>
            <c:manualLayout>
              <c:xMode val="edge"/>
              <c:yMode val="edge"/>
              <c:x val="9.1710758377425053E-2"/>
              <c:y val="7.9522163129080892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455328"/>
        <c:crosses val="max"/>
        <c:crossBetween val="midCat"/>
      </c:valAx>
      <c:valAx>
        <c:axId val="218455328"/>
        <c:scaling>
          <c:orientation val="maxMin"/>
          <c:max val="21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Stage(H2S)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454768"/>
        <c:crosses val="max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48257662348658031"/>
          <c:y val="0.3421199850018764"/>
          <c:w val="0.29430107526881943"/>
          <c:h val="0.3457300337457817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Solvent: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MDEA</a:t>
            </a:r>
            <a:r>
              <a:rPr lang="en-US" sz="2000" b="1" i="0" u="none" strike="noStrike" baseline="0" smtClean="0">
                <a:effectLst/>
                <a:latin typeface="Times New Roman" pitchFamily="18" charset="0"/>
                <a:cs typeface="Times New Roman" pitchFamily="18" charset="0"/>
              </a:rPr>
              <a:t>(Contactor)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6676181661278714"/>
          <c:y val="0.24783545134749727"/>
          <c:w val="0.69673619588011459"/>
          <c:h val="0.60372752636800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'MDEA(ASPEN)'!$B$1</c:f>
              <c:strCache>
                <c:ptCount val="1"/>
                <c:pt idx="0">
                  <c:v>ME=0.4, H2S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'MDEA(ASPEN)'!$B$4:$B$24</c:f>
              <c:numCache>
                <c:formatCode>0.00E+00</c:formatCode>
                <c:ptCount val="21"/>
                <c:pt idx="0">
                  <c:v>1.3181000000000105E-5</c:v>
                </c:pt>
                <c:pt idx="1">
                  <c:v>1.4236000000000007E-5</c:v>
                </c:pt>
                <c:pt idx="2">
                  <c:v>1.5958000000000083E-5</c:v>
                </c:pt>
                <c:pt idx="3">
                  <c:v>1.8824000000000147E-5</c:v>
                </c:pt>
                <c:pt idx="4">
                  <c:v>2.3552000000000001E-5</c:v>
                </c:pt>
                <c:pt idx="5">
                  <c:v>3.1390000000000179E-5</c:v>
                </c:pt>
                <c:pt idx="6">
                  <c:v>4.4296000000000438E-5</c:v>
                </c:pt>
                <c:pt idx="7">
                  <c:v>6.5547000000000123E-5</c:v>
                </c:pt>
                <c:pt idx="8" formatCode="General">
                  <c:v>1.0054000000000001E-4</c:v>
                </c:pt>
                <c:pt idx="9" formatCode="General">
                  <c:v>1.5826000000000091E-4</c:v>
                </c:pt>
                <c:pt idx="10" formatCode="General">
                  <c:v>2.5336999999999999E-4</c:v>
                </c:pt>
                <c:pt idx="11" formatCode="General">
                  <c:v>4.0996000000000343E-4</c:v>
                </c:pt>
                <c:pt idx="12" formatCode="General">
                  <c:v>6.6765000000000303E-4</c:v>
                </c:pt>
                <c:pt idx="13" formatCode="General">
                  <c:v>1.0911499999999999E-3</c:v>
                </c:pt>
                <c:pt idx="14" formatCode="General">
                  <c:v>1.7857299999999999E-3</c:v>
                </c:pt>
                <c:pt idx="15" formatCode="General">
                  <c:v>2.9211500000000052E-3</c:v>
                </c:pt>
                <c:pt idx="16" formatCode="General">
                  <c:v>4.7672000000000114E-3</c:v>
                </c:pt>
                <c:pt idx="17" formatCode="General">
                  <c:v>7.7416600000000581E-3</c:v>
                </c:pt>
                <c:pt idx="18" formatCode="General">
                  <c:v>1.246536E-2</c:v>
                </c:pt>
                <c:pt idx="19" formatCode="General">
                  <c:v>1.9813239999999999E-2</c:v>
                </c:pt>
                <c:pt idx="20">
                  <c:v>3.5799999999999998E-2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'MDEA(ASPEN)'!$D$1</c:f>
              <c:strCache>
                <c:ptCount val="1"/>
                <c:pt idx="0">
                  <c:v>ME=0.7, H2S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'MDEA(ASPEN)'!$D$4:$D$24</c:f>
              <c:numCache>
                <c:formatCode>0.00E+00</c:formatCode>
                <c:ptCount val="21"/>
                <c:pt idx="0">
                  <c:v>1.1562000000000114E-5</c:v>
                </c:pt>
                <c:pt idx="1">
                  <c:v>1.1563000000000103E-5</c:v>
                </c:pt>
                <c:pt idx="2">
                  <c:v>1.1564000000000105E-5</c:v>
                </c:pt>
                <c:pt idx="3">
                  <c:v>1.1566000000000102E-5</c:v>
                </c:pt>
                <c:pt idx="4">
                  <c:v>1.1570000000000084E-5</c:v>
                </c:pt>
                <c:pt idx="5">
                  <c:v>1.1574000000000081E-5</c:v>
                </c:pt>
                <c:pt idx="6">
                  <c:v>1.1579000000000067E-5</c:v>
                </c:pt>
                <c:pt idx="7">
                  <c:v>1.1586000000000102E-5</c:v>
                </c:pt>
                <c:pt idx="8">
                  <c:v>1.1601000000000115E-5</c:v>
                </c:pt>
                <c:pt idx="9">
                  <c:v>1.1656000000000074E-5</c:v>
                </c:pt>
                <c:pt idx="10">
                  <c:v>1.1891000000000098E-5</c:v>
                </c:pt>
                <c:pt idx="11">
                  <c:v>1.2738000000000021E-5</c:v>
                </c:pt>
                <c:pt idx="12">
                  <c:v>1.5258000000000065E-5</c:v>
                </c:pt>
                <c:pt idx="13">
                  <c:v>2.3456000000000011E-5</c:v>
                </c:pt>
                <c:pt idx="14">
                  <c:v>4.9754000000000473E-5</c:v>
                </c:pt>
                <c:pt idx="15" formatCode="General">
                  <c:v>1.3379E-4</c:v>
                </c:pt>
                <c:pt idx="16" formatCode="General">
                  <c:v>4.0159000000000001E-4</c:v>
                </c:pt>
                <c:pt idx="17" formatCode="General">
                  <c:v>1.24796E-3</c:v>
                </c:pt>
                <c:pt idx="18" formatCode="General">
                  <c:v>3.8611500000000128E-3</c:v>
                </c:pt>
                <c:pt idx="19" formatCode="General">
                  <c:v>1.1451780000000003E-2</c:v>
                </c:pt>
                <c:pt idx="20">
                  <c:v>3.5799999999999998E-2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'MDEA(ASPEN)'!$F$1</c:f>
              <c:strCache>
                <c:ptCount val="1"/>
                <c:pt idx="0">
                  <c:v>ME=1, H2S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'MDEA(ASPEN)'!$F$4:$F$24</c:f>
              <c:numCache>
                <c:formatCode>0.00E+00</c:formatCode>
                <c:ptCount val="21"/>
                <c:pt idx="0">
                  <c:v>1.1559999999999999E-5</c:v>
                </c:pt>
                <c:pt idx="1">
                  <c:v>1.1561000000000113E-5</c:v>
                </c:pt>
                <c:pt idx="2">
                  <c:v>1.1561000000000113E-5</c:v>
                </c:pt>
                <c:pt idx="3">
                  <c:v>1.1561000000000113E-5</c:v>
                </c:pt>
                <c:pt idx="4">
                  <c:v>1.1561000000000113E-5</c:v>
                </c:pt>
                <c:pt idx="5">
                  <c:v>1.1561000000000113E-5</c:v>
                </c:pt>
                <c:pt idx="6">
                  <c:v>1.1561000000000113E-5</c:v>
                </c:pt>
                <c:pt idx="7">
                  <c:v>1.1561000000000113E-5</c:v>
                </c:pt>
                <c:pt idx="8">
                  <c:v>1.1561000000000113E-5</c:v>
                </c:pt>
                <c:pt idx="9">
                  <c:v>1.1561000000000113E-5</c:v>
                </c:pt>
                <c:pt idx="10">
                  <c:v>1.1561000000000113E-5</c:v>
                </c:pt>
                <c:pt idx="11">
                  <c:v>1.1561000000000113E-5</c:v>
                </c:pt>
                <c:pt idx="12">
                  <c:v>1.1561000000000113E-5</c:v>
                </c:pt>
                <c:pt idx="13">
                  <c:v>1.1562000000000114E-5</c:v>
                </c:pt>
                <c:pt idx="14">
                  <c:v>1.1566000000000102E-5</c:v>
                </c:pt>
                <c:pt idx="15">
                  <c:v>1.1585000000000102E-5</c:v>
                </c:pt>
                <c:pt idx="16">
                  <c:v>1.1741000000000118E-5</c:v>
                </c:pt>
                <c:pt idx="17">
                  <c:v>1.5835000000000091E-5</c:v>
                </c:pt>
                <c:pt idx="18" formatCode="General">
                  <c:v>1.3760000000000104E-4</c:v>
                </c:pt>
                <c:pt idx="19" formatCode="General">
                  <c:v>3.0846000000000137E-3</c:v>
                </c:pt>
                <c:pt idx="20">
                  <c:v>3.5799999999999998E-2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333504"/>
        <c:axId val="218334064"/>
      </c:scatterChart>
      <c:scatterChart>
        <c:scatterStyle val="lineMarker"/>
        <c:varyColors val="0"/>
        <c:ser>
          <c:idx val="1"/>
          <c:order val="1"/>
          <c:tx>
            <c:strRef>
              <c:f>'MDEA(ASPEN)'!$C$1</c:f>
              <c:strCache>
                <c:ptCount val="1"/>
                <c:pt idx="0">
                  <c:v>ME=0.4, CO2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'MDEA(ASPEN)'!$C$4:$C$24</c:f>
              <c:numCache>
                <c:formatCode>0.00E+00</c:formatCode>
                <c:ptCount val="21"/>
                <c:pt idx="0">
                  <c:v>3.6570000000000304E-6</c:v>
                </c:pt>
                <c:pt idx="1">
                  <c:v>6.0801000000000445E-6</c:v>
                </c:pt>
                <c:pt idx="2">
                  <c:v>1.0103000000000064E-5</c:v>
                </c:pt>
                <c:pt idx="3">
                  <c:v>1.6783000000000147E-5</c:v>
                </c:pt>
                <c:pt idx="4">
                  <c:v>2.7872000000000298E-5</c:v>
                </c:pt>
                <c:pt idx="5">
                  <c:v>4.6281E-5</c:v>
                </c:pt>
                <c:pt idx="6">
                  <c:v>7.6839000000000394E-5</c:v>
                </c:pt>
                <c:pt idx="7" formatCode="General">
                  <c:v>1.2755000000000001E-4</c:v>
                </c:pt>
                <c:pt idx="8" formatCode="General">
                  <c:v>2.1169000000000011E-4</c:v>
                </c:pt>
                <c:pt idx="9" formatCode="General">
                  <c:v>3.5126000000000005E-4</c:v>
                </c:pt>
                <c:pt idx="10" formatCode="General">
                  <c:v>5.8258000000000019E-4</c:v>
                </c:pt>
                <c:pt idx="11" formatCode="General">
                  <c:v>9.6553000000000556E-4</c:v>
                </c:pt>
                <c:pt idx="12" formatCode="General">
                  <c:v>1.5983400000000084E-3</c:v>
                </c:pt>
                <c:pt idx="13" formatCode="General">
                  <c:v>2.6409700000000159E-3</c:v>
                </c:pt>
                <c:pt idx="14" formatCode="General">
                  <c:v>4.3509299999999985E-3</c:v>
                </c:pt>
                <c:pt idx="15" formatCode="General">
                  <c:v>7.1347100000000024E-3</c:v>
                </c:pt>
                <c:pt idx="16" formatCode="General">
                  <c:v>1.1610720000000059E-2</c:v>
                </c:pt>
                <c:pt idx="17" formatCode="General">
                  <c:v>1.8650200000000002E-2</c:v>
                </c:pt>
                <c:pt idx="18" formatCode="General">
                  <c:v>2.9276139999999999E-2</c:v>
                </c:pt>
                <c:pt idx="19" formatCode="General">
                  <c:v>4.4220630000000226E-2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'MDEA(ASPEN)'!$E$1</c:f>
              <c:strCache>
                <c:ptCount val="1"/>
                <c:pt idx="0">
                  <c:v>ME=0.7, CO2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'MDEA(ASPEN)'!$E$4:$E$24</c:f>
              <c:numCache>
                <c:formatCode>0.00E+00</c:formatCode>
                <c:ptCount val="21"/>
                <c:pt idx="0">
                  <c:v>6.0057000000000967E-12</c:v>
                </c:pt>
                <c:pt idx="1">
                  <c:v>1.9397000000000277E-11</c:v>
                </c:pt>
                <c:pt idx="2">
                  <c:v>6.3450000000000838E-11</c:v>
                </c:pt>
                <c:pt idx="3">
                  <c:v>2.0836000000000325E-10</c:v>
                </c:pt>
                <c:pt idx="4">
                  <c:v>6.8503000000000854E-10</c:v>
                </c:pt>
                <c:pt idx="5">
                  <c:v>2.2530000000000314E-9</c:v>
                </c:pt>
                <c:pt idx="6">
                  <c:v>7.4107000000000939E-9</c:v>
                </c:pt>
                <c:pt idx="7">
                  <c:v>2.4377000000000269E-8</c:v>
                </c:pt>
                <c:pt idx="8">
                  <c:v>8.0185000000000701E-8</c:v>
                </c:pt>
                <c:pt idx="9">
                  <c:v>2.6376000000000241E-7</c:v>
                </c:pt>
                <c:pt idx="10">
                  <c:v>8.6761000000000765E-7</c:v>
                </c:pt>
                <c:pt idx="11">
                  <c:v>2.8539000000000207E-6</c:v>
                </c:pt>
                <c:pt idx="12">
                  <c:v>9.3873000000000583E-6</c:v>
                </c:pt>
                <c:pt idx="13">
                  <c:v>3.0872000000000263E-5</c:v>
                </c:pt>
                <c:pt idx="14" formatCode="General">
                  <c:v>1.0148000000000001E-4</c:v>
                </c:pt>
                <c:pt idx="15" formatCode="General">
                  <c:v>3.3309000000000002E-4</c:v>
                </c:pt>
                <c:pt idx="16" formatCode="General">
                  <c:v>1.0878800000000001E-3</c:v>
                </c:pt>
                <c:pt idx="17" formatCode="General">
                  <c:v>3.4999300000000144E-3</c:v>
                </c:pt>
                <c:pt idx="18" formatCode="General">
                  <c:v>1.0787430000000001E-2</c:v>
                </c:pt>
                <c:pt idx="19" formatCode="General">
                  <c:v>2.9573980000000041E-2</c:v>
                </c:pt>
                <c:pt idx="20">
                  <c:v>6.4400000000000124E-2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'MDEA(ASPEN)'!$G$1</c:f>
              <c:strCache>
                <c:ptCount val="1"/>
                <c:pt idx="0">
                  <c:v>ME=1, CO2</c:v>
                </c:pt>
              </c:strCache>
            </c:strRef>
          </c:tx>
          <c:xVal>
            <c:numRef>
              <c:f>'MDEA(ASPEN)'!$A$4:$A$24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'MDEA(ASPEN)'!$G$4:$G$24</c:f>
              <c:numCache>
                <c:formatCode>0.00E+00</c:formatCode>
                <c:ptCount val="21"/>
                <c:pt idx="0">
                  <c:v>1.647900000000025E-13</c:v>
                </c:pt>
                <c:pt idx="1">
                  <c:v>1.6480000000000309E-13</c:v>
                </c:pt>
                <c:pt idx="2">
                  <c:v>1.6480000000000309E-13</c:v>
                </c:pt>
                <c:pt idx="3">
                  <c:v>1.6481000000000314E-13</c:v>
                </c:pt>
                <c:pt idx="4">
                  <c:v>1.6481000000000314E-13</c:v>
                </c:pt>
                <c:pt idx="5">
                  <c:v>1.6481000000000314E-13</c:v>
                </c:pt>
                <c:pt idx="6">
                  <c:v>1.6481000000000314E-13</c:v>
                </c:pt>
                <c:pt idx="7">
                  <c:v>1.6481000000000314E-13</c:v>
                </c:pt>
                <c:pt idx="8">
                  <c:v>1.6481000000000314E-13</c:v>
                </c:pt>
                <c:pt idx="9">
                  <c:v>1.6481000000000314E-13</c:v>
                </c:pt>
                <c:pt idx="10">
                  <c:v>1.6481000000000314E-13</c:v>
                </c:pt>
                <c:pt idx="11">
                  <c:v>1.6481000000000314E-13</c:v>
                </c:pt>
                <c:pt idx="12">
                  <c:v>1.64850000000003E-13</c:v>
                </c:pt>
                <c:pt idx="13">
                  <c:v>1.707800000000023E-13</c:v>
                </c:pt>
                <c:pt idx="14">
                  <c:v>1.202400000000017E-12</c:v>
                </c:pt>
                <c:pt idx="15">
                  <c:v>1.814100000000025E-10</c:v>
                </c:pt>
                <c:pt idx="16">
                  <c:v>3.1566000000000284E-8</c:v>
                </c:pt>
                <c:pt idx="17">
                  <c:v>5.3960000000000412E-6</c:v>
                </c:pt>
                <c:pt idx="18" formatCode="General">
                  <c:v>6.7130000000000347E-4</c:v>
                </c:pt>
                <c:pt idx="19" formatCode="General">
                  <c:v>1.4913800000000001E-2</c:v>
                </c:pt>
                <c:pt idx="20">
                  <c:v>6.4400000000000124E-2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335184"/>
        <c:axId val="218334624"/>
      </c:scatterChart>
      <c:valAx>
        <c:axId val="218333504"/>
        <c:scaling>
          <c:orientation val="minMax"/>
          <c:max val="2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Stage(CO2)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334064"/>
        <c:crosses val="autoZero"/>
        <c:crossBetween val="midCat"/>
        <c:majorUnit val="4"/>
      </c:valAx>
      <c:valAx>
        <c:axId val="218334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y(H2S)</a:t>
                </a:r>
              </a:p>
            </c:rich>
          </c:tx>
          <c:layout>
            <c:manualLayout>
              <c:xMode val="edge"/>
              <c:yMode val="edge"/>
              <c:x val="0.18672346608092719"/>
              <c:y val="8.8606249290101524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333504"/>
        <c:crosses val="autoZero"/>
        <c:crossBetween val="midCat"/>
      </c:valAx>
      <c:valAx>
        <c:axId val="218334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y(CO2)</a:t>
                </a:r>
              </a:p>
            </c:rich>
          </c:tx>
          <c:layout>
            <c:manualLayout>
              <c:xMode val="edge"/>
              <c:yMode val="edge"/>
              <c:x val="8.6314558384840548E-2"/>
              <c:y val="8.5397313133271743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335184"/>
        <c:crosses val="max"/>
        <c:crossBetween val="midCat"/>
      </c:valAx>
      <c:valAx>
        <c:axId val="218335184"/>
        <c:scaling>
          <c:orientation val="maxMin"/>
          <c:max val="21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Stage(H2S)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334624"/>
        <c:crosses val="max"/>
        <c:crossBetween val="midCat"/>
        <c:majorUnit val="4"/>
      </c:valAx>
    </c:plotArea>
    <c:legend>
      <c:legendPos val="r"/>
      <c:layout>
        <c:manualLayout>
          <c:xMode val="edge"/>
          <c:yMode val="edge"/>
          <c:x val="0.5064050043148357"/>
          <c:y val="0.31143601309670088"/>
          <c:w val="0.27012100182392451"/>
          <c:h val="0.34816676007255054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Contactor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ME!$B$1</c:f>
              <c:strCache>
                <c:ptCount val="1"/>
                <c:pt idx="0">
                  <c:v>DEA H2S</c:v>
                </c:pt>
              </c:strCache>
            </c:strRef>
          </c:tx>
          <c:xVal>
            <c:numRef>
              <c:f>ME!$A$3:$A$23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ME!$B$3:$B$23</c:f>
              <c:numCache>
                <c:formatCode>General</c:formatCode>
                <c:ptCount val="21"/>
                <c:pt idx="0">
                  <c:v>0.41120997261887432</c:v>
                </c:pt>
                <c:pt idx="1">
                  <c:v>0.63375554364239983</c:v>
                </c:pt>
                <c:pt idx="2">
                  <c:v>0.6338888308808599</c:v>
                </c:pt>
                <c:pt idx="3">
                  <c:v>0.6339216670699499</c:v>
                </c:pt>
                <c:pt idx="4">
                  <c:v>0.6339470383691701</c:v>
                </c:pt>
                <c:pt idx="5">
                  <c:v>0.63396619865038994</c:v>
                </c:pt>
                <c:pt idx="6">
                  <c:v>0.63397936691519496</c:v>
                </c:pt>
                <c:pt idx="7">
                  <c:v>0.63398720641442341</c:v>
                </c:pt>
                <c:pt idx="8">
                  <c:v>0.63399022682754025</c:v>
                </c:pt>
                <c:pt idx="9">
                  <c:v>0.63398830470358025</c:v>
                </c:pt>
                <c:pt idx="10">
                  <c:v>0.63398024208286963</c:v>
                </c:pt>
                <c:pt idx="11">
                  <c:v>0.63396312269554955</c:v>
                </c:pt>
                <c:pt idx="12">
                  <c:v>0.63393112350591363</c:v>
                </c:pt>
                <c:pt idx="13">
                  <c:v>0.63387313713317639</c:v>
                </c:pt>
                <c:pt idx="14">
                  <c:v>0.6337678182988401</c:v>
                </c:pt>
                <c:pt idx="15">
                  <c:v>0.63357267710730403</c:v>
                </c:pt>
                <c:pt idx="16">
                  <c:v>0.63319851122732362</c:v>
                </c:pt>
                <c:pt idx="17">
                  <c:v>0.63244519273032263</c:v>
                </c:pt>
                <c:pt idx="18">
                  <c:v>0.63083497846484426</c:v>
                </c:pt>
                <c:pt idx="19">
                  <c:v>0.62727079169853872</c:v>
                </c:pt>
                <c:pt idx="20">
                  <c:v>0.62005863309955844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ME!$C$1</c:f>
              <c:strCache>
                <c:ptCount val="1"/>
                <c:pt idx="0">
                  <c:v>DEA CO2</c:v>
                </c:pt>
              </c:strCache>
            </c:strRef>
          </c:tx>
          <c:xVal>
            <c:numRef>
              <c:f>ME!$A$3:$A$23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ME!$C$3:$C$23</c:f>
              <c:numCache>
                <c:formatCode>General</c:formatCode>
                <c:ptCount val="21"/>
                <c:pt idx="0">
                  <c:v>0.41808180727447891</c:v>
                </c:pt>
                <c:pt idx="1">
                  <c:v>0.41831564366835028</c:v>
                </c:pt>
                <c:pt idx="2">
                  <c:v>0.41831724867037101</c:v>
                </c:pt>
                <c:pt idx="3">
                  <c:v>0.41832010869162045</c:v>
                </c:pt>
                <c:pt idx="4">
                  <c:v>0.41832502919984577</c:v>
                </c:pt>
                <c:pt idx="5">
                  <c:v>0.418333488266177</c:v>
                </c:pt>
                <c:pt idx="6">
                  <c:v>0.41834803825147898</c:v>
                </c:pt>
                <c:pt idx="7">
                  <c:v>0.41837307670750346</c:v>
                </c:pt>
                <c:pt idx="8">
                  <c:v>0.41841618922678997</c:v>
                </c:pt>
                <c:pt idx="9">
                  <c:v>0.41849048245142501</c:v>
                </c:pt>
                <c:pt idx="10">
                  <c:v>0.41861867957031645</c:v>
                </c:pt>
                <c:pt idx="11">
                  <c:v>0.41884034128004827</c:v>
                </c:pt>
                <c:pt idx="12">
                  <c:v>0.41922497537198256</c:v>
                </c:pt>
                <c:pt idx="13">
                  <c:v>0.41989626493069326</c:v>
                </c:pt>
                <c:pt idx="14">
                  <c:v>0.42107876170059355</c:v>
                </c:pt>
                <c:pt idx="15">
                  <c:v>0.42319058343413801</c:v>
                </c:pt>
                <c:pt idx="16">
                  <c:v>0.42702762267409627</c:v>
                </c:pt>
                <c:pt idx="17">
                  <c:v>0.43417139985410286</c:v>
                </c:pt>
                <c:pt idx="18">
                  <c:v>0.44746535751223693</c:v>
                </c:pt>
                <c:pt idx="19">
                  <c:v>0.46927912801270499</c:v>
                </c:pt>
                <c:pt idx="20">
                  <c:v>0.48395423139926691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ME!$D$1</c:f>
              <c:strCache>
                <c:ptCount val="1"/>
                <c:pt idx="0">
                  <c:v>MDEA H2S</c:v>
                </c:pt>
              </c:strCache>
            </c:strRef>
          </c:tx>
          <c:xVal>
            <c:numRef>
              <c:f>ME!$A$3:$A$23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ME!$D$3:$D$23</c:f>
              <c:numCache>
                <c:formatCode>General</c:formatCode>
                <c:ptCount val="21"/>
                <c:pt idx="0">
                  <c:v>0.6248198574143925</c:v>
                </c:pt>
                <c:pt idx="1">
                  <c:v>0.6285245705374829</c:v>
                </c:pt>
                <c:pt idx="2">
                  <c:v>0.6282387959176321</c:v>
                </c:pt>
                <c:pt idx="3">
                  <c:v>0.62793102074295859</c:v>
                </c:pt>
                <c:pt idx="4">
                  <c:v>0.62761869704004325</c:v>
                </c:pt>
                <c:pt idx="5">
                  <c:v>0.62731221977923357</c:v>
                </c:pt>
                <c:pt idx="6">
                  <c:v>0.62705033069969685</c:v>
                </c:pt>
                <c:pt idx="7">
                  <c:v>0.62690339024308184</c:v>
                </c:pt>
                <c:pt idx="8">
                  <c:v>0.62694293606606055</c:v>
                </c:pt>
                <c:pt idx="9">
                  <c:v>0.62715185536382656</c:v>
                </c:pt>
                <c:pt idx="10">
                  <c:v>0.62736766115843201</c:v>
                </c:pt>
                <c:pt idx="11">
                  <c:v>0.62744414067160204</c:v>
                </c:pt>
                <c:pt idx="12">
                  <c:v>0.62734865438377763</c:v>
                </c:pt>
                <c:pt idx="13">
                  <c:v>0.62711059815359926</c:v>
                </c:pt>
                <c:pt idx="14">
                  <c:v>0.62675715367230289</c:v>
                </c:pt>
                <c:pt idx="15">
                  <c:v>0.62629028462653324</c:v>
                </c:pt>
                <c:pt idx="16">
                  <c:v>0.6256784554137661</c:v>
                </c:pt>
                <c:pt idx="17">
                  <c:v>0.6248296957381948</c:v>
                </c:pt>
                <c:pt idx="18">
                  <c:v>0.62353517539243497</c:v>
                </c:pt>
                <c:pt idx="19">
                  <c:v>0.62142167781811253</c:v>
                </c:pt>
                <c:pt idx="20">
                  <c:v>0.61808252554160759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ME!$E$1</c:f>
              <c:strCache>
                <c:ptCount val="1"/>
                <c:pt idx="0">
                  <c:v>MDEA CO2</c:v>
                </c:pt>
              </c:strCache>
            </c:strRef>
          </c:tx>
          <c:xVal>
            <c:numRef>
              <c:f>ME!$A$3:$A$23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ME!$E$3:$E$23</c:f>
              <c:numCache>
                <c:formatCode>General</c:formatCode>
                <c:ptCount val="21"/>
                <c:pt idx="0">
                  <c:v>0.11266701279539459</c:v>
                </c:pt>
                <c:pt idx="1">
                  <c:v>0.11297473171276698</c:v>
                </c:pt>
                <c:pt idx="2">
                  <c:v>0.11331226977061112</c:v>
                </c:pt>
                <c:pt idx="3">
                  <c:v>0.11369559603357036</c:v>
                </c:pt>
                <c:pt idx="4">
                  <c:v>0.11413158898675146</c:v>
                </c:pt>
                <c:pt idx="5">
                  <c:v>0.11462724725285046</c:v>
                </c:pt>
                <c:pt idx="6">
                  <c:v>0.11519133346341252</c:v>
                </c:pt>
                <c:pt idx="7">
                  <c:v>0.11583402833873922</c:v>
                </c:pt>
                <c:pt idx="8">
                  <c:v>0.116566939635105</c:v>
                </c:pt>
                <c:pt idx="9">
                  <c:v>0.117404850317433</c:v>
                </c:pt>
                <c:pt idx="10">
                  <c:v>0.11836378359321822</c:v>
                </c:pt>
                <c:pt idx="11">
                  <c:v>0.11946587483853637</c:v>
                </c:pt>
                <c:pt idx="12">
                  <c:v>0.12073515031200244</c:v>
                </c:pt>
                <c:pt idx="13">
                  <c:v>0.12220422783492522</c:v>
                </c:pt>
                <c:pt idx="14">
                  <c:v>0.12392053049145622</c:v>
                </c:pt>
                <c:pt idx="15">
                  <c:v>0.12595917376267499</c:v>
                </c:pt>
                <c:pt idx="16">
                  <c:v>0.1284450206396</c:v>
                </c:pt>
                <c:pt idx="17">
                  <c:v>0.13159850903270601</c:v>
                </c:pt>
                <c:pt idx="18">
                  <c:v>0.13570518459151493</c:v>
                </c:pt>
                <c:pt idx="19">
                  <c:v>0.14023425057901878</c:v>
                </c:pt>
                <c:pt idx="20">
                  <c:v>0.13762392577467367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339104"/>
        <c:axId val="218339664"/>
      </c:scatterChart>
      <c:valAx>
        <c:axId val="218339104"/>
        <c:scaling>
          <c:orientation val="minMax"/>
          <c:max val="21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339664"/>
        <c:crosses val="autoZero"/>
        <c:crossBetween val="midCat"/>
        <c:majorUnit val="4"/>
      </c:valAx>
      <c:valAx>
        <c:axId val="218339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339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671280475035687"/>
          <c:y val="4.9692211360588823E-3"/>
          <c:w val="0.26584146198143138"/>
          <c:h val="0.22350450287807558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Stripper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ME!$G$1</c:f>
              <c:strCache>
                <c:ptCount val="1"/>
                <c:pt idx="0">
                  <c:v>DEA H2S</c:v>
                </c:pt>
              </c:strCache>
            </c:strRef>
          </c:tx>
          <c:xVal>
            <c:numRef>
              <c:f>ME!$F$3:$F$28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ME!$G$3:$G$28</c:f>
              <c:numCache>
                <c:formatCode>General</c:formatCode>
                <c:ptCount val="26"/>
                <c:pt idx="0">
                  <c:v>0.25207790416175002</c:v>
                </c:pt>
                <c:pt idx="1">
                  <c:v>0.25201647591572846</c:v>
                </c:pt>
                <c:pt idx="2">
                  <c:v>0.25161092598547863</c:v>
                </c:pt>
                <c:pt idx="3">
                  <c:v>0.33380409474998091</c:v>
                </c:pt>
                <c:pt idx="4">
                  <c:v>0.32047631369106455</c:v>
                </c:pt>
                <c:pt idx="5">
                  <c:v>0.31906102947360598</c:v>
                </c:pt>
                <c:pt idx="6">
                  <c:v>0.31840265582415461</c:v>
                </c:pt>
                <c:pt idx="7">
                  <c:v>0.31801224846301701</c:v>
                </c:pt>
                <c:pt idx="8">
                  <c:v>0.31775644905125328</c:v>
                </c:pt>
                <c:pt idx="9">
                  <c:v>0.31757722364073032</c:v>
                </c:pt>
                <c:pt idx="10">
                  <c:v>0.31744489833842526</c:v>
                </c:pt>
                <c:pt idx="11">
                  <c:v>0.31734301319341746</c:v>
                </c:pt>
                <c:pt idx="12">
                  <c:v>0.31726215582509032</c:v>
                </c:pt>
                <c:pt idx="13">
                  <c:v>0.31719672238978486</c:v>
                </c:pt>
                <c:pt idx="14">
                  <c:v>0.31714162134903146</c:v>
                </c:pt>
                <c:pt idx="15">
                  <c:v>0.31709517000513993</c:v>
                </c:pt>
                <c:pt idx="16">
                  <c:v>0.31705476597633392</c:v>
                </c:pt>
                <c:pt idx="17">
                  <c:v>0.31701952731179345</c:v>
                </c:pt>
                <c:pt idx="18">
                  <c:v>0.31698841162824476</c:v>
                </c:pt>
                <c:pt idx="19">
                  <c:v>0.31696054760963627</c:v>
                </c:pt>
                <c:pt idx="20">
                  <c:v>0.31694083073379298</c:v>
                </c:pt>
                <c:pt idx="21">
                  <c:v>0.32403587323383892</c:v>
                </c:pt>
                <c:pt idx="22">
                  <c:v>0.31769111278015599</c:v>
                </c:pt>
                <c:pt idx="23">
                  <c:v>0.31767595106289692</c:v>
                </c:pt>
                <c:pt idx="24">
                  <c:v>0.31766451502465837</c:v>
                </c:pt>
                <c:pt idx="25">
                  <c:v>0.31763607197101346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ME!$H$1</c:f>
              <c:strCache>
                <c:ptCount val="1"/>
                <c:pt idx="0">
                  <c:v>DEA CO2</c:v>
                </c:pt>
              </c:strCache>
            </c:strRef>
          </c:tx>
          <c:xVal>
            <c:numRef>
              <c:f>ME!$F$3:$F$28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ME!$H$3:$H$28</c:f>
              <c:numCache>
                <c:formatCode>0.00E+00</c:formatCode>
                <c:ptCount val="26"/>
                <c:pt idx="0">
                  <c:v>8.9061418779684029E-2</c:v>
                </c:pt>
                <c:pt idx="1">
                  <c:v>8.9039152018890247E-2</c:v>
                </c:pt>
                <c:pt idx="2">
                  <c:v>8.8768428491303675E-2</c:v>
                </c:pt>
                <c:pt idx="3" formatCode="General">
                  <c:v>0.13094357510042978</c:v>
                </c:pt>
                <c:pt idx="4" formatCode="General">
                  <c:v>0.12924115301017799</c:v>
                </c:pt>
                <c:pt idx="5" formatCode="General">
                  <c:v>0.130927656118205</c:v>
                </c:pt>
                <c:pt idx="6" formatCode="General">
                  <c:v>0.131891503766878</c:v>
                </c:pt>
                <c:pt idx="7" formatCode="General">
                  <c:v>0.13246695278033502</c:v>
                </c:pt>
                <c:pt idx="8" formatCode="General">
                  <c:v>0.13283537236367488</c:v>
                </c:pt>
                <c:pt idx="9" formatCode="General">
                  <c:v>0.13308609672992999</c:v>
                </c:pt>
                <c:pt idx="10" formatCode="General">
                  <c:v>0.13326498182999119</c:v>
                </c:pt>
                <c:pt idx="11" formatCode="General">
                  <c:v>0.13339767409383488</c:v>
                </c:pt>
                <c:pt idx="12" formatCode="General">
                  <c:v>0.13349946715429731</c:v>
                </c:pt>
                <c:pt idx="13" formatCode="General">
                  <c:v>0.13357991634478067</c:v>
                </c:pt>
                <c:pt idx="14" formatCode="General">
                  <c:v>0.13364457418305767</c:v>
                </c:pt>
                <c:pt idx="15" formatCode="General">
                  <c:v>0.13369801455187799</c:v>
                </c:pt>
                <c:pt idx="16" formatCode="General">
                  <c:v>0.13374271683484201</c:v>
                </c:pt>
                <c:pt idx="17" formatCode="General">
                  <c:v>0.133780946905253</c:v>
                </c:pt>
                <c:pt idx="18" formatCode="General">
                  <c:v>0.13381434838020967</c:v>
                </c:pt>
                <c:pt idx="19" formatCode="General">
                  <c:v>0.133843360602518</c:v>
                </c:pt>
                <c:pt idx="20" formatCode="General">
                  <c:v>0.13386514658813078</c:v>
                </c:pt>
                <c:pt idx="21" formatCode="General">
                  <c:v>0.13601594698822544</c:v>
                </c:pt>
                <c:pt idx="22" formatCode="General">
                  <c:v>0.1325857242508133</c:v>
                </c:pt>
                <c:pt idx="23" formatCode="General">
                  <c:v>0.13259449538510878</c:v>
                </c:pt>
                <c:pt idx="24" formatCode="General">
                  <c:v>0.13260481296421667</c:v>
                </c:pt>
                <c:pt idx="25" formatCode="General">
                  <c:v>0.13262745390375619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ME!$I$1</c:f>
              <c:strCache>
                <c:ptCount val="1"/>
                <c:pt idx="0">
                  <c:v>MDEA H2S</c:v>
                </c:pt>
              </c:strCache>
            </c:strRef>
          </c:tx>
          <c:xVal>
            <c:numRef>
              <c:f>ME!$F$3:$F$28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ME!$I$3:$I$28</c:f>
              <c:numCache>
                <c:formatCode>General</c:formatCode>
                <c:ptCount val="26"/>
                <c:pt idx="0">
                  <c:v>0.33768368584656738</c:v>
                </c:pt>
                <c:pt idx="1">
                  <c:v>0.33660461265559338</c:v>
                </c:pt>
                <c:pt idx="2">
                  <c:v>0.33597676151756484</c:v>
                </c:pt>
                <c:pt idx="3">
                  <c:v>0.45912298457893902</c:v>
                </c:pt>
                <c:pt idx="4">
                  <c:v>0.44282661956443792</c:v>
                </c:pt>
                <c:pt idx="5">
                  <c:v>0.42855617260942297</c:v>
                </c:pt>
                <c:pt idx="6">
                  <c:v>0.41776569503677102</c:v>
                </c:pt>
                <c:pt idx="7">
                  <c:v>0.41035727013531897</c:v>
                </c:pt>
                <c:pt idx="8">
                  <c:v>0.40545770481060728</c:v>
                </c:pt>
                <c:pt idx="9">
                  <c:v>0.40220715357384401</c:v>
                </c:pt>
                <c:pt idx="10">
                  <c:v>0.40002626321505691</c:v>
                </c:pt>
                <c:pt idx="11">
                  <c:v>0.39853021043385345</c:v>
                </c:pt>
                <c:pt idx="12">
                  <c:v>0.3974735252208369</c:v>
                </c:pt>
                <c:pt idx="13">
                  <c:v>0.39670558503259346</c:v>
                </c:pt>
                <c:pt idx="14">
                  <c:v>0.39613298066189645</c:v>
                </c:pt>
                <c:pt idx="15">
                  <c:v>0.39569408986943538</c:v>
                </c:pt>
                <c:pt idx="16">
                  <c:v>0.39535061652021597</c:v>
                </c:pt>
                <c:pt idx="17">
                  <c:v>0.39507722693406738</c:v>
                </c:pt>
                <c:pt idx="18">
                  <c:v>0.39485506850657098</c:v>
                </c:pt>
                <c:pt idx="19">
                  <c:v>0.39467188254003138</c:v>
                </c:pt>
                <c:pt idx="20">
                  <c:v>0.39451836759925502</c:v>
                </c:pt>
                <c:pt idx="21">
                  <c:v>0.3943879368950029</c:v>
                </c:pt>
                <c:pt idx="22">
                  <c:v>0.39427568370232563</c:v>
                </c:pt>
                <c:pt idx="23">
                  <c:v>0.39417798021635897</c:v>
                </c:pt>
                <c:pt idx="24">
                  <c:v>0.39409138922502845</c:v>
                </c:pt>
                <c:pt idx="25">
                  <c:v>0.39564441174708792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ME!$J$1</c:f>
              <c:strCache>
                <c:ptCount val="1"/>
                <c:pt idx="0">
                  <c:v>MDEA CO2</c:v>
                </c:pt>
              </c:strCache>
            </c:strRef>
          </c:tx>
          <c:xVal>
            <c:numRef>
              <c:f>ME!$F$3:$F$28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ME!$J$3:$J$28</c:f>
              <c:numCache>
                <c:formatCode>0.00E+00</c:formatCode>
                <c:ptCount val="26"/>
                <c:pt idx="0">
                  <c:v>2.4152259832931924E-2</c:v>
                </c:pt>
                <c:pt idx="1">
                  <c:v>2.41455504011189E-2</c:v>
                </c:pt>
                <c:pt idx="2">
                  <c:v>2.3938337572437601E-2</c:v>
                </c:pt>
                <c:pt idx="3">
                  <c:v>4.9965900421101973E-2</c:v>
                </c:pt>
                <c:pt idx="4">
                  <c:v>5.0841064085684777E-2</c:v>
                </c:pt>
                <c:pt idx="5">
                  <c:v>5.1548370540169322E-2</c:v>
                </c:pt>
                <c:pt idx="6">
                  <c:v>5.2083362586553786E-2</c:v>
                </c:pt>
                <c:pt idx="7">
                  <c:v>5.2536556062941879E-2</c:v>
                </c:pt>
                <c:pt idx="8">
                  <c:v>5.29417065220157E-2</c:v>
                </c:pt>
                <c:pt idx="9">
                  <c:v>5.3279947574101455E-2</c:v>
                </c:pt>
                <c:pt idx="10">
                  <c:v>5.3554227688203802E-2</c:v>
                </c:pt>
                <c:pt idx="11">
                  <c:v>5.3774574468387203E-2</c:v>
                </c:pt>
                <c:pt idx="12">
                  <c:v>5.3948857850097703E-2</c:v>
                </c:pt>
                <c:pt idx="13">
                  <c:v>5.40867850619524E-2</c:v>
                </c:pt>
                <c:pt idx="14">
                  <c:v>5.4196840418338534E-2</c:v>
                </c:pt>
                <c:pt idx="15">
                  <c:v>5.42847804097948E-2</c:v>
                </c:pt>
                <c:pt idx="16">
                  <c:v>5.4356043098083923E-2</c:v>
                </c:pt>
                <c:pt idx="17">
                  <c:v>5.4414578110812024E-2</c:v>
                </c:pt>
                <c:pt idx="18">
                  <c:v>5.4463055994404833E-2</c:v>
                </c:pt>
                <c:pt idx="19">
                  <c:v>5.4503808629431522E-2</c:v>
                </c:pt>
                <c:pt idx="20">
                  <c:v>5.4538923487947533E-2</c:v>
                </c:pt>
                <c:pt idx="21">
                  <c:v>5.4568999661801912E-2</c:v>
                </c:pt>
                <c:pt idx="22">
                  <c:v>5.4595378677279767E-2</c:v>
                </c:pt>
                <c:pt idx="23">
                  <c:v>5.4619126182923403E-2</c:v>
                </c:pt>
                <c:pt idx="24">
                  <c:v>5.4640593753213333E-2</c:v>
                </c:pt>
                <c:pt idx="25">
                  <c:v>5.51748800807942E-2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875424"/>
        <c:axId val="218875984"/>
      </c:scatterChart>
      <c:valAx>
        <c:axId val="218875424"/>
        <c:scaling>
          <c:orientation val="minMax"/>
          <c:max val="2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875984"/>
        <c:crosses val="autoZero"/>
        <c:crossBetween val="midCat"/>
        <c:majorUnit val="5"/>
      </c:valAx>
      <c:valAx>
        <c:axId val="218875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875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43223405955899"/>
          <c:y val="1.532581929485413E-3"/>
          <c:w val="0.27583388940789288"/>
          <c:h val="0.22350450287807558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Temperature &amp; Liquid flowrate</a:t>
            </a:r>
          </a:p>
        </c:rich>
      </c:tx>
      <c:layout>
        <c:manualLayout>
          <c:xMode val="edge"/>
          <c:yMode val="edge"/>
          <c:x val="0.22924916738348891"/>
          <c:y val="2.34800807566871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1271311674288"/>
          <c:y val="0.25860522509711614"/>
          <c:w val="0.7678616643507834"/>
          <c:h val="0.5852968737949592"/>
        </c:manualLayout>
      </c:layout>
      <c:scatterChart>
        <c:scatterStyle val="lineMarker"/>
        <c:varyColors val="0"/>
        <c:ser>
          <c:idx val="0"/>
          <c:order val="0"/>
          <c:tx>
            <c:strRef>
              <c:f>'T,L &amp; Comp for Strip(ASPEN)'!$B$1</c:f>
              <c:strCache>
                <c:ptCount val="1"/>
                <c:pt idx="0">
                  <c:v>MDEA, T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Strip(ASPEN)'!$B$4:$B$29</c:f>
              <c:numCache>
                <c:formatCode>General</c:formatCode>
                <c:ptCount val="26"/>
                <c:pt idx="0">
                  <c:v>83.581919299999996</c:v>
                </c:pt>
                <c:pt idx="1">
                  <c:v>107.982995</c:v>
                </c:pt>
                <c:pt idx="2">
                  <c:v>108.349316</c:v>
                </c:pt>
                <c:pt idx="3">
                  <c:v>111.77494</c:v>
                </c:pt>
                <c:pt idx="4">
                  <c:v>117.46523300000032</c:v>
                </c:pt>
                <c:pt idx="5">
                  <c:v>119.514487</c:v>
                </c:pt>
                <c:pt idx="6">
                  <c:v>120.32720999999999</c:v>
                </c:pt>
                <c:pt idx="7">
                  <c:v>120.69108799999998</c:v>
                </c:pt>
                <c:pt idx="8">
                  <c:v>120.87967399999998</c:v>
                </c:pt>
                <c:pt idx="9">
                  <c:v>120.990408</c:v>
                </c:pt>
                <c:pt idx="10">
                  <c:v>121.06201</c:v>
                </c:pt>
                <c:pt idx="11">
                  <c:v>121.11189</c:v>
                </c:pt>
                <c:pt idx="12">
                  <c:v>121.14876099999998</c:v>
                </c:pt>
                <c:pt idx="13">
                  <c:v>121.17738799999957</c:v>
                </c:pt>
                <c:pt idx="14">
                  <c:v>121.200576</c:v>
                </c:pt>
                <c:pt idx="15">
                  <c:v>121.22008099999998</c:v>
                </c:pt>
                <c:pt idx="16">
                  <c:v>121.237075</c:v>
                </c:pt>
                <c:pt idx="17">
                  <c:v>121.25238299999961</c:v>
                </c:pt>
                <c:pt idx="18">
                  <c:v>121.266637</c:v>
                </c:pt>
                <c:pt idx="19">
                  <c:v>121.280357</c:v>
                </c:pt>
                <c:pt idx="20">
                  <c:v>121.294031</c:v>
                </c:pt>
                <c:pt idx="21">
                  <c:v>121.30817099999985</c:v>
                </c:pt>
                <c:pt idx="22">
                  <c:v>121.32340000000001</c:v>
                </c:pt>
                <c:pt idx="23">
                  <c:v>121.34057900000002</c:v>
                </c:pt>
                <c:pt idx="24">
                  <c:v>121.361796</c:v>
                </c:pt>
                <c:pt idx="25">
                  <c:v>121.863067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'T,L &amp; Comp for Strip(ASPEN)'!$F$1</c:f>
              <c:strCache>
                <c:ptCount val="1"/>
                <c:pt idx="0">
                  <c:v>DEA, T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Strip(ASPEN)'!$F$4:$F$29</c:f>
              <c:numCache>
                <c:formatCode>General</c:formatCode>
                <c:ptCount val="26"/>
                <c:pt idx="0">
                  <c:v>82.577071499999988</c:v>
                </c:pt>
                <c:pt idx="1">
                  <c:v>108.04310300000033</c:v>
                </c:pt>
                <c:pt idx="2">
                  <c:v>108.39828</c:v>
                </c:pt>
                <c:pt idx="3">
                  <c:v>112.521142</c:v>
                </c:pt>
                <c:pt idx="4">
                  <c:v>118.41726100000056</c:v>
                </c:pt>
                <c:pt idx="5">
                  <c:v>119.848685</c:v>
                </c:pt>
                <c:pt idx="6">
                  <c:v>120.293852</c:v>
                </c:pt>
                <c:pt idx="7">
                  <c:v>120.477977</c:v>
                </c:pt>
                <c:pt idx="8">
                  <c:v>120.571594</c:v>
                </c:pt>
                <c:pt idx="9">
                  <c:v>120.62658799999967</c:v>
                </c:pt>
                <c:pt idx="10">
                  <c:v>120.662454</c:v>
                </c:pt>
                <c:pt idx="11">
                  <c:v>120.68777399999998</c:v>
                </c:pt>
                <c:pt idx="12">
                  <c:v>120.706806</c:v>
                </c:pt>
                <c:pt idx="13">
                  <c:v>120.721868</c:v>
                </c:pt>
                <c:pt idx="14">
                  <c:v>120.73432699999999</c:v>
                </c:pt>
                <c:pt idx="15">
                  <c:v>120.74503900000002</c:v>
                </c:pt>
                <c:pt idx="16">
                  <c:v>120.754586</c:v>
                </c:pt>
                <c:pt idx="17">
                  <c:v>120.763379</c:v>
                </c:pt>
                <c:pt idx="18">
                  <c:v>120.77174699999998</c:v>
                </c:pt>
                <c:pt idx="19">
                  <c:v>120.77997199999967</c:v>
                </c:pt>
                <c:pt idx="20">
                  <c:v>120.788329</c:v>
                </c:pt>
                <c:pt idx="21">
                  <c:v>120.79713099999999</c:v>
                </c:pt>
                <c:pt idx="22">
                  <c:v>120.80677300000001</c:v>
                </c:pt>
                <c:pt idx="23">
                  <c:v>120.81782699999999</c:v>
                </c:pt>
                <c:pt idx="24">
                  <c:v>120.83148799999998</c:v>
                </c:pt>
                <c:pt idx="25">
                  <c:v>121.320323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63840"/>
        <c:axId val="218764400"/>
      </c:scatterChart>
      <c:scatterChart>
        <c:scatterStyle val="lineMarker"/>
        <c:varyColors val="0"/>
        <c:ser>
          <c:idx val="1"/>
          <c:order val="1"/>
          <c:tx>
            <c:strRef>
              <c:f>'T,L &amp; Comp for Strip(ASPEN)'!$C$1</c:f>
              <c:strCache>
                <c:ptCount val="1"/>
                <c:pt idx="0">
                  <c:v>MDEA, L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Strip(ASPEN)'!$C$4:$C$29</c:f>
              <c:numCache>
                <c:formatCode>General</c:formatCode>
                <c:ptCount val="26"/>
                <c:pt idx="0">
                  <c:v>1436.3599899999999</c:v>
                </c:pt>
                <c:pt idx="1">
                  <c:v>1499.9271600000011</c:v>
                </c:pt>
                <c:pt idx="2">
                  <c:v>1495.5688500000001</c:v>
                </c:pt>
                <c:pt idx="3">
                  <c:v>23151.347699999998</c:v>
                </c:pt>
                <c:pt idx="4">
                  <c:v>23440.177199999998</c:v>
                </c:pt>
                <c:pt idx="5">
                  <c:v>23556.938699999999</c:v>
                </c:pt>
                <c:pt idx="6">
                  <c:v>23610.5154</c:v>
                </c:pt>
                <c:pt idx="7">
                  <c:v>23637.309499999996</c:v>
                </c:pt>
                <c:pt idx="8">
                  <c:v>23652.294099999999</c:v>
                </c:pt>
                <c:pt idx="9">
                  <c:v>23661.571800000005</c:v>
                </c:pt>
                <c:pt idx="10">
                  <c:v>23667.813499999997</c:v>
                </c:pt>
                <c:pt idx="11">
                  <c:v>23672.303800000005</c:v>
                </c:pt>
                <c:pt idx="12">
                  <c:v>23675.716899999999</c:v>
                </c:pt>
                <c:pt idx="13">
                  <c:v>23678.4349</c:v>
                </c:pt>
                <c:pt idx="14">
                  <c:v>23680.6885</c:v>
                </c:pt>
                <c:pt idx="15">
                  <c:v>23682.626100000001</c:v>
                </c:pt>
                <c:pt idx="16">
                  <c:v>23684.348300000001</c:v>
                </c:pt>
                <c:pt idx="17">
                  <c:v>23685.928000000025</c:v>
                </c:pt>
                <c:pt idx="18">
                  <c:v>23687.422299999998</c:v>
                </c:pt>
                <c:pt idx="19">
                  <c:v>23688.880399999998</c:v>
                </c:pt>
                <c:pt idx="20">
                  <c:v>23690.350199999997</c:v>
                </c:pt>
                <c:pt idx="21">
                  <c:v>23691.8855</c:v>
                </c:pt>
                <c:pt idx="22">
                  <c:v>23693.5569</c:v>
                </c:pt>
                <c:pt idx="23">
                  <c:v>23695.468800000119</c:v>
                </c:pt>
                <c:pt idx="24">
                  <c:v>23695.9169</c:v>
                </c:pt>
                <c:pt idx="25">
                  <c:v>19931.056199999999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'T,L &amp; Comp for Strip(ASPEN)'!$G$1</c:f>
              <c:strCache>
                <c:ptCount val="1"/>
                <c:pt idx="0">
                  <c:v>DEA, L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Strip(ASPEN)'!$G$4:$G$29</c:f>
              <c:numCache>
                <c:formatCode>General</c:formatCode>
                <c:ptCount val="26"/>
                <c:pt idx="0">
                  <c:v>1436.5999899999999</c:v>
                </c:pt>
                <c:pt idx="1">
                  <c:v>1508.2431099999999</c:v>
                </c:pt>
                <c:pt idx="2">
                  <c:v>1504.6062199999999</c:v>
                </c:pt>
                <c:pt idx="3">
                  <c:v>21955.460000000021</c:v>
                </c:pt>
                <c:pt idx="4">
                  <c:v>22341.6679</c:v>
                </c:pt>
                <c:pt idx="5">
                  <c:v>22454.789700000001</c:v>
                </c:pt>
                <c:pt idx="6">
                  <c:v>22495.951700000001</c:v>
                </c:pt>
                <c:pt idx="7">
                  <c:v>22515.119599999849</c:v>
                </c:pt>
                <c:pt idx="8">
                  <c:v>22525.763599999998</c:v>
                </c:pt>
                <c:pt idx="9">
                  <c:v>22532.45</c:v>
                </c:pt>
                <c:pt idx="10">
                  <c:v>22537.047500000001</c:v>
                </c:pt>
                <c:pt idx="11">
                  <c:v>22540.436399999999</c:v>
                </c:pt>
                <c:pt idx="12">
                  <c:v>22543.0782</c:v>
                </c:pt>
                <c:pt idx="13">
                  <c:v>22545.236799999999</c:v>
                </c:pt>
                <c:pt idx="14">
                  <c:v>22547.0743</c:v>
                </c:pt>
                <c:pt idx="15">
                  <c:v>22548.697199999999</c:v>
                </c:pt>
                <c:pt idx="16">
                  <c:v>22550.1806</c:v>
                </c:pt>
                <c:pt idx="17">
                  <c:v>22551.582100000021</c:v>
                </c:pt>
                <c:pt idx="18">
                  <c:v>22552.950499999999</c:v>
                </c:pt>
                <c:pt idx="19">
                  <c:v>22554.332299999907</c:v>
                </c:pt>
                <c:pt idx="20">
                  <c:v>22555.778999999999</c:v>
                </c:pt>
                <c:pt idx="21">
                  <c:v>22557.3557</c:v>
                </c:pt>
                <c:pt idx="22">
                  <c:v>22559.1577</c:v>
                </c:pt>
                <c:pt idx="23">
                  <c:v>22561.3436</c:v>
                </c:pt>
                <c:pt idx="24">
                  <c:v>22562.608499999998</c:v>
                </c:pt>
                <c:pt idx="25">
                  <c:v>18762.957200000001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65520"/>
        <c:axId val="218764960"/>
      </c:scatterChart>
      <c:valAx>
        <c:axId val="218763840"/>
        <c:scaling>
          <c:orientation val="minMax"/>
          <c:max val="2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Stage(T</a:t>
                </a:r>
                <a:r>
                  <a:rPr lang="en-US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764400"/>
        <c:crosses val="autoZero"/>
        <c:crossBetween val="midCat"/>
        <c:majorUnit val="5"/>
      </c:valAx>
      <c:valAx>
        <c:axId val="218764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T(°C)</a:t>
                </a:r>
              </a:p>
            </c:rich>
          </c:tx>
          <c:layout>
            <c:manualLayout>
              <c:xMode val="edge"/>
              <c:yMode val="edge"/>
              <c:x val="0.14611773528308961"/>
              <c:y val="7.54130539740764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763840"/>
        <c:crosses val="autoZero"/>
        <c:crossBetween val="midCat"/>
      </c:valAx>
      <c:valAx>
        <c:axId val="21876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L(Kmol/hr)</a:t>
                </a:r>
              </a:p>
            </c:rich>
          </c:tx>
          <c:layout>
            <c:manualLayout>
              <c:xMode val="edge"/>
              <c:yMode val="edge"/>
              <c:x val="6.9927259092613422E-2"/>
              <c:y val="2.84528924607020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765520"/>
        <c:crosses val="max"/>
        <c:crossBetween val="midCat"/>
      </c:valAx>
      <c:valAx>
        <c:axId val="218765520"/>
        <c:scaling>
          <c:orientation val="maxMin"/>
          <c:max val="26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Stage(L)</a:t>
                </a:r>
              </a:p>
            </c:rich>
          </c:tx>
          <c:layout>
            <c:manualLayout>
              <c:xMode val="edge"/>
              <c:yMode val="edge"/>
              <c:x val="0.53137426247060005"/>
              <c:y val="0.131540058705535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764960"/>
        <c:crosses val="max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43236930677783103"/>
          <c:y val="0.40324806903408006"/>
          <c:w val="0.32927443391610089"/>
          <c:h val="0.24262186663736721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Liquid Compositions</a:t>
            </a:r>
          </a:p>
        </c:rich>
      </c:tx>
      <c:layout>
        <c:manualLayout>
          <c:xMode val="edge"/>
          <c:yMode val="edge"/>
          <c:x val="0.25742724398437727"/>
          <c:y val="2.40690307382369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72094985588741"/>
          <c:y val="0.25840810409006182"/>
          <c:w val="0.74776805183615991"/>
          <c:h val="0.586822554813812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'T,L &amp; Comp for Strip(ASPEN)'!$H$1</c:f>
              <c:strCache>
                <c:ptCount val="1"/>
                <c:pt idx="0">
                  <c:v>DEA, H2S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Strip(ASPEN)'!$H$4:$H$29</c:f>
              <c:numCache>
                <c:formatCode>0.00E+00</c:formatCode>
                <c:ptCount val="26"/>
                <c:pt idx="0">
                  <c:v>5.7269000000000281E-5</c:v>
                </c:pt>
                <c:pt idx="1">
                  <c:v>2.5726999999999999E-5</c:v>
                </c:pt>
                <c:pt idx="2">
                  <c:v>2.5034000000000198E-5</c:v>
                </c:pt>
                <c:pt idx="3" formatCode="General">
                  <c:v>4.9432800000000134E-3</c:v>
                </c:pt>
                <c:pt idx="4" formatCode="General">
                  <c:v>2.8780899999999998E-3</c:v>
                </c:pt>
                <c:pt idx="5" formatCode="General">
                  <c:v>2.0487900000000182E-3</c:v>
                </c:pt>
                <c:pt idx="6" formatCode="General">
                  <c:v>1.6627400000000093E-3</c:v>
                </c:pt>
                <c:pt idx="7" formatCode="General">
                  <c:v>1.4522200000000021E-3</c:v>
                </c:pt>
                <c:pt idx="8" formatCode="General">
                  <c:v>1.3224200000000001E-3</c:v>
                </c:pt>
                <c:pt idx="9" formatCode="General">
                  <c:v>1.2346400000000021E-3</c:v>
                </c:pt>
                <c:pt idx="10" formatCode="General">
                  <c:v>1.1708400000000072E-3</c:v>
                </c:pt>
                <c:pt idx="11" formatCode="General">
                  <c:v>1.1217000000000041E-3</c:v>
                </c:pt>
                <c:pt idx="12" formatCode="General">
                  <c:v>1.08197E-3</c:v>
                </c:pt>
                <c:pt idx="13" formatCode="General">
                  <c:v>1.0484699999999999E-3</c:v>
                </c:pt>
                <c:pt idx="14" formatCode="General">
                  <c:v>1.0191499999999999E-3</c:v>
                </c:pt>
                <c:pt idx="15" formatCode="General">
                  <c:v>9.9256000000000734E-4</c:v>
                </c:pt>
                <c:pt idx="16" formatCode="General">
                  <c:v>9.6764000000000724E-4</c:v>
                </c:pt>
                <c:pt idx="17" formatCode="General">
                  <c:v>9.4350000000000575E-4</c:v>
                </c:pt>
                <c:pt idx="18" formatCode="General">
                  <c:v>9.1931000000000066E-4</c:v>
                </c:pt>
                <c:pt idx="19" formatCode="General">
                  <c:v>8.9420000000000265E-4</c:v>
                </c:pt>
                <c:pt idx="20" formatCode="General">
                  <c:v>8.6710000000000064E-4</c:v>
                </c:pt>
                <c:pt idx="21" formatCode="General">
                  <c:v>8.3651000000000786E-4</c:v>
                </c:pt>
                <c:pt idx="22" formatCode="General">
                  <c:v>8.0010000000000064E-4</c:v>
                </c:pt>
                <c:pt idx="23" formatCode="General">
                  <c:v>7.5376000000000447E-4</c:v>
                </c:pt>
                <c:pt idx="24" formatCode="General">
                  <c:v>6.8929000000000028E-4</c:v>
                </c:pt>
                <c:pt idx="25" formatCode="General">
                  <c:v>6.4445000000000192E-4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'T,L &amp; Comp for Strip(ASPEN)'!$D$1</c:f>
              <c:strCache>
                <c:ptCount val="1"/>
                <c:pt idx="0">
                  <c:v>MDEA, H2S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Strip(ASPEN)'!$D$4:$D$29</c:f>
              <c:numCache>
                <c:formatCode>General</c:formatCode>
                <c:ptCount val="26"/>
                <c:pt idx="0">
                  <c:v>3.24730000000003E-4</c:v>
                </c:pt>
                <c:pt idx="1">
                  <c:v>1.1459999999999999E-4</c:v>
                </c:pt>
                <c:pt idx="2">
                  <c:v>2.8094000000000014E-4</c:v>
                </c:pt>
                <c:pt idx="3">
                  <c:v>1.1289740000000001E-2</c:v>
                </c:pt>
                <c:pt idx="4">
                  <c:v>8.1048200000000004E-3</c:v>
                </c:pt>
                <c:pt idx="5">
                  <c:v>5.6213500000000024E-3</c:v>
                </c:pt>
                <c:pt idx="6">
                  <c:v>4.1818800000000024E-3</c:v>
                </c:pt>
                <c:pt idx="7">
                  <c:v>3.3505100000000092E-3</c:v>
                </c:pt>
                <c:pt idx="8">
                  <c:v>2.8385900000000002E-3</c:v>
                </c:pt>
                <c:pt idx="9">
                  <c:v>2.4999900000000092E-3</c:v>
                </c:pt>
                <c:pt idx="10">
                  <c:v>2.2611100000000189E-3</c:v>
                </c:pt>
                <c:pt idx="11">
                  <c:v>2.0829899999999998E-3</c:v>
                </c:pt>
                <c:pt idx="12">
                  <c:v>1.9437000000000076E-3</c:v>
                </c:pt>
                <c:pt idx="13">
                  <c:v>1.8301400000000098E-3</c:v>
                </c:pt>
                <c:pt idx="14">
                  <c:v>1.7340300000000064E-3</c:v>
                </c:pt>
                <c:pt idx="15">
                  <c:v>1.6498699999999999E-3</c:v>
                </c:pt>
                <c:pt idx="16">
                  <c:v>1.5737500000000055E-3</c:v>
                </c:pt>
                <c:pt idx="17">
                  <c:v>1.5027000000000052E-3</c:v>
                </c:pt>
                <c:pt idx="18">
                  <c:v>1.4342900000000021E-3</c:v>
                </c:pt>
                <c:pt idx="19">
                  <c:v>1.3662600000000065E-3</c:v>
                </c:pt>
                <c:pt idx="20">
                  <c:v>1.2962000000000021E-3</c:v>
                </c:pt>
                <c:pt idx="21">
                  <c:v>1.22123E-3</c:v>
                </c:pt>
                <c:pt idx="22">
                  <c:v>1.13729E-3</c:v>
                </c:pt>
                <c:pt idx="23">
                  <c:v>1.0378099999999999E-3</c:v>
                </c:pt>
                <c:pt idx="24">
                  <c:v>9.1043000000000005E-4</c:v>
                </c:pt>
                <c:pt idx="25">
                  <c:v>7.6789000000000132E-4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69440"/>
        <c:axId val="218770000"/>
      </c:scatterChart>
      <c:scatterChart>
        <c:scatterStyle val="lineMarker"/>
        <c:varyColors val="0"/>
        <c:ser>
          <c:idx val="2"/>
          <c:order val="2"/>
          <c:tx>
            <c:strRef>
              <c:f>'T,L &amp; Comp for Strip(ASPEN)'!$I$1</c:f>
              <c:strCache>
                <c:ptCount val="1"/>
                <c:pt idx="0">
                  <c:v>DEA, CO2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Strip(ASPEN)'!$I$4:$I$29</c:f>
              <c:numCache>
                <c:formatCode>0.00E+00</c:formatCode>
                <c:ptCount val="26"/>
                <c:pt idx="0">
                  <c:v>3.702700000000037E-7</c:v>
                </c:pt>
                <c:pt idx="1">
                  <c:v>2.1202000000000248E-7</c:v>
                </c:pt>
                <c:pt idx="2">
                  <c:v>2.067200000000025E-7</c:v>
                </c:pt>
                <c:pt idx="3" formatCode="General">
                  <c:v>7.8712900000000498E-3</c:v>
                </c:pt>
                <c:pt idx="4" formatCode="General">
                  <c:v>3.8652400000000011E-3</c:v>
                </c:pt>
                <c:pt idx="5" formatCode="General">
                  <c:v>2.4082299999999999E-3</c:v>
                </c:pt>
                <c:pt idx="6" formatCode="General">
                  <c:v>1.7780900000000067E-3</c:v>
                </c:pt>
                <c:pt idx="7" formatCode="General">
                  <c:v>1.4522900000000021E-3</c:v>
                </c:pt>
                <c:pt idx="8" formatCode="General">
                  <c:v>1.25932E-3</c:v>
                </c:pt>
                <c:pt idx="9" formatCode="General">
                  <c:v>1.1328500000000075E-3</c:v>
                </c:pt>
                <c:pt idx="10" formatCode="General">
                  <c:v>1.04327E-3</c:v>
                </c:pt>
                <c:pt idx="11" formatCode="General">
                  <c:v>9.7577000000000265E-4</c:v>
                </c:pt>
                <c:pt idx="12" formatCode="General">
                  <c:v>9.2225000000000521E-4</c:v>
                </c:pt>
                <c:pt idx="13" formatCode="General">
                  <c:v>8.7790000000000264E-4</c:v>
                </c:pt>
                <c:pt idx="14" formatCode="General">
                  <c:v>8.3972000000000246E-4</c:v>
                </c:pt>
                <c:pt idx="15" formatCode="General">
                  <c:v>8.0565000000000747E-4</c:v>
                </c:pt>
                <c:pt idx="16" formatCode="General">
                  <c:v>7.7423000000000433E-4</c:v>
                </c:pt>
                <c:pt idx="17" formatCode="General">
                  <c:v>7.4429000000000335E-4</c:v>
                </c:pt>
                <c:pt idx="18" formatCode="General">
                  <c:v>7.1484000000000283E-4</c:v>
                </c:pt>
                <c:pt idx="19" formatCode="General">
                  <c:v>6.8488000000000305E-4</c:v>
                </c:pt>
                <c:pt idx="20" formatCode="General">
                  <c:v>6.5329000000000114E-4</c:v>
                </c:pt>
                <c:pt idx="21" formatCode="General">
                  <c:v>6.1859000000000003E-4</c:v>
                </c:pt>
                <c:pt idx="22" formatCode="General">
                  <c:v>5.7860000000000409E-4</c:v>
                </c:pt>
                <c:pt idx="23" formatCode="General">
                  <c:v>5.2952000000000348E-4</c:v>
                </c:pt>
                <c:pt idx="24" formatCode="General">
                  <c:v>4.6348000000000011E-4</c:v>
                </c:pt>
                <c:pt idx="25" formatCode="General">
                  <c:v>4.200700000000028E-4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'T,L &amp; Comp for Strip(ASPEN)'!$E$1</c:f>
              <c:strCache>
                <c:ptCount val="1"/>
                <c:pt idx="0">
                  <c:v>MDEA, CO2</c:v>
                </c:pt>
              </c:strCache>
            </c:strRef>
          </c:tx>
          <c:xVal>
            <c:numRef>
              <c:f>'T,L &amp; Comp for Strip(ASPEN)'!$A$4:$A$29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'T,L &amp; Comp for Strip(ASPEN)'!$E$4:$E$29</c:f>
              <c:numCache>
                <c:formatCode>0.00E+00</c:formatCode>
                <c:ptCount val="26"/>
                <c:pt idx="0" formatCode="General">
                  <c:v>1.9074000000000101E-4</c:v>
                </c:pt>
                <c:pt idx="1">
                  <c:v>6.5445000000000103E-5</c:v>
                </c:pt>
                <c:pt idx="2" formatCode="General">
                  <c:v>1.6251000000000085E-4</c:v>
                </c:pt>
                <c:pt idx="3" formatCode="General">
                  <c:v>5.5482100000000222E-3</c:v>
                </c:pt>
                <c:pt idx="4" formatCode="General">
                  <c:v>1.25164E-3</c:v>
                </c:pt>
                <c:pt idx="5" formatCode="General">
                  <c:v>2.7179000000000206E-4</c:v>
                </c:pt>
                <c:pt idx="6">
                  <c:v>6.394300000000013E-5</c:v>
                </c:pt>
                <c:pt idx="7">
                  <c:v>1.6635000000000104E-5</c:v>
                </c:pt>
                <c:pt idx="8">
                  <c:v>4.7355000000000388E-6</c:v>
                </c:pt>
                <c:pt idx="9">
                  <c:v>1.4527000000000083E-6</c:v>
                </c:pt>
                <c:pt idx="10">
                  <c:v>4.7407000000000509E-7</c:v>
                </c:pt>
                <c:pt idx="11">
                  <c:v>1.6294000000000146E-7</c:v>
                </c:pt>
                <c:pt idx="12">
                  <c:v>5.8555000000000474E-8</c:v>
                </c:pt>
                <c:pt idx="13">
                  <c:v>2.18870000000003E-8</c:v>
                </c:pt>
                <c:pt idx="14">
                  <c:v>8.4775000000001151E-9</c:v>
                </c:pt>
                <c:pt idx="15">
                  <c:v>3.3942000000000324E-9</c:v>
                </c:pt>
                <c:pt idx="16">
                  <c:v>1.4026000000000131E-9</c:v>
                </c:pt>
                <c:pt idx="17">
                  <c:v>5.9770000000000829E-10</c:v>
                </c:pt>
                <c:pt idx="18">
                  <c:v>2.6263000000000388E-10</c:v>
                </c:pt>
                <c:pt idx="19">
                  <c:v>1.19010000000002E-10</c:v>
                </c:pt>
                <c:pt idx="20">
                  <c:v>5.5606000000000795E-11</c:v>
                </c:pt>
                <c:pt idx="21">
                  <c:v>2.6756000000000331E-11</c:v>
                </c:pt>
                <c:pt idx="22">
                  <c:v>1.3198000000000159E-11</c:v>
                </c:pt>
                <c:pt idx="23">
                  <c:v>6.5954000000000977E-12</c:v>
                </c:pt>
                <c:pt idx="24">
                  <c:v>3.2393000000000518E-12</c:v>
                </c:pt>
                <c:pt idx="25">
                  <c:v>1.496300000000023E-12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71120"/>
        <c:axId val="218770560"/>
      </c:scatterChart>
      <c:valAx>
        <c:axId val="218769440"/>
        <c:scaling>
          <c:orientation val="minMax"/>
          <c:max val="2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Stage(H2S)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8770000"/>
        <c:crosses val="autoZero"/>
        <c:crossBetween val="midCat"/>
        <c:majorUnit val="5"/>
      </c:valAx>
      <c:valAx>
        <c:axId val="218770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x(H2S)</a:t>
                </a:r>
              </a:p>
            </c:rich>
          </c:tx>
          <c:layout>
            <c:manualLayout>
              <c:xMode val="edge"/>
              <c:yMode val="edge"/>
              <c:x val="0.14936275097592541"/>
              <c:y val="7.7172852636645611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769440"/>
        <c:crosses val="autoZero"/>
        <c:crossBetween val="midCat"/>
      </c:valAx>
      <c:valAx>
        <c:axId val="218770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x(CO2)</a:t>
                </a:r>
              </a:p>
            </c:rich>
          </c:tx>
          <c:layout>
            <c:manualLayout>
              <c:xMode val="edge"/>
              <c:yMode val="edge"/>
              <c:x val="6.7681895093062605E-2"/>
              <c:y val="7.3826972692614012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crossAx val="218771120"/>
        <c:crosses val="max"/>
        <c:crossBetween val="midCat"/>
      </c:valAx>
      <c:valAx>
        <c:axId val="218771120"/>
        <c:scaling>
          <c:orientation val="maxMin"/>
          <c:max val="26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Stage(CO2)</a:t>
                </a:r>
              </a:p>
            </c:rich>
          </c:tx>
          <c:layout>
            <c:manualLayout>
              <c:xMode val="edge"/>
              <c:yMode val="edge"/>
              <c:x val="0.52353571472316807"/>
              <c:y val="0.149609557363575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770560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46498563314103497"/>
          <c:y val="0.32709058877739305"/>
          <c:w val="0.28606621918162012"/>
          <c:h val="0.24201302890919321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Temperature &amp; Liquid flowrate</a:t>
            </a:r>
          </a:p>
        </c:rich>
      </c:tx>
      <c:layout>
        <c:manualLayout>
          <c:xMode val="edge"/>
          <c:yMode val="edge"/>
          <c:x val="0.24155871645076624"/>
          <c:y val="3.018785151856025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Sheet2!$G$1</c:f>
              <c:strCache>
                <c:ptCount val="1"/>
                <c:pt idx="0">
                  <c:v>DEA, L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Sheet2!$G$4:$G$29</c:f>
              <c:numCache>
                <c:formatCode>General</c:formatCode>
                <c:ptCount val="26"/>
                <c:pt idx="0">
                  <c:v>2610.1188239315998</c:v>
                </c:pt>
                <c:pt idx="1">
                  <c:v>2609.9361879884605</c:v>
                </c:pt>
                <c:pt idx="2">
                  <c:v>2562.2181597932599</c:v>
                </c:pt>
                <c:pt idx="3">
                  <c:v>24121.223480781329</c:v>
                </c:pt>
                <c:pt idx="4">
                  <c:v>24324.129459737283</c:v>
                </c:pt>
                <c:pt idx="5">
                  <c:v>24420.5839008201</c:v>
                </c:pt>
                <c:pt idx="6">
                  <c:v>24478.589119073898</c:v>
                </c:pt>
                <c:pt idx="7">
                  <c:v>24516.966569755001</c:v>
                </c:pt>
                <c:pt idx="8">
                  <c:v>24544.052627781297</c:v>
                </c:pt>
                <c:pt idx="9">
                  <c:v>24564.168389856499</c:v>
                </c:pt>
                <c:pt idx="10">
                  <c:v>24579.726565330307</c:v>
                </c:pt>
                <c:pt idx="11">
                  <c:v>24592.112563564096</c:v>
                </c:pt>
                <c:pt idx="12">
                  <c:v>24602.179216632136</c:v>
                </c:pt>
                <c:pt idx="13">
                  <c:v>24610.6724177656</c:v>
                </c:pt>
                <c:pt idx="14">
                  <c:v>24617.855474267501</c:v>
                </c:pt>
                <c:pt idx="15">
                  <c:v>24624.112195384099</c:v>
                </c:pt>
                <c:pt idx="16">
                  <c:v>24629.575992197999</c:v>
                </c:pt>
                <c:pt idx="17">
                  <c:v>24634.407889220165</c:v>
                </c:pt>
                <c:pt idx="18">
                  <c:v>24638.746866545</c:v>
                </c:pt>
                <c:pt idx="19">
                  <c:v>24642.736801605501</c:v>
                </c:pt>
                <c:pt idx="20">
                  <c:v>24655.523808449099</c:v>
                </c:pt>
                <c:pt idx="21">
                  <c:v>31646.496993341199</c:v>
                </c:pt>
                <c:pt idx="22">
                  <c:v>31649.105406176492</c:v>
                </c:pt>
                <c:pt idx="23">
                  <c:v>31651.074118215805</c:v>
                </c:pt>
                <c:pt idx="24">
                  <c:v>31652.869922353992</c:v>
                </c:pt>
                <c:pt idx="25">
                  <c:v>31619.705689904305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Sheet2!$C$1</c:f>
              <c:strCache>
                <c:ptCount val="1"/>
                <c:pt idx="0">
                  <c:v>MDEA, L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Sheet2!$C$4:$C$29</c:f>
              <c:numCache>
                <c:formatCode>General</c:formatCode>
                <c:ptCount val="26"/>
                <c:pt idx="0">
                  <c:v>1102.6211487629198</c:v>
                </c:pt>
                <c:pt idx="1">
                  <c:v>1102.6354706282</c:v>
                </c:pt>
                <c:pt idx="2">
                  <c:v>1102.6385632651211</c:v>
                </c:pt>
                <c:pt idx="3">
                  <c:v>1102.6294934205</c:v>
                </c:pt>
                <c:pt idx="4">
                  <c:v>1102.6259856446511</c:v>
                </c:pt>
                <c:pt idx="5">
                  <c:v>1102.6247225423231</c:v>
                </c:pt>
                <c:pt idx="6">
                  <c:v>1102.6242610774198</c:v>
                </c:pt>
                <c:pt idx="7">
                  <c:v>1102.6240824382699</c:v>
                </c:pt>
                <c:pt idx="8">
                  <c:v>1102.6237958266199</c:v>
                </c:pt>
                <c:pt idx="9">
                  <c:v>1102.60723135174</c:v>
                </c:pt>
                <c:pt idx="10">
                  <c:v>1101.5912608187898</c:v>
                </c:pt>
                <c:pt idx="11">
                  <c:v>1051.2044155618098</c:v>
                </c:pt>
                <c:pt idx="12">
                  <c:v>23607.092151176097</c:v>
                </c:pt>
                <c:pt idx="13">
                  <c:v>23764.204227439495</c:v>
                </c:pt>
                <c:pt idx="14">
                  <c:v>23803.6429125627</c:v>
                </c:pt>
                <c:pt idx="15">
                  <c:v>23826.427321408999</c:v>
                </c:pt>
                <c:pt idx="16">
                  <c:v>23840.722644309699</c:v>
                </c:pt>
                <c:pt idx="17">
                  <c:v>23850.108714615199</c:v>
                </c:pt>
                <c:pt idx="18">
                  <c:v>23856.725472627109</c:v>
                </c:pt>
                <c:pt idx="19">
                  <c:v>23861.7296049828</c:v>
                </c:pt>
                <c:pt idx="20">
                  <c:v>23865.672521817811</c:v>
                </c:pt>
                <c:pt idx="21">
                  <c:v>23868.724452552429</c:v>
                </c:pt>
                <c:pt idx="22">
                  <c:v>23870.862246406661</c:v>
                </c:pt>
                <c:pt idx="23">
                  <c:v>23872.734852670201</c:v>
                </c:pt>
                <c:pt idx="24">
                  <c:v>23873.362095327684</c:v>
                </c:pt>
                <c:pt idx="25">
                  <c:v>23810.674603472107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825760"/>
        <c:axId val="219913216"/>
      </c:scatterChart>
      <c:scatterChart>
        <c:scatterStyle val="lineMarker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DEA, T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Sheet2!$F$4:$F$29</c:f>
              <c:numCache>
                <c:formatCode>General</c:formatCode>
                <c:ptCount val="26"/>
                <c:pt idx="0">
                  <c:v>115.5473733516</c:v>
                </c:pt>
                <c:pt idx="1">
                  <c:v>115.55120412861233</c:v>
                </c:pt>
                <c:pt idx="2">
                  <c:v>115.577850465639</c:v>
                </c:pt>
                <c:pt idx="3">
                  <c:v>122.34048055326375</c:v>
                </c:pt>
                <c:pt idx="4">
                  <c:v>123.740500433652</c:v>
                </c:pt>
                <c:pt idx="5">
                  <c:v>124.237527875425</c:v>
                </c:pt>
                <c:pt idx="6">
                  <c:v>124.49769090141264</c:v>
                </c:pt>
                <c:pt idx="7">
                  <c:v>124.65319978973233</c:v>
                </c:pt>
                <c:pt idx="8">
                  <c:v>124.754936544009</c:v>
                </c:pt>
                <c:pt idx="9">
                  <c:v>124.82609034124702</c:v>
                </c:pt>
                <c:pt idx="10">
                  <c:v>124.87843795212403</c:v>
                </c:pt>
                <c:pt idx="11">
                  <c:v>124.91853779254798</c:v>
                </c:pt>
                <c:pt idx="12">
                  <c:v>124.95028659857202</c:v>
                </c:pt>
                <c:pt idx="13">
                  <c:v>124.97607330869367</c:v>
                </c:pt>
                <c:pt idx="14">
                  <c:v>124.99754331834934</c:v>
                </c:pt>
                <c:pt idx="15">
                  <c:v>125.01575387509098</c:v>
                </c:pt>
                <c:pt idx="16">
                  <c:v>125.03149664924953</c:v>
                </c:pt>
                <c:pt idx="17">
                  <c:v>125.04532517476298</c:v>
                </c:pt>
                <c:pt idx="18">
                  <c:v>125.05764935414102</c:v>
                </c:pt>
                <c:pt idx="19">
                  <c:v>125.06874864938101</c:v>
                </c:pt>
                <c:pt idx="20">
                  <c:v>125.0751410035304</c:v>
                </c:pt>
                <c:pt idx="21">
                  <c:v>124.06237434208037</c:v>
                </c:pt>
                <c:pt idx="22">
                  <c:v>124.07348481513267</c:v>
                </c:pt>
                <c:pt idx="23">
                  <c:v>124.07818972862501</c:v>
                </c:pt>
                <c:pt idx="24">
                  <c:v>124.08280743209433</c:v>
                </c:pt>
                <c:pt idx="25">
                  <c:v>124.097326307052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MDEA, T</c:v>
                </c:pt>
              </c:strCache>
            </c:strRef>
          </c:tx>
          <c:xVal>
            <c:numRef>
              <c:f>Sheet2!$A$4:$A$29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xVal>
          <c:yVal>
            <c:numRef>
              <c:f>Sheet2!$B$4:$B$29</c:f>
              <c:numCache>
                <c:formatCode>General</c:formatCode>
                <c:ptCount val="26"/>
                <c:pt idx="0">
                  <c:v>116.44639470894433</c:v>
                </c:pt>
                <c:pt idx="1">
                  <c:v>116.448396125652</c:v>
                </c:pt>
                <c:pt idx="2">
                  <c:v>116.448408215675</c:v>
                </c:pt>
                <c:pt idx="3">
                  <c:v>116.44828092657002</c:v>
                </c:pt>
                <c:pt idx="4">
                  <c:v>116.44827489727902</c:v>
                </c:pt>
                <c:pt idx="5">
                  <c:v>116.448272505011</c:v>
                </c:pt>
                <c:pt idx="6">
                  <c:v>116.448271579869</c:v>
                </c:pt>
                <c:pt idx="7">
                  <c:v>116.4482711783</c:v>
                </c:pt>
                <c:pt idx="8">
                  <c:v>116.44827121434299</c:v>
                </c:pt>
                <c:pt idx="9">
                  <c:v>116.44831587280898</c:v>
                </c:pt>
                <c:pt idx="10">
                  <c:v>116.45195980317533</c:v>
                </c:pt>
                <c:pt idx="11">
                  <c:v>116.743854515086</c:v>
                </c:pt>
                <c:pt idx="12">
                  <c:v>130.980742562778</c:v>
                </c:pt>
                <c:pt idx="13">
                  <c:v>132.20449938960527</c:v>
                </c:pt>
                <c:pt idx="14">
                  <c:v>132.45627347393474</c:v>
                </c:pt>
                <c:pt idx="15">
                  <c:v>132.59768520088213</c:v>
                </c:pt>
                <c:pt idx="16">
                  <c:v>132.68588673080734</c:v>
                </c:pt>
                <c:pt idx="17">
                  <c:v>132.74430539620352</c:v>
                </c:pt>
                <c:pt idx="18">
                  <c:v>132.78496694797565</c:v>
                </c:pt>
                <c:pt idx="19">
                  <c:v>132.81434391299183</c:v>
                </c:pt>
                <c:pt idx="20">
                  <c:v>132.83638893502507</c:v>
                </c:pt>
                <c:pt idx="21">
                  <c:v>132.853631267666</c:v>
                </c:pt>
                <c:pt idx="22">
                  <c:v>132.86780093958299</c:v>
                </c:pt>
                <c:pt idx="23">
                  <c:v>132.87959131581198</c:v>
                </c:pt>
                <c:pt idx="24">
                  <c:v>132.891079594926</c:v>
                </c:pt>
                <c:pt idx="25">
                  <c:v>133.00290958081001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14336"/>
        <c:axId val="219913776"/>
      </c:scatterChart>
      <c:valAx>
        <c:axId val="218825760"/>
        <c:scaling>
          <c:orientation val="minMax"/>
          <c:max val="2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 smtClean="0">
                    <a:latin typeface="Times New Roman" pitchFamily="18" charset="0"/>
                    <a:cs typeface="Times New Roman" pitchFamily="18" charset="0"/>
                  </a:rPr>
                  <a:t>Stage (T)</a:t>
                </a:r>
                <a:endParaRPr lang="en-US" sz="105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9913216"/>
        <c:crosses val="autoZero"/>
        <c:crossBetween val="midCat"/>
        <c:majorUnit val="5"/>
      </c:valAx>
      <c:valAx>
        <c:axId val="21991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050" baseline="0">
                    <a:latin typeface="Times New Roman" pitchFamily="18" charset="0"/>
                    <a:cs typeface="Times New Roman" pitchFamily="18" charset="0"/>
                  </a:rPr>
                  <a:t> (°C)</a:t>
                </a:r>
                <a:endParaRPr lang="en-US" sz="105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2146833460333588"/>
              <c:y val="6.30892388451444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825760"/>
        <c:crosses val="autoZero"/>
        <c:crossBetween val="midCat"/>
      </c:valAx>
      <c:valAx>
        <c:axId val="219913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>
                    <a:latin typeface="Times New Roman" pitchFamily="18" charset="0"/>
                    <a:cs typeface="Times New Roman" pitchFamily="18" charset="0"/>
                  </a:rPr>
                  <a:t>L (Kmol/hr)</a:t>
                </a:r>
              </a:p>
            </c:rich>
          </c:tx>
          <c:layout>
            <c:manualLayout>
              <c:xMode val="edge"/>
              <c:yMode val="edge"/>
              <c:x val="0.20756773346880095"/>
              <c:y val="3.13824521934758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9914336"/>
        <c:crosses val="max"/>
        <c:crossBetween val="midCat"/>
      </c:valAx>
      <c:valAx>
        <c:axId val="219914336"/>
        <c:scaling>
          <c:orientation val="maxMin"/>
          <c:max val="26"/>
          <c:min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Stage</a:t>
                </a:r>
                <a:r>
                  <a:rPr lang="en-US" baseline="0"/>
                  <a:t> (L)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9913776"/>
        <c:crosses val="max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3553906447439123"/>
          <c:y val="0.55740097054307536"/>
          <c:w val="0.21005815850087414"/>
          <c:h val="0.21606871202406921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F737B-7436-4AAA-AC69-5E27D6FEF78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E8538-3401-4AC1-A95F-93CEB51CB58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a-IR" sz="2400" dirty="0" smtClean="0">
              <a:ln>
                <a:noFill/>
              </a:ln>
              <a:cs typeface="B Titr" pitchFamily="2" charset="-78"/>
            </a:rPr>
            <a:t>مقدمه </a:t>
          </a:r>
          <a:endParaRPr lang="en-US" sz="2400" dirty="0">
            <a:ln>
              <a:noFill/>
            </a:ln>
            <a:cs typeface="B Titr" pitchFamily="2" charset="-78"/>
          </a:endParaRPr>
        </a:p>
      </dgm:t>
    </dgm:pt>
    <dgm:pt modelId="{3B23E585-0B57-4EB9-9B64-C8C7FF190588}" type="parTrans" cxnId="{7C0B44AC-F72E-4471-92C7-96ACB2D1FA00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E3D5EC8A-E1D5-44A7-BB3E-CE8D3ABC8DA4}" type="sibTrans" cxnId="{7C0B44AC-F72E-4471-92C7-96ACB2D1FA00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E8CFD2F-568B-4F7A-B87B-EFA379D34C6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a-IR" sz="2400" dirty="0" smtClean="0">
              <a:ln>
                <a:noFill/>
              </a:ln>
              <a:cs typeface="B Titr" pitchFamily="2" charset="-78"/>
            </a:rPr>
            <a:t>مدلسازی و شبیه سازی فرآیند</a:t>
          </a:r>
          <a:endParaRPr lang="en-US" sz="2400" dirty="0">
            <a:ln>
              <a:noFill/>
            </a:ln>
            <a:cs typeface="B Titr" pitchFamily="2" charset="-78"/>
          </a:endParaRPr>
        </a:p>
      </dgm:t>
    </dgm:pt>
    <dgm:pt modelId="{60C41963-B796-4C0C-8B24-992DA695CCED}" type="parTrans" cxnId="{A0BC3F24-3A43-4D11-9CC5-56EBB5276E4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B7C9944B-4E3E-455C-9130-D8122517F792}" type="sibTrans" cxnId="{A0BC3F24-3A43-4D11-9CC5-56EBB5276E4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2C383D51-4BC9-4DEF-BF1D-9EAE12EE373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a-IR" sz="2400" dirty="0" smtClean="0">
              <a:ln>
                <a:noFill/>
              </a:ln>
              <a:cs typeface="B Titr" pitchFamily="2" charset="-78"/>
            </a:rPr>
            <a:t>نتایج و بحث</a:t>
          </a:r>
          <a:endParaRPr lang="en-US" sz="2400" dirty="0">
            <a:ln>
              <a:noFill/>
            </a:ln>
            <a:cs typeface="B Titr" pitchFamily="2" charset="-78"/>
          </a:endParaRPr>
        </a:p>
      </dgm:t>
    </dgm:pt>
    <dgm:pt modelId="{D4575ACB-434D-4760-A574-AF1B8E5F8800}" type="parTrans" cxnId="{A00E7A7E-3EBE-4176-ADEC-4674EFCF8E9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5902AFF-DEA5-4B85-8A46-2FB4F58CE1C5}" type="sibTrans" cxnId="{A00E7A7E-3EBE-4176-ADEC-4674EFCF8E9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D6C45A2-DF69-440D-B53F-F8EAA0A043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a-IR" sz="2400" dirty="0" smtClean="0">
              <a:ln>
                <a:noFill/>
              </a:ln>
              <a:cs typeface="B Titr" pitchFamily="2" charset="-78"/>
            </a:rPr>
            <a:t>نتیجه گیری</a:t>
          </a:r>
          <a:endParaRPr lang="en-US" sz="2400" dirty="0">
            <a:ln>
              <a:noFill/>
            </a:ln>
            <a:cs typeface="B Titr" pitchFamily="2" charset="-78"/>
          </a:endParaRPr>
        </a:p>
      </dgm:t>
    </dgm:pt>
    <dgm:pt modelId="{363A074C-4D06-45A5-9D91-BDD785A0FF50}" type="parTrans" cxnId="{93F26D11-3091-478C-9B83-9E0FEF11A46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10F430F-2F05-448D-9E5C-96BB0E73DB9F}" type="sibTrans" cxnId="{93F26D11-3091-478C-9B83-9E0FEF11A469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D5E3609F-689D-4CCC-86E1-9050A9949C4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a-IR" sz="2000" b="0" dirty="0" smtClean="0">
              <a:ln>
                <a:noFill/>
              </a:ln>
              <a:cs typeface="B Titr" pitchFamily="2" charset="-78"/>
            </a:rPr>
            <a:t>بررسی مکانیزم واکنش های تخریب</a:t>
          </a:r>
          <a:endParaRPr lang="en-US" sz="2000" b="0" dirty="0">
            <a:ln>
              <a:noFill/>
            </a:ln>
            <a:cs typeface="B Titr" pitchFamily="2" charset="-78"/>
          </a:endParaRPr>
        </a:p>
      </dgm:t>
    </dgm:pt>
    <dgm:pt modelId="{55D5C342-E83E-4FA4-A7E2-9BB39BCD4CEB}" type="sibTrans" cxnId="{634B64B4-96AD-4C82-9C6F-B4BE4DD85A6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26CDCBE-8D8E-45E5-BBAF-253E760C25B9}" type="parTrans" cxnId="{634B64B4-96AD-4C82-9C6F-B4BE4DD85A6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B618324-8251-4D56-B26B-CA5FC5E28436}" type="pres">
      <dgm:prSet presAssocID="{5F0F737B-7436-4AAA-AC69-5E27D6FEF78C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4AEB3-C492-46F4-A448-2486208B7A86}" type="pres">
      <dgm:prSet presAssocID="{35EE8538-3401-4AC1-A95F-93CEB51CB58E}" presName="composite" presStyleCnt="0"/>
      <dgm:spPr/>
    </dgm:pt>
    <dgm:pt modelId="{BF4360E6-D713-45AA-BA2B-D7EB9B8B8FD0}" type="pres">
      <dgm:prSet presAssocID="{35EE8538-3401-4AC1-A95F-93CEB51CB58E}" presName="imgShp" presStyleLbl="fgImgPlace1" presStyleIdx="0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317BA574-C40B-438B-BA52-7A381EE92282}" type="pres">
      <dgm:prSet presAssocID="{35EE8538-3401-4AC1-A95F-93CEB51CB58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804AA-307B-47BF-9278-BD83EC4947A6}" type="pres">
      <dgm:prSet presAssocID="{E3D5EC8A-E1D5-44A7-BB3E-CE8D3ABC8DA4}" presName="spacing" presStyleCnt="0"/>
      <dgm:spPr/>
    </dgm:pt>
    <dgm:pt modelId="{FC9B3C70-C42F-42AF-A894-B272EE3390C6}" type="pres">
      <dgm:prSet presAssocID="{D5E3609F-689D-4CCC-86E1-9050A9949C4A}" presName="composite" presStyleCnt="0"/>
      <dgm:spPr/>
    </dgm:pt>
    <dgm:pt modelId="{C9D156E3-EF88-46D0-938B-E22E2442ECE9}" type="pres">
      <dgm:prSet presAssocID="{D5E3609F-689D-4CCC-86E1-9050A9949C4A}" presName="imgShp" presStyleLbl="fgImgPlace1" presStyleIdx="1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9BECA4B-F1DA-4116-8200-6C2D4B1D55F2}" type="pres">
      <dgm:prSet presAssocID="{D5E3609F-689D-4CCC-86E1-9050A9949C4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2B69E-DE03-4CCB-9BA6-EFEBF835C427}" type="pres">
      <dgm:prSet presAssocID="{55D5C342-E83E-4FA4-A7E2-9BB39BCD4CEB}" presName="spacing" presStyleCnt="0"/>
      <dgm:spPr/>
    </dgm:pt>
    <dgm:pt modelId="{3EA3ECF6-1E90-4EBC-A41D-00D90403194B}" type="pres">
      <dgm:prSet presAssocID="{CE8CFD2F-568B-4F7A-B87B-EFA379D34C64}" presName="composite" presStyleCnt="0"/>
      <dgm:spPr/>
    </dgm:pt>
    <dgm:pt modelId="{5D607B77-7827-4519-87ED-5D6D781A1F1C}" type="pres">
      <dgm:prSet presAssocID="{CE8CFD2F-568B-4F7A-B87B-EFA379D34C64}" presName="imgShp" presStyleLbl="fgImgPlace1" presStyleIdx="2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E1A90758-1A24-41C9-B015-943363C67A5B}" type="pres">
      <dgm:prSet presAssocID="{CE8CFD2F-568B-4F7A-B87B-EFA379D34C6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A8BF4-B83C-4B9A-8E97-516FA8465726}" type="pres">
      <dgm:prSet presAssocID="{B7C9944B-4E3E-455C-9130-D8122517F792}" presName="spacing" presStyleCnt="0"/>
      <dgm:spPr/>
    </dgm:pt>
    <dgm:pt modelId="{02535472-C484-4D59-B0BC-A7DE6E6EC3B3}" type="pres">
      <dgm:prSet presAssocID="{2C383D51-4BC9-4DEF-BF1D-9EAE12EE3736}" presName="composite" presStyleCnt="0"/>
      <dgm:spPr/>
    </dgm:pt>
    <dgm:pt modelId="{CD56E8FC-7247-45F7-84AA-1FD34145285F}" type="pres">
      <dgm:prSet presAssocID="{2C383D51-4BC9-4DEF-BF1D-9EAE12EE3736}" presName="imgShp" presStyleLbl="fgImgPlace1" presStyleIdx="3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D0FF37DC-E44E-4499-9B0E-CBAA161A3CD4}" type="pres">
      <dgm:prSet presAssocID="{2C383D51-4BC9-4DEF-BF1D-9EAE12EE373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4A84F-F96E-4900-84A5-1BE1B7AD482A}" type="pres">
      <dgm:prSet presAssocID="{F5902AFF-DEA5-4B85-8A46-2FB4F58CE1C5}" presName="spacing" presStyleCnt="0"/>
      <dgm:spPr/>
    </dgm:pt>
    <dgm:pt modelId="{0722FABC-BB8B-4409-8071-A6139FBD2D42}" type="pres">
      <dgm:prSet presAssocID="{0D6C45A2-DF69-440D-B53F-F8EAA0A04372}" presName="composite" presStyleCnt="0"/>
      <dgm:spPr/>
    </dgm:pt>
    <dgm:pt modelId="{DBED0058-088D-4225-8202-9477F91FFC6F}" type="pres">
      <dgm:prSet presAssocID="{0D6C45A2-DF69-440D-B53F-F8EAA0A04372}" presName="imgShp" presStyleLbl="fgImgPlace1" presStyleIdx="4" presStyleCnt="5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38E04AFB-5CCF-46E4-9B8E-43B834A793FB}" type="pres">
      <dgm:prSet presAssocID="{0D6C45A2-DF69-440D-B53F-F8EAA0A0437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87212-AD39-46E7-8E65-1FEBF024EA3C}" type="presOf" srcId="{35EE8538-3401-4AC1-A95F-93CEB51CB58E}" destId="{317BA574-C40B-438B-BA52-7A381EE92282}" srcOrd="0" destOrd="0" presId="urn:microsoft.com/office/officeart/2005/8/layout/vList3#1"/>
    <dgm:cxn modelId="{9C4FE855-AE4C-4CCD-902F-01CD55CA4B4C}" type="presOf" srcId="{D5E3609F-689D-4CCC-86E1-9050A9949C4A}" destId="{B9BECA4B-F1DA-4116-8200-6C2D4B1D55F2}" srcOrd="0" destOrd="0" presId="urn:microsoft.com/office/officeart/2005/8/layout/vList3#1"/>
    <dgm:cxn modelId="{A00E7A7E-3EBE-4176-ADEC-4674EFCF8E9E}" srcId="{5F0F737B-7436-4AAA-AC69-5E27D6FEF78C}" destId="{2C383D51-4BC9-4DEF-BF1D-9EAE12EE3736}" srcOrd="3" destOrd="0" parTransId="{D4575ACB-434D-4760-A574-AF1B8E5F8800}" sibTransId="{F5902AFF-DEA5-4B85-8A46-2FB4F58CE1C5}"/>
    <dgm:cxn modelId="{634B64B4-96AD-4C82-9C6F-B4BE4DD85A66}" srcId="{5F0F737B-7436-4AAA-AC69-5E27D6FEF78C}" destId="{D5E3609F-689D-4CCC-86E1-9050A9949C4A}" srcOrd="1" destOrd="0" parTransId="{326CDCBE-8D8E-45E5-BBAF-253E760C25B9}" sibTransId="{55D5C342-E83E-4FA4-A7E2-9BB39BCD4CEB}"/>
    <dgm:cxn modelId="{4F327F44-A0EA-4077-BB1D-FEED9BC70101}" type="presOf" srcId="{0D6C45A2-DF69-440D-B53F-F8EAA0A04372}" destId="{38E04AFB-5CCF-46E4-9B8E-43B834A793FB}" srcOrd="0" destOrd="0" presId="urn:microsoft.com/office/officeart/2005/8/layout/vList3#1"/>
    <dgm:cxn modelId="{A0BC3F24-3A43-4D11-9CC5-56EBB5276E4C}" srcId="{5F0F737B-7436-4AAA-AC69-5E27D6FEF78C}" destId="{CE8CFD2F-568B-4F7A-B87B-EFA379D34C64}" srcOrd="2" destOrd="0" parTransId="{60C41963-B796-4C0C-8B24-992DA695CCED}" sibTransId="{B7C9944B-4E3E-455C-9130-D8122517F792}"/>
    <dgm:cxn modelId="{93F26D11-3091-478C-9B83-9E0FEF11A469}" srcId="{5F0F737B-7436-4AAA-AC69-5E27D6FEF78C}" destId="{0D6C45A2-DF69-440D-B53F-F8EAA0A04372}" srcOrd="4" destOrd="0" parTransId="{363A074C-4D06-45A5-9D91-BDD785A0FF50}" sibTransId="{710F430F-2F05-448D-9E5C-96BB0E73DB9F}"/>
    <dgm:cxn modelId="{F77E9FF4-F0BB-47BE-AE0C-A58E1A1EBA69}" type="presOf" srcId="{2C383D51-4BC9-4DEF-BF1D-9EAE12EE3736}" destId="{D0FF37DC-E44E-4499-9B0E-CBAA161A3CD4}" srcOrd="0" destOrd="0" presId="urn:microsoft.com/office/officeart/2005/8/layout/vList3#1"/>
    <dgm:cxn modelId="{BF312C1E-8269-4BE5-B251-83A42230BBEA}" type="presOf" srcId="{5F0F737B-7436-4AAA-AC69-5E27D6FEF78C}" destId="{3B618324-8251-4D56-B26B-CA5FC5E28436}" srcOrd="0" destOrd="0" presId="urn:microsoft.com/office/officeart/2005/8/layout/vList3#1"/>
    <dgm:cxn modelId="{D232264D-CA46-4958-B4EE-F4A71B1C5A61}" type="presOf" srcId="{CE8CFD2F-568B-4F7A-B87B-EFA379D34C64}" destId="{E1A90758-1A24-41C9-B015-943363C67A5B}" srcOrd="0" destOrd="0" presId="urn:microsoft.com/office/officeart/2005/8/layout/vList3#1"/>
    <dgm:cxn modelId="{7C0B44AC-F72E-4471-92C7-96ACB2D1FA00}" srcId="{5F0F737B-7436-4AAA-AC69-5E27D6FEF78C}" destId="{35EE8538-3401-4AC1-A95F-93CEB51CB58E}" srcOrd="0" destOrd="0" parTransId="{3B23E585-0B57-4EB9-9B64-C8C7FF190588}" sibTransId="{E3D5EC8A-E1D5-44A7-BB3E-CE8D3ABC8DA4}"/>
    <dgm:cxn modelId="{726633F5-9CF8-43F5-AA69-80D2A616D4E7}" type="presParOf" srcId="{3B618324-8251-4D56-B26B-CA5FC5E28436}" destId="{2634AEB3-C492-46F4-A448-2486208B7A86}" srcOrd="0" destOrd="0" presId="urn:microsoft.com/office/officeart/2005/8/layout/vList3#1"/>
    <dgm:cxn modelId="{2BEEF477-B35C-41C9-B9CC-E46EBC55C04F}" type="presParOf" srcId="{2634AEB3-C492-46F4-A448-2486208B7A86}" destId="{BF4360E6-D713-45AA-BA2B-D7EB9B8B8FD0}" srcOrd="0" destOrd="0" presId="urn:microsoft.com/office/officeart/2005/8/layout/vList3#1"/>
    <dgm:cxn modelId="{450CCC82-26A0-40E3-B733-968349BA59AD}" type="presParOf" srcId="{2634AEB3-C492-46F4-A448-2486208B7A86}" destId="{317BA574-C40B-438B-BA52-7A381EE92282}" srcOrd="1" destOrd="0" presId="urn:microsoft.com/office/officeart/2005/8/layout/vList3#1"/>
    <dgm:cxn modelId="{4B46DBF1-09EC-4AD8-B663-ADCEBFC34BF5}" type="presParOf" srcId="{3B618324-8251-4D56-B26B-CA5FC5E28436}" destId="{1C7804AA-307B-47BF-9278-BD83EC4947A6}" srcOrd="1" destOrd="0" presId="urn:microsoft.com/office/officeart/2005/8/layout/vList3#1"/>
    <dgm:cxn modelId="{D3C0A987-85BD-455C-A8C0-4F95B56A0A7A}" type="presParOf" srcId="{3B618324-8251-4D56-B26B-CA5FC5E28436}" destId="{FC9B3C70-C42F-42AF-A894-B272EE3390C6}" srcOrd="2" destOrd="0" presId="urn:microsoft.com/office/officeart/2005/8/layout/vList3#1"/>
    <dgm:cxn modelId="{CB5EC58B-6029-4FA1-8B58-7AA0790419AE}" type="presParOf" srcId="{FC9B3C70-C42F-42AF-A894-B272EE3390C6}" destId="{C9D156E3-EF88-46D0-938B-E22E2442ECE9}" srcOrd="0" destOrd="0" presId="urn:microsoft.com/office/officeart/2005/8/layout/vList3#1"/>
    <dgm:cxn modelId="{3A4FE2F6-0F29-4889-B5B4-8984DD61212B}" type="presParOf" srcId="{FC9B3C70-C42F-42AF-A894-B272EE3390C6}" destId="{B9BECA4B-F1DA-4116-8200-6C2D4B1D55F2}" srcOrd="1" destOrd="0" presId="urn:microsoft.com/office/officeart/2005/8/layout/vList3#1"/>
    <dgm:cxn modelId="{C8A0FF3A-620C-4B69-855C-3442A8FEFCFF}" type="presParOf" srcId="{3B618324-8251-4D56-B26B-CA5FC5E28436}" destId="{20F2B69E-DE03-4CCB-9BA6-EFEBF835C427}" srcOrd="3" destOrd="0" presId="urn:microsoft.com/office/officeart/2005/8/layout/vList3#1"/>
    <dgm:cxn modelId="{97AD0B97-8EA8-47BC-BA5D-73734FE8AB10}" type="presParOf" srcId="{3B618324-8251-4D56-B26B-CA5FC5E28436}" destId="{3EA3ECF6-1E90-4EBC-A41D-00D90403194B}" srcOrd="4" destOrd="0" presId="urn:microsoft.com/office/officeart/2005/8/layout/vList3#1"/>
    <dgm:cxn modelId="{9F5DCD67-1614-4210-B42F-66DEDA551457}" type="presParOf" srcId="{3EA3ECF6-1E90-4EBC-A41D-00D90403194B}" destId="{5D607B77-7827-4519-87ED-5D6D781A1F1C}" srcOrd="0" destOrd="0" presId="urn:microsoft.com/office/officeart/2005/8/layout/vList3#1"/>
    <dgm:cxn modelId="{D060216C-9F3A-44E4-A6E3-A43265DDD9C1}" type="presParOf" srcId="{3EA3ECF6-1E90-4EBC-A41D-00D90403194B}" destId="{E1A90758-1A24-41C9-B015-943363C67A5B}" srcOrd="1" destOrd="0" presId="urn:microsoft.com/office/officeart/2005/8/layout/vList3#1"/>
    <dgm:cxn modelId="{FF08B879-A1F6-4A7E-94A0-6DB9DD28D582}" type="presParOf" srcId="{3B618324-8251-4D56-B26B-CA5FC5E28436}" destId="{99BA8BF4-B83C-4B9A-8E97-516FA8465726}" srcOrd="5" destOrd="0" presId="urn:microsoft.com/office/officeart/2005/8/layout/vList3#1"/>
    <dgm:cxn modelId="{751661AA-B72E-4510-9838-C1A42EFEF54C}" type="presParOf" srcId="{3B618324-8251-4D56-B26B-CA5FC5E28436}" destId="{02535472-C484-4D59-B0BC-A7DE6E6EC3B3}" srcOrd="6" destOrd="0" presId="urn:microsoft.com/office/officeart/2005/8/layout/vList3#1"/>
    <dgm:cxn modelId="{532F2AE6-C9F7-4EAF-8984-CBA95EE3A150}" type="presParOf" srcId="{02535472-C484-4D59-B0BC-A7DE6E6EC3B3}" destId="{CD56E8FC-7247-45F7-84AA-1FD34145285F}" srcOrd="0" destOrd="0" presId="urn:microsoft.com/office/officeart/2005/8/layout/vList3#1"/>
    <dgm:cxn modelId="{E61FB32E-6AB1-43CE-99C1-76F55B058E54}" type="presParOf" srcId="{02535472-C484-4D59-B0BC-A7DE6E6EC3B3}" destId="{D0FF37DC-E44E-4499-9B0E-CBAA161A3CD4}" srcOrd="1" destOrd="0" presId="urn:microsoft.com/office/officeart/2005/8/layout/vList3#1"/>
    <dgm:cxn modelId="{2C07899A-47D4-4B60-BFC1-870F072A5AE1}" type="presParOf" srcId="{3B618324-8251-4D56-B26B-CA5FC5E28436}" destId="{5BA4A84F-F96E-4900-84A5-1BE1B7AD482A}" srcOrd="7" destOrd="0" presId="urn:microsoft.com/office/officeart/2005/8/layout/vList3#1"/>
    <dgm:cxn modelId="{3E925FC6-3A70-4B1B-94A8-F466293B36D0}" type="presParOf" srcId="{3B618324-8251-4D56-B26B-CA5FC5E28436}" destId="{0722FABC-BB8B-4409-8071-A6139FBD2D42}" srcOrd="8" destOrd="0" presId="urn:microsoft.com/office/officeart/2005/8/layout/vList3#1"/>
    <dgm:cxn modelId="{AE351604-692C-4D85-87DD-EFB09DC8836F}" type="presParOf" srcId="{0722FABC-BB8B-4409-8071-A6139FBD2D42}" destId="{DBED0058-088D-4225-8202-9477F91FFC6F}" srcOrd="0" destOrd="0" presId="urn:microsoft.com/office/officeart/2005/8/layout/vList3#1"/>
    <dgm:cxn modelId="{BE46A3BB-687F-43EA-94AD-378A67F0849D}" type="presParOf" srcId="{0722FABC-BB8B-4409-8071-A6139FBD2D42}" destId="{38E04AFB-5CCF-46E4-9B8E-43B834A793FB}" srcOrd="1" destOrd="0" presId="urn:microsoft.com/office/officeart/2005/8/layout/vList3#1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D8DAEE-272B-4D8E-9A3E-C11AC47A2383}" type="datetimeFigureOut">
              <a:rPr lang="fa-IR" smtClean="0"/>
              <a:pPr/>
              <a:t>1396/05/28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B799DB-8E9C-4D7F-AF88-27FE3FD778F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3634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669491-9259-4F3C-BBD9-E7A2D9E4312E}" type="datetimeFigureOut">
              <a:rPr lang="fa-IR" smtClean="0"/>
              <a:pPr/>
              <a:t>1396/05/28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18174A-5795-4C65-A6C8-9B2EC151CA0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1417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006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328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759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775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422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73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622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8960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4204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7143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26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3713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5402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798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9292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353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60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521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430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50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95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396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18174A-5795-4C65-A6C8-9B2EC151CA0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2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3F0C34-2381-422F-8A93-915FA5BC8D68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759AA-4A45-486A-99E3-6E875B77B886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07732-4D81-4BB4-893C-DC3EBE30581A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B3430-7D64-4F1F-9C38-4AE39D9F76A1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96D6B-AA61-48E5-8885-FF96D28A9310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3E236-62D5-4B54-86D7-819777601704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940D9-9F08-4289-9223-F3930E2858EF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ECEC3-6CF4-44B5-8BDF-35AD4D30AE7D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21BD3E-93A8-491E-8139-81B56E0A32B3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FA41E4-6378-4EDC-9DFE-A1ED30B749D0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431E56-6329-4554-9A66-56F5E11DACC4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A576D4-4DAB-47BD-ADAB-CC9DD9E1BD35}" type="datetime8">
              <a:rPr lang="fa-IR" smtClean="0"/>
              <a:pPr/>
              <a:t>17/اوت/19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1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899E60-01AC-4763-9053-BC01F66B162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24" Type="http://schemas.openxmlformats.org/officeDocument/2006/relationships/image" Target="../media/image4.png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6.wmf"/><Relationship Id="rId30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</a:t>
            </a:fld>
            <a:endParaRPr lang="fa-IR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539371"/>
            <a:ext cx="83529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مدلسازی  و شبیه سازی برج جذب واحد شیرین سازی گاز طبیعی با در نظر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گرفتن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واکنش های  تخریب مونو اتانول آمین بوسیله نرم افزار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MATLAB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شبیه سازی واحد شیرین سازی گاز پالایشگاه خانگیران با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 نرم افزار های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Aspen Plus &amp; Aspen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Hysys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47664" y="4910971"/>
            <a:ext cx="61206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226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شایان میرزایی راسخ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rgbClr val="226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Titr" pitchFamily="2" charset="-78"/>
              </a:rPr>
              <a:t>		                          مرداد 1396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226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199"/>
            <a:ext cx="2756921" cy="11430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6500858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42976" y="528638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B Titr" pitchFamily="2" charset="-78"/>
              </a:rPr>
              <a:t> مکانیزم جداسازی الکترون که توسط سکستون توصیف شده است 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3" name="Picture 12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6572296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85720" y="535782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B Titr" pitchFamily="2" charset="-78"/>
              </a:rPr>
              <a:t> مکانیزم جداسازی هیدروژن داده شده توسط سکستون بر اساس کار توسط پتریو و همکاران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2" name="Picture 11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12</a:t>
            </a:fld>
            <a:endParaRPr lang="fa-IR"/>
          </a:p>
        </p:txBody>
      </p:sp>
      <p:pic>
        <p:nvPicPr>
          <p:cNvPr id="3" name="Picture 2" descr="Screenshot (14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6264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مکانیزم واکنش های زنجیره ای تخریب اکسایشی توسط دلفورت 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9" name="Picture 8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13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785794"/>
            <a:ext cx="6500858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472" y="550070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B Titr" pitchFamily="2" charset="-78"/>
              </a:rPr>
              <a:t>واکنش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های تجزیه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ای و اکسیداسیون </a:t>
            </a:r>
            <a:r>
              <a:rPr lang="en-US" sz="2400" dirty="0" smtClean="0">
                <a:cs typeface="B Titr" pitchFamily="2" charset="-78"/>
              </a:rPr>
              <a:t>MEA 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3" name="Picture 12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2656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14</a:t>
            </a:fld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6704399" cy="40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8" name="Picture 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2656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latin typeface="Btitr"/>
                <a:cs typeface="B Titr" pitchFamily="2" charset="-78"/>
              </a:rPr>
              <a:t>مکانیزم واکنش های آمین با کربوکسیلیک اسید ها توسط لیپامیر</a:t>
            </a:r>
            <a:endParaRPr lang="en-US" sz="2400" dirty="0">
              <a:latin typeface="Btitr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15</a:t>
            </a:fld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5015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4466590" cy="8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08518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واکنش تشکیل </a:t>
            </a:r>
            <a:r>
              <a:rPr lang="en-US" sz="2000" dirty="0" smtClean="0">
                <a:cs typeface="B Titr" pitchFamily="2" charset="-78"/>
              </a:rPr>
              <a:t>HEI</a:t>
            </a:r>
            <a:r>
              <a:rPr lang="fa-IR" sz="2000" dirty="0" smtClean="0">
                <a:cs typeface="B Titr" pitchFamily="2" charset="-78"/>
              </a:rPr>
              <a:t> توسط وویس</a:t>
            </a:r>
            <a:endParaRPr lang="en-US" sz="2000" dirty="0">
              <a:latin typeface="Btitr"/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85293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Titr" pitchFamily="2" charset="-78"/>
              </a:rPr>
              <a:t>واکنش تشکیل </a:t>
            </a:r>
            <a:r>
              <a:rPr lang="en-US" sz="2000" dirty="0" smtClean="0">
                <a:cs typeface="B Titr" pitchFamily="2" charset="-78"/>
              </a:rPr>
              <a:t>HEPO</a:t>
            </a:r>
            <a:r>
              <a:rPr lang="fa-IR" sz="2000" dirty="0" smtClean="0">
                <a:cs typeface="B Titr" pitchFamily="2" charset="-78"/>
              </a:rPr>
              <a:t> از طریق کریستالیزاسیون </a:t>
            </a:r>
            <a:r>
              <a:rPr lang="en-US" sz="2000" dirty="0" smtClean="0">
                <a:cs typeface="B Titr" pitchFamily="2" charset="-78"/>
              </a:rPr>
              <a:t>HEHEAA</a:t>
            </a:r>
            <a:r>
              <a:rPr lang="fa-IR" sz="2000" dirty="0" smtClean="0">
                <a:cs typeface="B Titr" pitchFamily="2" charset="-78"/>
              </a:rPr>
              <a:t> توسط استریزر</a:t>
            </a:r>
            <a:endParaRPr lang="en-US" sz="2000" dirty="0">
              <a:latin typeface="Btitr"/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1" name="Picture 10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2656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16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واکنش های تخریب </a:t>
            </a:r>
            <a:r>
              <a:rPr lang="en-US" sz="3200" b="1" dirty="0" smtClean="0">
                <a:solidFill>
                  <a:srgbClr val="FF0000"/>
                </a:solidFill>
                <a:cs typeface="B Titr" pitchFamily="2" charset="-78"/>
              </a:rPr>
              <a:t>DEA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2699792" y="836712"/>
          <a:ext cx="217748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Equation" r:id="rId4" imgW="1129810" imgH="241195" progId="Equation.DSMT4">
                  <p:embed/>
                </p:oleObj>
              </mc:Choice>
              <mc:Fallback>
                <p:oleObj name="Equation" r:id="rId4" imgW="1129810" imgH="241195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6712"/>
                        <a:ext cx="217748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2483768" y="1700808"/>
          <a:ext cx="2557469" cy="38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Equation" r:id="rId6" imgW="1625600" imgH="241300" progId="Equation.DSMT4">
                  <p:embed/>
                </p:oleObj>
              </mc:Choice>
              <mc:Fallback>
                <p:oleObj name="Equation" r:id="rId6" imgW="1625600" imgH="241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00808"/>
                        <a:ext cx="2557469" cy="388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2771800" y="2132856"/>
          <a:ext cx="193706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Equation" r:id="rId8" imgW="1346200" imgH="241300" progId="Equation.DSMT4">
                  <p:embed/>
                </p:oleObj>
              </mc:Choice>
              <mc:Fallback>
                <p:oleObj name="Equation" r:id="rId8" imgW="13462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132856"/>
                        <a:ext cx="1937069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2285984" y="2643182"/>
          <a:ext cx="298116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name="Equation" r:id="rId10" imgW="2057400" imgH="241200" progId="Equation.DSMT4">
                  <p:embed/>
                </p:oleObj>
              </mc:Choice>
              <mc:Fallback>
                <p:oleObj name="Equation" r:id="rId10" imgW="20574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643182"/>
                        <a:ext cx="2981165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Zar" pitchFamily="2" charset="-78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2843808" y="1268760"/>
          <a:ext cx="1790704" cy="39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12" imgW="1091880" imgH="241200" progId="Equation.DSMT4">
                  <p:embed/>
                </p:oleObj>
              </mc:Choice>
              <mc:Fallback>
                <p:oleObj name="Equation" r:id="rId12" imgW="109188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268760"/>
                        <a:ext cx="1790704" cy="391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2643174" y="3071810"/>
          <a:ext cx="2247906" cy="33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Equation" r:id="rId14" imgW="1536700" imgH="228600" progId="Equation.DSMT4">
                  <p:embed/>
                </p:oleObj>
              </mc:Choice>
              <mc:Fallback>
                <p:oleObj name="Equation" r:id="rId14" imgW="153670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071810"/>
                        <a:ext cx="2247906" cy="335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2643174" y="3500438"/>
          <a:ext cx="2181836" cy="32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Equation" r:id="rId16" imgW="1524000" imgH="228600" progId="Equation.DSMT4">
                  <p:embed/>
                </p:oleObj>
              </mc:Choice>
              <mc:Fallback>
                <p:oleObj name="Equation" r:id="rId16" imgW="15240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500438"/>
                        <a:ext cx="2181836" cy="325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/>
          <p:cNvGraphicFramePr>
            <a:graphicFrameLocks noChangeAspect="1"/>
          </p:cNvGraphicFramePr>
          <p:nvPr/>
        </p:nvGraphicFramePr>
        <p:xfrm>
          <a:off x="2643174" y="3929066"/>
          <a:ext cx="225304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18" imgW="1562100" imgH="241300" progId="Equation.DSMT4">
                  <p:embed/>
                </p:oleObj>
              </mc:Choice>
              <mc:Fallback>
                <p:oleObj name="Equation" r:id="rId18" imgW="1562100" imgH="2413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929066"/>
                        <a:ext cx="2253045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1714480" y="4357694"/>
          <a:ext cx="414909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6" name="Equation" r:id="rId20" imgW="2781000" imgH="241200" progId="Equation.DSMT4">
                  <p:embed/>
                </p:oleObj>
              </mc:Choice>
              <mc:Fallback>
                <p:oleObj name="Equation" r:id="rId20" imgW="2781000" imgH="241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357694"/>
                        <a:ext cx="414909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071670" y="478632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DEA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3438" y="478632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HSS</a:t>
            </a:r>
            <a:endParaRPr lang="en-US" sz="1200" dirty="0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1857356" y="5214950"/>
          <a:ext cx="403899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7" name="Equation" r:id="rId22" imgW="2806700" imgH="241300" progId="Equation.DSMT4">
                  <p:embed/>
                </p:oleObj>
              </mc:Choice>
              <mc:Fallback>
                <p:oleObj name="Equation" r:id="rId22" imgW="2806700" imgH="2413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5214950"/>
                        <a:ext cx="4038995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071670" y="564357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DEA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643438" y="571501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HSS</a:t>
            </a:r>
            <a:endParaRPr lang="en-US" sz="1200" dirty="0"/>
          </a:p>
        </p:txBody>
      </p:sp>
      <p:sp>
        <p:nvSpPr>
          <p:cNvPr id="106540" name="Rectangle 44"/>
          <p:cNvSpPr>
            <a:spLocks noChangeArrowheads="1"/>
          </p:cNvSpPr>
          <p:nvPr/>
        </p:nvSpPr>
        <p:spPr bwMode="auto">
          <a:xfrm>
            <a:off x="0" y="2333625"/>
            <a:ext cx="716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5791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E:\Dextop\seminar\arm.png"/>
          <p:cNvPicPr/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17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571736" y="428604"/>
          <a:ext cx="29495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Equation" r:id="rId4" imgW="2247840" imgH="228600" progId="Equation.DSMT4">
                  <p:embed/>
                </p:oleObj>
              </mc:Choice>
              <mc:Fallback>
                <p:oleObj name="Equation" r:id="rId4" imgW="224784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29495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928794" y="928670"/>
          <a:ext cx="42862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6" imgW="3568680" imgH="177480" progId="Equation.DSMT4">
                  <p:embed/>
                </p:oleObj>
              </mc:Choice>
              <mc:Fallback>
                <p:oleObj name="Equation" r:id="rId6" imgW="35686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928670"/>
                        <a:ext cx="428625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158471" y="1357298"/>
          <a:ext cx="1623071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Equation" r:id="rId8" imgW="1358310" imgH="215806" progId="Equation.DSMT4">
                  <p:embed/>
                </p:oleObj>
              </mc:Choice>
              <mc:Fallback>
                <p:oleObj name="Equation" r:id="rId8" imgW="1358310" imgH="21580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471" y="1357298"/>
                        <a:ext cx="1623071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786050" y="1785926"/>
          <a:ext cx="2512236" cy="34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10" imgW="1803400" imgH="241300" progId="Equation.DSMT4">
                  <p:embed/>
                </p:oleObj>
              </mc:Choice>
              <mc:Fallback>
                <p:oleObj name="Equation" r:id="rId10" imgW="1803400" imgH="241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1785926"/>
                        <a:ext cx="2512236" cy="347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2214546" y="2143116"/>
          <a:ext cx="3544424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tion" r:id="rId12" imgW="2463800" imgH="241300" progId="Equation.DSMT4">
                  <p:embed/>
                </p:oleObj>
              </mc:Choice>
              <mc:Fallback>
                <p:oleObj name="Equation" r:id="rId12" imgW="24638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143116"/>
                        <a:ext cx="3544424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000232" y="2643182"/>
          <a:ext cx="3984042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" name="Equation" r:id="rId14" imgW="2755900" imgH="241300" progId="Equation.DSMT4">
                  <p:embed/>
                </p:oleObj>
              </mc:Choice>
              <mc:Fallback>
                <p:oleObj name="Equation" r:id="rId14" imgW="27559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643182"/>
                        <a:ext cx="3984042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2071670" y="3071810"/>
          <a:ext cx="394282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16" imgW="2730500" imgH="241300" progId="Equation.DSMT4">
                  <p:embed/>
                </p:oleObj>
              </mc:Choice>
              <mc:Fallback>
                <p:oleObj name="Equation" r:id="rId16" imgW="2730500" imgH="241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071810"/>
                        <a:ext cx="3942828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2285984" y="3571876"/>
          <a:ext cx="3452837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18" imgW="2209800" imgH="228600" progId="Equation.DSMT4">
                  <p:embed/>
                </p:oleObj>
              </mc:Choice>
              <mc:Fallback>
                <p:oleObj name="Equation" r:id="rId18" imgW="22098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571876"/>
                        <a:ext cx="3452837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2500298" y="4000504"/>
          <a:ext cx="2788839" cy="35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Equation" r:id="rId20" imgW="1930400" imgH="241300" progId="Equation.DSMT4">
                  <p:embed/>
                </p:oleObj>
              </mc:Choice>
              <mc:Fallback>
                <p:oleObj name="Equation" r:id="rId20" imgW="1930400" imgH="2413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000504"/>
                        <a:ext cx="2788839" cy="357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2357422" y="4429132"/>
          <a:ext cx="314602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Equation" r:id="rId22" imgW="2184400" imgH="241300" progId="Equation.DSMT4">
                  <p:embed/>
                </p:oleObj>
              </mc:Choice>
              <mc:Fallback>
                <p:oleObj name="Equation" r:id="rId22" imgW="2184400" imgH="2413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429132"/>
                        <a:ext cx="314602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/>
        </p:nvGraphicFramePr>
        <p:xfrm>
          <a:off x="2500298" y="4857760"/>
          <a:ext cx="2827752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Equation" r:id="rId24" imgW="1816100" imgH="228600" progId="Equation.DSMT4">
                  <p:embed/>
                </p:oleObj>
              </mc:Choice>
              <mc:Fallback>
                <p:oleObj name="Equation" r:id="rId24" imgW="18161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857760"/>
                        <a:ext cx="2827752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2000232" y="5286388"/>
          <a:ext cx="3899324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Equation" r:id="rId26" imgW="2489200" imgH="228600" progId="Equation.DSMT4">
                  <p:embed/>
                </p:oleObj>
              </mc:Choice>
              <mc:Fallback>
                <p:oleObj name="Equation" r:id="rId26" imgW="24892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286388"/>
                        <a:ext cx="3899324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1" name="Object 13"/>
          <p:cNvGraphicFramePr>
            <a:graphicFrameLocks noChangeAspect="1"/>
          </p:cNvGraphicFramePr>
          <p:nvPr/>
        </p:nvGraphicFramePr>
        <p:xfrm>
          <a:off x="2357422" y="5715016"/>
          <a:ext cx="3184094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Equation" r:id="rId28" imgW="2222500" imgH="203200" progId="Equation.DSMT4">
                  <p:embed/>
                </p:oleObj>
              </mc:Choice>
              <mc:Fallback>
                <p:oleObj name="Equation" r:id="rId28" imgW="2222500" imgH="203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5715016"/>
                        <a:ext cx="3184094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E:\Dextop\seminar\arm.png"/>
          <p:cNvPicPr/>
          <p:nvPr/>
        </p:nvPicPr>
        <p:blipFill>
          <a:blip r:embed="rId30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00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Zar" pitchFamily="2" charset="-78"/>
              </a:rPr>
              <a:t>محصولات تخریب </a:t>
            </a:r>
            <a:r>
              <a:rPr lang="en-US" sz="2400" b="1" dirty="0" smtClean="0">
                <a:cs typeface="B Zar" pitchFamily="2" charset="-78"/>
              </a:rPr>
              <a:t>DEA </a:t>
            </a:r>
            <a:r>
              <a:rPr lang="fa-IR" sz="2400" b="1" dirty="0" smtClean="0">
                <a:cs typeface="B Zar" pitchFamily="2" charset="-78"/>
              </a:rPr>
              <a:t> حاصل از </a:t>
            </a:r>
            <a:r>
              <a:rPr lang="ar-SA" sz="2400" b="1" baseline="-25000" dirty="0" smtClean="0">
                <a:cs typeface="B Zar" pitchFamily="2" charset="-78"/>
              </a:rPr>
              <a:t>2</a:t>
            </a:r>
            <a:r>
              <a:rPr lang="en-US" sz="2400" b="1" dirty="0" smtClean="0">
                <a:cs typeface="B Zar" pitchFamily="2" charset="-78"/>
              </a:rPr>
              <a:t>CO</a:t>
            </a:r>
            <a:r>
              <a:rPr lang="fa-IR" sz="2400" b="1" dirty="0" smtClean="0">
                <a:cs typeface="B Zar" pitchFamily="2" charset="-78"/>
              </a:rPr>
              <a:t> و </a:t>
            </a:r>
            <a:r>
              <a:rPr lang="fa-IR" sz="2400" b="1" baseline="-25000" dirty="0" smtClean="0">
                <a:cs typeface="B Zar" pitchFamily="2" charset="-78"/>
              </a:rPr>
              <a:t>2</a:t>
            </a:r>
            <a:r>
              <a:rPr lang="en-US" sz="2400" b="1" dirty="0" smtClean="0">
                <a:cs typeface="B Zar" pitchFamily="2" charset="-78"/>
              </a:rPr>
              <a:t>CS</a:t>
            </a:r>
            <a:endParaRPr lang="en-US" sz="2400" b="1" dirty="0">
              <a:cs typeface="B Zar" pitchFamily="2" charset="-78"/>
            </a:endParaRPr>
          </a:p>
        </p:txBody>
      </p:sp>
      <p:pic>
        <p:nvPicPr>
          <p:cNvPr id="10241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6540728" cy="4424375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2643182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تخریب حرارتی مونو اتانول آمین</a:t>
            </a:r>
          </a:p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MEA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44824"/>
            <a:ext cx="6286544" cy="385765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7544" y="7647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واکنش های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  آمین با  </a:t>
            </a:r>
            <a:r>
              <a:rPr lang="ar-SA" baseline="-25000" dirty="0" smtClean="0">
                <a:solidFill>
                  <a:srgbClr val="FF0000"/>
                </a:solidFill>
                <a:cs typeface="B Titr" pitchFamily="2" charset="-78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(تخریب حرارتی کربامات پلیمریزاسیون)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0" name="Picture 19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</a:t>
            </a:fld>
            <a:endParaRPr lang="fa-IR" dirty="0"/>
          </a:p>
        </p:txBody>
      </p:sp>
      <p:pic>
        <p:nvPicPr>
          <p:cNvPr id="18" name="Picture 1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Diagram 4"/>
          <p:cNvGraphicFramePr/>
          <p:nvPr/>
        </p:nvGraphicFramePr>
        <p:xfrm>
          <a:off x="1066800" y="990600"/>
          <a:ext cx="6096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3153" y="1142984"/>
            <a:ext cx="47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Zar" pitchFamily="2" charset="-78"/>
              </a:rPr>
              <a:t>1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153" y="2191400"/>
            <a:ext cx="47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Zar" pitchFamily="2" charset="-78"/>
              </a:rPr>
              <a:t>2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153" y="3214686"/>
            <a:ext cx="47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Zar" pitchFamily="2" charset="-78"/>
              </a:rPr>
              <a:t>3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3153" y="4263102"/>
            <a:ext cx="47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Zar" pitchFamily="2" charset="-78"/>
              </a:rPr>
              <a:t>4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3153" y="5214950"/>
            <a:ext cx="47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Zar" pitchFamily="2" charset="-78"/>
              </a:rPr>
              <a:t>5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20</a:t>
            </a:fld>
            <a:endParaRPr lang="fa-I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072098" cy="524741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332656"/>
            <a:ext cx="450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فرآورده های تخریبی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 ایجاد شده با </a:t>
            </a:r>
            <a:r>
              <a:rPr lang="ar-SA" baseline="-25000" dirty="0" smtClean="0">
                <a:solidFill>
                  <a:srgbClr val="FF0000"/>
                </a:solidFill>
                <a:cs typeface="B Titr" pitchFamily="2" charset="-78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1" name="Picture 10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21</a:t>
            </a:fld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930347" cy="435771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4046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فرآورده های تخریبی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تشکیل شده از</a:t>
            </a:r>
            <a:r>
              <a:rPr lang="ar-SA" baseline="-25000" dirty="0" smtClean="0">
                <a:solidFill>
                  <a:srgbClr val="FF0000"/>
                </a:solidFill>
                <a:cs typeface="B Titr" pitchFamily="2" charset="-78"/>
              </a:rPr>
              <a:t> 2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O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و </a:t>
            </a:r>
            <a:r>
              <a:rPr lang="ar-SA" baseline="-25000" dirty="0" smtClean="0">
                <a:solidFill>
                  <a:srgbClr val="FF0000"/>
                </a:solidFill>
                <a:cs typeface="B Titr" pitchFamily="2" charset="-78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 </a:t>
            </a:r>
          </a:p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1" name="Picture 10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5679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فرآورده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ar-SA" dirty="0" smtClean="0">
                <a:cs typeface="B Titr" pitchFamily="2" charset="-78"/>
              </a:rPr>
              <a:t>های تخریبی و تجزیه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ar-SA" dirty="0" smtClean="0">
                <a:cs typeface="B Titr" pitchFamily="2" charset="-78"/>
              </a:rPr>
              <a:t>ای اسیدی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20716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فرآورده های تخریبی بازی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257174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فرآورده های تخریبی یونی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6116" y="307181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فراورده های تخریبی پلیمری</a:t>
            </a:r>
            <a:endParaRPr lang="en-US" dirty="0" smtClean="0">
              <a:cs typeface="B Titr" pitchFamily="2" charset="-78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cs typeface="B 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9058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فرآورده­های تخریبی خنثی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414338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B Titr" pitchFamily="2" charset="-78"/>
              </a:rPr>
              <a:t>فرآورده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ar-SA" dirty="0" smtClean="0">
                <a:cs typeface="B Titr" pitchFamily="2" charset="-78"/>
              </a:rPr>
              <a:t>های تخریبی فرّار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4643446"/>
            <a:ext cx="307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cs typeface="B Titr" pitchFamily="2" charset="-78"/>
              </a:rPr>
              <a:t>HSS </a:t>
            </a:r>
            <a:r>
              <a:rPr lang="ar-SA" dirty="0" smtClean="0">
                <a:cs typeface="B Titr" pitchFamily="2" charset="-78"/>
              </a:rPr>
              <a:t>معمول در سیستم آمین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0" name="Picture 29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7664" y="69269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cs typeface="B Titr" pitchFamily="2" charset="-78"/>
              </a:rPr>
              <a:t>فرآورده</a:t>
            </a:r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cs typeface="B Titr" pitchFamily="2" charset="-78"/>
              </a:rPr>
              <a:t>های تخریبی و تجزیه</a:t>
            </a:r>
            <a:r>
              <a:rPr lang="fa-IR" sz="20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cs typeface="B Titr" pitchFamily="2" charset="-78"/>
              </a:rPr>
              <a:t>ای متداول و اثرات آن</a:t>
            </a:r>
            <a:endParaRPr lang="en-US" sz="2000" b="1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979712" y="1772816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ar-SA" dirty="0" smtClean="0">
                <a:latin typeface="B Tit"/>
                <a:cs typeface="B Titr" pitchFamily="2" charset="-78"/>
              </a:rPr>
              <a:t>کروماتوگرافی گاز</a:t>
            </a:r>
            <a:r>
              <a:rPr lang="en-US" dirty="0" smtClean="0">
                <a:latin typeface="B Tit"/>
                <a:cs typeface="B Titr" pitchFamily="2" charset="-78"/>
              </a:rPr>
              <a:t> </a:t>
            </a:r>
            <a:r>
              <a:rPr lang="ar-SA" dirty="0" smtClean="0">
                <a:latin typeface="B Tit"/>
                <a:cs typeface="B Titr" pitchFamily="2" charset="-78"/>
              </a:rPr>
              <a:t> طیف سنجی جرمی </a:t>
            </a:r>
            <a:r>
              <a:rPr lang="en-US" dirty="0" smtClean="0">
                <a:latin typeface="B Tit"/>
                <a:cs typeface="B Titr" pitchFamily="2" charset="-78"/>
              </a:rPr>
              <a:t>(GC-MS)</a:t>
            </a:r>
            <a:endParaRPr lang="fa-IR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endParaRPr lang="en-US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ar-SA" dirty="0" smtClean="0">
                <a:latin typeface="B Tit"/>
                <a:cs typeface="B Titr" pitchFamily="2" charset="-78"/>
              </a:rPr>
              <a:t>کرماتوگرافی یونی </a:t>
            </a:r>
            <a:r>
              <a:rPr lang="en-US" dirty="0" smtClean="0">
                <a:latin typeface="B Tit"/>
                <a:cs typeface="B Titr" pitchFamily="2" charset="-78"/>
              </a:rPr>
              <a:t>(IC) </a:t>
            </a:r>
            <a:endParaRPr lang="fa-IR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endParaRPr lang="en-US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ar-SA" dirty="0" smtClean="0">
                <a:latin typeface="B Tit"/>
                <a:cs typeface="B Titr" pitchFamily="2" charset="-78"/>
              </a:rPr>
              <a:t>کروماتوکرافی مایع با عملکرد و کارایی بالا </a:t>
            </a:r>
            <a:r>
              <a:rPr lang="en-US" dirty="0" smtClean="0">
                <a:latin typeface="B Tit"/>
                <a:cs typeface="B Titr" pitchFamily="2" charset="-78"/>
              </a:rPr>
              <a:t>(HPLC)</a:t>
            </a:r>
          </a:p>
          <a:p>
            <a:pPr lvl="0">
              <a:buFont typeface="Wingdings" pitchFamily="2" charset="2"/>
              <a:buChar char="ü"/>
            </a:pPr>
            <a:endParaRPr lang="fa-IR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ar-SA" dirty="0" smtClean="0">
                <a:latin typeface="B Tit"/>
                <a:cs typeface="B Titr" pitchFamily="2" charset="-78"/>
              </a:rPr>
              <a:t>طیف­بینی رزونانسی مغناطیسی هسته­ای </a:t>
            </a:r>
            <a:r>
              <a:rPr lang="en-US" dirty="0" smtClean="0">
                <a:latin typeface="B Tit"/>
                <a:cs typeface="B Titr" pitchFamily="2" charset="-78"/>
              </a:rPr>
              <a:t>(NMR)</a:t>
            </a:r>
            <a:endParaRPr lang="fa-IR" dirty="0" smtClean="0">
              <a:latin typeface="B Tit"/>
              <a:cs typeface="B Titr" pitchFamily="2" charset="-78"/>
            </a:endParaRPr>
          </a:p>
          <a:p>
            <a:pPr lvl="0"/>
            <a:endParaRPr lang="en-US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ar-SA" dirty="0" smtClean="0">
                <a:latin typeface="B Tit"/>
                <a:cs typeface="B Titr" pitchFamily="2" charset="-78"/>
              </a:rPr>
              <a:t>طیف­سنج جذب مادون قرمز تبدیل فوریه </a:t>
            </a:r>
            <a:r>
              <a:rPr lang="en-US" dirty="0" smtClean="0">
                <a:latin typeface="B Tit"/>
                <a:cs typeface="B Titr" pitchFamily="2" charset="-78"/>
              </a:rPr>
              <a:t>(FT-IR)</a:t>
            </a:r>
            <a:endParaRPr lang="fa-IR" dirty="0" smtClean="0">
              <a:latin typeface="B Tit"/>
              <a:cs typeface="B Titr" pitchFamily="2" charset="-78"/>
            </a:endParaRPr>
          </a:p>
          <a:p>
            <a:pPr lvl="0">
              <a:buFont typeface="Wingdings" pitchFamily="2" charset="2"/>
              <a:buChar char="ü"/>
            </a:pPr>
            <a:endParaRPr lang="fa-IR" dirty="0" smtClean="0">
              <a:latin typeface="B Tit"/>
              <a:cs typeface="B Titr" pitchFamily="2" charset="-78"/>
            </a:endParaRPr>
          </a:p>
          <a:p>
            <a:pPr lvl="0"/>
            <a:endParaRPr lang="en-US" dirty="0" smtClean="0">
              <a:latin typeface="B Tit"/>
              <a:cs typeface="B Titr" pitchFamily="2" charset="-78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B Tit"/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83671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روش های شناسایی فرآورده های تخریبی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1" name="Picture 10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24</a:t>
            </a:fld>
            <a:endParaRPr lang="fa-IR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1700808"/>
          <a:ext cx="6286544" cy="3929090"/>
        </p:xfrm>
        <a:graphic>
          <a:graphicData uri="http://schemas.openxmlformats.org/drawingml/2006/table">
            <a:tbl>
              <a:tblPr rtl="1"/>
              <a:tblGrid>
                <a:gridCol w="1571292"/>
                <a:gridCol w="1571292"/>
                <a:gridCol w="1571980"/>
                <a:gridCol w="1571980"/>
              </a:tblGrid>
              <a:tr h="29927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latin typeface="Times New Roman"/>
                          <a:ea typeface="Times New Roman"/>
                          <a:cs typeface="Zar"/>
                        </a:rPr>
                        <a:t>حد 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(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Zar"/>
                        </a:rPr>
                        <a:t>ppm</a:t>
                      </a: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Zar"/>
                        </a:rPr>
                        <a:t>منبع آنیونهای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HSS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Zar"/>
                        </a:rPr>
                        <a:t>فرمول شیمیایی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latin typeface="Times New Roman"/>
                          <a:ea typeface="Times New Roman"/>
                          <a:cs typeface="Zar"/>
                        </a:rPr>
                        <a:t>نام یون­ها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Nitrate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-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Nitrate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CHO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Formate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250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Oxalate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1000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Zar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H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Acetate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97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Sulfate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Sulfite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-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Zar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PO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Phoshate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10000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 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Thiosulfate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10000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CNS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Thiocyanate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H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</a:t>
                      </a:r>
                      <a:r>
                        <a:rPr lang="en-US" sz="1200">
                          <a:latin typeface="Zar"/>
                          <a:ea typeface="Times New Roman"/>
                          <a:cs typeface="B Nazanin"/>
                        </a:rPr>
                        <a:t> 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Glycolate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Times New Roman"/>
                          <a:ea typeface="Times New Roman"/>
                          <a:cs typeface="Zar"/>
                        </a:rPr>
                        <a:t>  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H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Malonate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3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1000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O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H</a:t>
                      </a:r>
                      <a:r>
                        <a:rPr lang="fa-IR" sz="1200" baseline="-25000">
                          <a:latin typeface="Times New Roman"/>
                          <a:ea typeface="Times New Roman"/>
                          <a:cs typeface="Zar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Succinate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Times New Roman"/>
                          <a:ea typeface="Times New Roman"/>
                          <a:cs typeface="Zar"/>
                        </a:rPr>
                        <a:t>500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Inorganic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Zar"/>
                        </a:rPr>
                        <a:t>Cl</a:t>
                      </a:r>
                      <a:endParaRPr lang="en-US" sz="120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Zar"/>
                        </a:rPr>
                        <a:t>Chloride</a:t>
                      </a:r>
                      <a:endParaRPr lang="en-US" sz="1200" dirty="0"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105273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HSS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معمول در سیستم آمین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0" name="Picture 9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547664" y="692696"/>
            <a:ext cx="50006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فرآورده های تخریبی خاص توسط اسید</a:t>
            </a:r>
          </a:p>
          <a:p>
            <a:pPr algn="ctr"/>
            <a:endParaRPr lang="fa-I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Formamide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HEED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HEEU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Polymers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BHEEU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Morphaline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Bis-HEP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Bicine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DIPA-OX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MDEA Fragments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Dimers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TIPA</a:t>
            </a:r>
          </a:p>
          <a:p>
            <a:pPr algn="ctr"/>
            <a:endParaRPr lang="en-US" sz="2000" dirty="0" smtClean="0">
              <a:cs typeface="B Zar" pitchFamily="2" charset="-78"/>
            </a:endParaRPr>
          </a:p>
          <a:p>
            <a:pPr algn="ctr"/>
            <a:endParaRPr lang="en-US" sz="2000" dirty="0">
              <a:cs typeface="B Za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0" name="Picture 9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2051720" y="980728"/>
            <a:ext cx="48245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None/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دلایل کلی تخریب آلکانول آمین ها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>
              <a:buClrTx/>
              <a:buFont typeface="Wingdings" pitchFamily="2" charset="2"/>
              <a:buChar char="ü"/>
            </a:pPr>
            <a:endParaRPr lang="en-US" dirty="0" smtClean="0">
              <a:cs typeface="B Titr" pitchFamily="2" charset="-78"/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فرآورده های تخریبی آمین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جامدات معلق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آلاینده های غیر معلق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هیدروکربن های با وزن مولکولی زیاد و کم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عوامل افزودنی و ضد کف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بازدارنده های خوردگی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آب ترکیبی و ناخالصی های آب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دمای بالای عملیات کارخانه 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ترکیب فولاد کربن یا فولاد سخت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ناخالصی های گاز طبیعی</a:t>
            </a:r>
          </a:p>
          <a:p>
            <a:pPr algn="ctr">
              <a:buClrTx/>
              <a:buFont typeface="Wingdings" pitchFamily="2" charset="2"/>
              <a:buChar char="ü"/>
            </a:pPr>
            <a:r>
              <a:rPr lang="fa-IR" sz="2000" dirty="0" smtClean="0">
                <a:cs typeface="B Titr" pitchFamily="2" charset="-78"/>
              </a:rPr>
              <a:t>اسید های آلی و غیر آلی</a:t>
            </a:r>
          </a:p>
          <a:p>
            <a:pPr algn="ctr"/>
            <a:endParaRPr lang="en-US" dirty="0">
              <a:cs typeface="B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8" name="Picture 7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6012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اثرات کلی تخریب آلکانول آمین ها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ظرفیت کاهشی محلول و عملکرد کارخان</a:t>
            </a:r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اثر کف فرآورده های تخریب</a:t>
            </a:r>
            <a:endParaRPr lang="en-US" sz="2000" dirty="0" smtClean="0">
              <a:cs typeface="B Titr" pitchFamily="2" charset="-78"/>
            </a:endParaRPr>
          </a:p>
          <a:p>
            <a:pPr lvl="0" algn="ctr"/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مواد اصلی و عمده موضوعات ساخت و ساز</a:t>
            </a:r>
            <a:endParaRPr lang="en-US" sz="2000" dirty="0" smtClean="0">
              <a:cs typeface="B Titr" pitchFamily="2" charset="-78"/>
            </a:endParaRPr>
          </a:p>
          <a:p>
            <a:pPr lvl="0" algn="ctr"/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اثر خوردگی فرآورده های تخریبی</a:t>
            </a:r>
            <a:endParaRPr lang="en-US" sz="2000" dirty="0" smtClean="0">
              <a:cs typeface="B Titr" pitchFamily="2" charset="-78"/>
            </a:endParaRPr>
          </a:p>
          <a:p>
            <a:pPr lvl="0" algn="ctr"/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اثر زیست محیطی فرآورده های تخریبی</a:t>
            </a:r>
            <a:endParaRPr lang="en-US" sz="2000" dirty="0" smtClean="0">
              <a:cs typeface="B Titr" pitchFamily="2" charset="-78"/>
            </a:endParaRPr>
          </a:p>
          <a:p>
            <a:pPr lvl="0" algn="ctr"/>
            <a:endParaRPr lang="en-US" sz="2000" dirty="0" smtClean="0">
              <a:cs typeface="B Titr" pitchFamily="2" charset="-78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ar-SA" sz="2000" dirty="0" smtClean="0">
                <a:cs typeface="B Titr" pitchFamily="2" charset="-78"/>
              </a:rPr>
              <a:t>اثر رسوب فرآورده های تخریبی</a:t>
            </a:r>
            <a:endParaRPr lang="en-US" sz="2000" dirty="0" smtClean="0">
              <a:cs typeface="B Titr" pitchFamily="2" charset="-78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8" name="Picture 7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28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908720"/>
            <a:ext cx="5400600" cy="25922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501008"/>
            <a:ext cx="5400600" cy="25922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475656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خوردگی شکاف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ها و حفره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ها در خطوط لوله و نقاط اتصال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9" name="Picture 18" descr="E:\Dextop\seminar\arm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29</a:t>
            </a:fld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764704"/>
            <a:ext cx="5904656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تشکیل کف  توسط فرآورده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های تخریبی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789040"/>
            <a:ext cx="5112568" cy="27363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0" name="Picture 9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13" name="Oval 12"/>
          <p:cNvSpPr/>
          <p:nvPr/>
        </p:nvSpPr>
        <p:spPr>
          <a:xfrm>
            <a:off x="7801004" y="128586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ln w="1905"/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مقدمه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cs typeface="B Zar" pitchFamily="2" charset="-78"/>
            </a:endParaRPr>
          </a:p>
          <a:p>
            <a:pPr algn="ctr"/>
            <a:r>
              <a:rPr lang="fa-IR" sz="1400" dirty="0" smtClean="0">
                <a:cs typeface="B Zar" pitchFamily="2" charset="-78"/>
              </a:rPr>
              <a:t>نتایج و بحث</a:t>
            </a:r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18" name="Picture 1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071538" y="1500174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ناخالصی های گازی وضرورت شیرین سازی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9632" y="242088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روش های شیرین سازی گاز طبیعی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7704" y="342900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آلکانول آمین ها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22108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            تجزیه، تخریب و مشکلات عملیاتی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30</a:t>
            </a:fld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268760"/>
            <a:ext cx="6048672" cy="38164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اثر رسوب در خط لوله کارخانه شیرین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ساز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9" name="Picture 8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31</a:t>
            </a:fld>
            <a:endParaRPr lang="fa-IR" dirty="0"/>
          </a:p>
        </p:txBody>
      </p:sp>
      <p:sp>
        <p:nvSpPr>
          <p:cNvPr id="21" name="Oval 20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886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مدلسازی فرآیند در نرم افزار </a:t>
            </a:r>
            <a:endParaRPr lang="en-US" sz="4000" dirty="0" smtClean="0">
              <a:cs typeface="B Titr" pitchFamily="2" charset="-78"/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6480720" cy="468052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1400" dirty="0" smtClean="0">
                <a:cs typeface="B Titr" panose="00000700000000000000" pitchFamily="2" charset="-78"/>
              </a:rPr>
              <a:t>کد  </a:t>
            </a:r>
            <a:r>
              <a:rPr lang="en-US" sz="1400" dirty="0" smtClean="0">
                <a:cs typeface="B Titr" panose="00000700000000000000" pitchFamily="2" charset="-78"/>
              </a:rPr>
              <a:t>Parameter setting</a:t>
            </a:r>
            <a:r>
              <a:rPr lang="fa-IR" sz="1400" dirty="0" smtClean="0">
                <a:cs typeface="B Titr" panose="00000700000000000000" pitchFamily="2" charset="-78"/>
              </a:rPr>
              <a:t> جهت محاسبه کلیه پارامتر های مدل نوشته شده است ،که با توجه به روابط مندرج در فایل پروژه هر یک محاسبه می گردند.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 smtClean="0">
                <a:cs typeface="B Titr" panose="00000700000000000000" pitchFamily="2" charset="-78"/>
              </a:rPr>
              <a:t>کد های  </a:t>
            </a:r>
            <a:r>
              <a:rPr lang="en-US" sz="1400" dirty="0" smtClean="0">
                <a:cs typeface="B Titr" panose="00000700000000000000" pitchFamily="2" charset="-78"/>
              </a:rPr>
              <a:t>mass</a:t>
            </a:r>
            <a:r>
              <a:rPr lang="fa-IR" sz="1400" dirty="0" smtClean="0">
                <a:cs typeface="B Titr" panose="00000700000000000000" pitchFamily="2" charset="-78"/>
              </a:rPr>
              <a:t> ، </a:t>
            </a:r>
            <a:r>
              <a:rPr lang="en-US" sz="1400" dirty="0" smtClean="0">
                <a:cs typeface="B Titr" panose="00000700000000000000" pitchFamily="2" charset="-78"/>
              </a:rPr>
              <a:t>Temp</a:t>
            </a:r>
            <a:r>
              <a:rPr lang="fa-IR" sz="1400" dirty="0" smtClean="0">
                <a:cs typeface="B Titr" panose="00000700000000000000" pitchFamily="2" charset="-78"/>
              </a:rPr>
              <a:t> و</a:t>
            </a:r>
            <a:r>
              <a:rPr lang="en-US" sz="1400" dirty="0" smtClean="0">
                <a:cs typeface="B Titr" panose="00000700000000000000" pitchFamily="2" charset="-78"/>
              </a:rPr>
              <a:t> Heat </a:t>
            </a:r>
            <a:r>
              <a:rPr lang="fa-IR" sz="1400" dirty="0" smtClean="0">
                <a:cs typeface="B Titr" panose="00000700000000000000" pitchFamily="2" charset="-78"/>
              </a:rPr>
              <a:t>به ترتیب جهت بررسی تغییرات غلظت آمین و</a:t>
            </a:r>
            <a:r>
              <a:rPr lang="en-US" sz="1400" dirty="0" smtClean="0">
                <a:cs typeface="B Titr" panose="00000700000000000000" pitchFamily="2" charset="-78"/>
              </a:rPr>
              <a:t> Co2</a:t>
            </a:r>
            <a:r>
              <a:rPr lang="fa-IR" sz="1400" dirty="0" smtClean="0">
                <a:cs typeface="B Titr" panose="00000700000000000000" pitchFamily="2" charset="-78"/>
              </a:rPr>
              <a:t> در فیلم مایع ، بررسی مقدار دما در هر قسمت از فیلم مایع و بررسی گرادیان دما و میزان گرمای آزاد شده در فیلم می باشند.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 smtClean="0">
                <a:cs typeface="B Titr" panose="00000700000000000000" pitchFamily="2" charset="-78"/>
              </a:rPr>
              <a:t>کد های </a:t>
            </a:r>
            <a:r>
              <a:rPr lang="en-US" sz="1400" dirty="0" smtClean="0">
                <a:cs typeface="B Titr" panose="00000700000000000000" pitchFamily="2" charset="-78"/>
              </a:rPr>
              <a:t>deg </a:t>
            </a:r>
            <a:r>
              <a:rPr lang="fa-IR" sz="1400" dirty="0" smtClean="0">
                <a:cs typeface="B Titr" panose="00000700000000000000" pitchFamily="2" charset="-78"/>
              </a:rPr>
              <a:t>و  </a:t>
            </a:r>
            <a:r>
              <a:rPr lang="en-US" sz="1400" dirty="0" smtClean="0">
                <a:cs typeface="B Titr" panose="00000700000000000000" pitchFamily="2" charset="-78"/>
              </a:rPr>
              <a:t>rigidode</a:t>
            </a:r>
            <a:r>
              <a:rPr lang="fa-IR" sz="1400" dirty="0" smtClean="0">
                <a:cs typeface="B Titr" panose="00000700000000000000" pitchFamily="2" charset="-78"/>
              </a:rPr>
              <a:t> جهت معرفی و محاسبه تغییرات غلظت فرآورده های تخریب و بررسی تغییرات غلظت آمین و </a:t>
            </a:r>
            <a:r>
              <a:rPr lang="en-US" sz="1400" dirty="0" smtClean="0">
                <a:cs typeface="B Titr" panose="00000700000000000000" pitchFamily="2" charset="-78"/>
              </a:rPr>
              <a:t>CO2</a:t>
            </a:r>
            <a:r>
              <a:rPr lang="fa-IR" sz="1400" dirty="0" smtClean="0">
                <a:cs typeface="B Titr" panose="00000700000000000000" pitchFamily="2" charset="-78"/>
              </a:rPr>
              <a:t> بعد از در نظر گرفتن تخریب می باشند.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 smtClean="0">
                <a:cs typeface="B Titr" panose="00000700000000000000" pitchFamily="2" charset="-78"/>
              </a:rPr>
              <a:t>کد </a:t>
            </a:r>
            <a:r>
              <a:rPr lang="en-US" sz="1400" dirty="0" smtClean="0">
                <a:cs typeface="B Titr" panose="00000700000000000000" pitchFamily="2" charset="-78"/>
              </a:rPr>
              <a:t>comp </a:t>
            </a:r>
            <a:r>
              <a:rPr lang="fa-IR" sz="1400" dirty="0" smtClean="0">
                <a:cs typeface="B Titr" panose="00000700000000000000" pitchFamily="2" charset="-78"/>
              </a:rPr>
              <a:t> جهت مقایسه مقادیر تغییرات غلظت حل به روش عددی با مقادیر تجربی می باشد و کد </a:t>
            </a:r>
            <a:r>
              <a:rPr lang="en-US" sz="1400" dirty="0" smtClean="0">
                <a:cs typeface="B Titr" panose="00000700000000000000" pitchFamily="2" charset="-78"/>
              </a:rPr>
              <a:t>compdeg</a:t>
            </a:r>
            <a:r>
              <a:rPr lang="fa-IR" sz="1400" dirty="0" smtClean="0">
                <a:cs typeface="B Titr" panose="00000700000000000000" pitchFamily="2" charset="-78"/>
              </a:rPr>
              <a:t> جهت مقایسه مقادیر تغییرات غلظت با و بدون در نظر گرفتن واکنش های تخریب می باشد</a:t>
            </a:r>
          </a:p>
          <a:p>
            <a:pPr algn="just" rtl="1">
              <a:lnSpc>
                <a:spcPct val="150000"/>
              </a:lnSpc>
            </a:pPr>
            <a:r>
              <a:rPr lang="fa-IR" sz="1400" dirty="0" smtClean="0">
                <a:cs typeface="B Titr" panose="00000700000000000000" pitchFamily="2" charset="-78"/>
              </a:rPr>
              <a:t>دستورات کد های ترسیمی نیز جهت آنالیز حساسیت فرآیند در دما و غلظت های اولیه آمین مختلف نوشته شده اند.</a:t>
            </a:r>
          </a:p>
          <a:p>
            <a:pPr algn="just" rtl="1">
              <a:lnSpc>
                <a:spcPct val="150000"/>
              </a:lnSpc>
            </a:pPr>
            <a:endParaRPr lang="fa-IR" sz="18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400" dirty="0" smtClean="0">
              <a:cs typeface="B Titr" panose="00000700000000000000" pitchFamily="2" charset="-78"/>
            </a:endParaRPr>
          </a:p>
        </p:txBody>
      </p:sp>
      <p:pic>
        <p:nvPicPr>
          <p:cNvPr id="11" name="Picture 10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32</a:t>
            </a:fld>
            <a:endParaRPr lang="fa-IR" dirty="0"/>
          </a:p>
        </p:txBody>
      </p:sp>
      <p:sp>
        <p:nvSpPr>
          <p:cNvPr id="21" name="Oval 20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7344816" cy="5544616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800" dirty="0" smtClean="0">
                <a:cs typeface="B Titr" pitchFamily="2" charset="-78"/>
              </a:rPr>
              <a:t>در این پروژه به شبیه</a:t>
            </a:r>
            <a:r>
              <a:rPr lang="en-US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سازی </a:t>
            </a:r>
            <a:r>
              <a:rPr lang="en-US" sz="1800" dirty="0" smtClean="0">
                <a:cs typeface="B Titr" pitchFamily="2" charset="-78"/>
              </a:rPr>
              <a:t>Rate-based</a:t>
            </a:r>
            <a:r>
              <a:rPr lang="ar-SA" sz="1800" dirty="0" smtClean="0">
                <a:cs typeface="B Titr" pitchFamily="2" charset="-78"/>
              </a:rPr>
              <a:t> برج جذب واحد شیرین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سازی مونو اتانول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آمین توسط نرم</a:t>
            </a:r>
            <a:r>
              <a:rPr lang="en-US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افزار</a:t>
            </a:r>
            <a:r>
              <a:rPr lang="en-US" sz="1800" dirty="0" smtClean="0">
                <a:cs typeface="B Titr" pitchFamily="2" charset="-78"/>
              </a:rPr>
              <a:t> MATLAB </a:t>
            </a:r>
            <a:r>
              <a:rPr lang="ar-SA" sz="1800" dirty="0" smtClean="0">
                <a:cs typeface="B Titr" pitchFamily="2" charset="-78"/>
              </a:rPr>
              <a:t> ، با و بدون در نظر گرفتن سینتیک واکنش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های تخریب همراه با موازنه های جرم و انرژی پرداخته شده است. شبیه سازی در فیلم مایع با استفاده از تئوری دو فیلمی انجام شده است که با کاهش آمین و تولید محصولات تخریب همانطور که انتظار می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رفت مواجه شدیم.  همچنین در ادامه تغییرات غلظت مونو اتانول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آمین را با تغییرات پارامترهای دمای عملیاتی</a:t>
            </a:r>
            <a:r>
              <a:rPr lang="fa-IR" sz="1800" dirty="0" smtClean="0">
                <a:cs typeface="B Titr" pitchFamily="2" charset="-78"/>
              </a:rPr>
              <a:t> و</a:t>
            </a:r>
            <a:r>
              <a:rPr lang="ar-SA" sz="1800" dirty="0" smtClean="0">
                <a:cs typeface="B Titr" pitchFamily="2" charset="-78"/>
              </a:rPr>
              <a:t>غلظت اولیه آمین بررسی و نتایج حاصل به­صورت نمودار به</a:t>
            </a:r>
            <a:r>
              <a:rPr lang="fa-IR" sz="1800" dirty="0" smtClean="0">
                <a:cs typeface="B Titr" pitchFamily="2" charset="-78"/>
              </a:rPr>
              <a:t> </a:t>
            </a:r>
            <a:r>
              <a:rPr lang="ar-SA" sz="1800" dirty="0" smtClean="0">
                <a:cs typeface="B Titr" pitchFamily="2" charset="-78"/>
              </a:rPr>
              <a:t>دست آمد و نتیجه شد که عملیات در دمای پایین آمین ورودی،غلظت اولیه متوسط آمین در ارتباط با کاهش هدر رفت آمین مناسب است.  در ادامه شبیه سازی </a:t>
            </a:r>
            <a:r>
              <a:rPr lang="en-US" sz="1800" dirty="0" smtClean="0">
                <a:cs typeface="B Titr" pitchFamily="2" charset="-78"/>
              </a:rPr>
              <a:t>Rate-based</a:t>
            </a:r>
            <a:r>
              <a:rPr lang="ar-SA" sz="1800" dirty="0" smtClean="0">
                <a:cs typeface="B Titr" pitchFamily="2" charset="-78"/>
              </a:rPr>
              <a:t> یک واحد کامل شیرین سازی با مدل ترمودینامیکی الکترولیتی </a:t>
            </a:r>
            <a:r>
              <a:rPr lang="en-US" sz="1800" dirty="0" smtClean="0">
                <a:cs typeface="B Titr" pitchFamily="2" charset="-78"/>
              </a:rPr>
              <a:t>AMINES</a:t>
            </a:r>
            <a:r>
              <a:rPr lang="ar-SA" sz="1800" dirty="0" smtClean="0">
                <a:cs typeface="B Titr" pitchFamily="2" charset="-78"/>
              </a:rPr>
              <a:t> با نرم افزار </a:t>
            </a:r>
            <a:r>
              <a:rPr lang="en-US" sz="1800" dirty="0" smtClean="0">
                <a:cs typeface="B Titr" pitchFamily="2" charset="-78"/>
              </a:rPr>
              <a:t>Aspen plus</a:t>
            </a:r>
            <a:r>
              <a:rPr lang="ar-SA" sz="1800" dirty="0" smtClean="0">
                <a:cs typeface="B Titr" pitchFamily="2" charset="-78"/>
              </a:rPr>
              <a:t> انجام گرفته و آنالیز حساسیت آن برای پارامتر هایی مشابه مدل تخریبی صورت گرفته و نتایج به صورت نمودار آمده است. </a:t>
            </a:r>
            <a:endParaRPr lang="fa-IR" sz="18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400" dirty="0" smtClean="0">
              <a:cs typeface="B Titr" pitchFamily="2" charset="-78"/>
            </a:endParaRPr>
          </a:p>
        </p:txBody>
      </p:sp>
      <p:pic>
        <p:nvPicPr>
          <p:cNvPr id="10" name="Picture 9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88640"/>
            <a:ext cx="65527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روابط به کار گرفته شده در مدلسازی جذب و تخریب  فرآیند در نرم افزار </a:t>
            </a:r>
            <a:endParaRPr lang="en-US" sz="3200" dirty="0" smtClean="0">
              <a:cs typeface="B Titr" pitchFamily="2" charset="-78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MATLAB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4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024336" cy="1512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95736" y="40050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شرایط مرزی برای </a:t>
            </a:r>
            <a:r>
              <a:rPr lang="en-US" dirty="0" smtClean="0">
                <a:cs typeface="B Titr" pitchFamily="2" charset="-78"/>
              </a:rPr>
              <a:t>MEA  </a:t>
            </a:r>
            <a:r>
              <a:rPr lang="fa-IR" dirty="0" smtClean="0">
                <a:cs typeface="B Titr" pitchFamily="2" charset="-78"/>
              </a:rPr>
              <a:t>   و  </a:t>
            </a:r>
            <a:r>
              <a:rPr lang="en-US" dirty="0" smtClean="0">
                <a:cs typeface="B Titr" pitchFamily="2" charset="-78"/>
              </a:rPr>
              <a:t>CO2</a:t>
            </a:r>
            <a:r>
              <a:rPr lang="fa-IR" dirty="0" smtClean="0">
                <a:cs typeface="B Titr" pitchFamily="2" charset="-78"/>
              </a:rPr>
              <a:t>  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7" name="Picture 16" descr="4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4509120"/>
            <a:ext cx="2592288" cy="1368152"/>
          </a:xfrm>
          <a:prstGeom prst="rect">
            <a:avLst/>
          </a:prstGeom>
        </p:spPr>
      </p:pic>
      <p:pic>
        <p:nvPicPr>
          <p:cNvPr id="18" name="Picture 17" descr="4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509120"/>
            <a:ext cx="2736304" cy="1368152"/>
          </a:xfrm>
          <a:prstGeom prst="rect">
            <a:avLst/>
          </a:prstGeom>
        </p:spPr>
      </p:pic>
      <p:pic>
        <p:nvPicPr>
          <p:cNvPr id="25" name="Picture 24" descr="E:\Dextop\seminar\arm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val 25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19168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روابط انتقال جرم جذب واکنشی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7" grpId="0"/>
      <p:bldP spid="2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34</a:t>
            </a:fld>
            <a:endParaRPr lang="fa-IR"/>
          </a:p>
        </p:txBody>
      </p:sp>
      <p:pic>
        <p:nvPicPr>
          <p:cNvPr id="3" name="Picture 2" descr="7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791835" cy="571500"/>
          </a:xfrm>
          <a:prstGeom prst="rect">
            <a:avLst/>
          </a:prstGeom>
        </p:spPr>
      </p:pic>
      <p:pic>
        <p:nvPicPr>
          <p:cNvPr id="4" name="Picture 3" descr="7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2492896"/>
            <a:ext cx="6053947" cy="446661"/>
          </a:xfrm>
          <a:prstGeom prst="rect">
            <a:avLst/>
          </a:prstGeom>
        </p:spPr>
      </p:pic>
      <p:pic>
        <p:nvPicPr>
          <p:cNvPr id="5" name="Picture 4" descr="7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3140968"/>
            <a:ext cx="5907298" cy="482877"/>
          </a:xfrm>
          <a:prstGeom prst="rect">
            <a:avLst/>
          </a:prstGeom>
        </p:spPr>
      </p:pic>
      <p:pic>
        <p:nvPicPr>
          <p:cNvPr id="6" name="Picture 5" descr="7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5856" y="3645024"/>
            <a:ext cx="2543530" cy="552527"/>
          </a:xfrm>
          <a:prstGeom prst="rect">
            <a:avLst/>
          </a:prstGeom>
        </p:spPr>
      </p:pic>
      <p:pic>
        <p:nvPicPr>
          <p:cNvPr id="7" name="Picture 6" descr="7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784" y="4365104"/>
            <a:ext cx="3753374" cy="600159"/>
          </a:xfrm>
          <a:prstGeom prst="rect">
            <a:avLst/>
          </a:prstGeom>
        </p:spPr>
      </p:pic>
      <p:pic>
        <p:nvPicPr>
          <p:cNvPr id="8" name="Picture 7" descr="7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7744" y="5013176"/>
            <a:ext cx="4277322" cy="581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65527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روابط به کار گرفته شده در مدلسازی جذب و تخریب  فرآیند در نرم افزار </a:t>
            </a:r>
            <a:endParaRPr lang="en-US" sz="3200" dirty="0" smtClean="0">
              <a:cs typeface="B Titr" pitchFamily="2" charset="-78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MATLAB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886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مدلسازی فرآیند در نرم افزار </a:t>
            </a:r>
            <a:endParaRPr lang="en-US" sz="4000" dirty="0" smtClean="0">
              <a:cs typeface="B Titr" pitchFamily="2" charset="-78"/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6480720" cy="468052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cs typeface="B Titr" pitchFamily="2" charset="-78"/>
              </a:rPr>
              <a:t> </a:t>
            </a:r>
            <a:r>
              <a:rPr lang="fa-IR" sz="2800" b="1" dirty="0" smtClean="0">
                <a:cs typeface="B Titr" pitchFamily="2" charset="-78"/>
              </a:rPr>
              <a:t>در حل معادلات </a:t>
            </a:r>
            <a:r>
              <a:rPr lang="en-US" sz="2800" b="1" dirty="0" smtClean="0">
                <a:cs typeface="B Titr" pitchFamily="2" charset="-78"/>
              </a:rPr>
              <a:t>ODE</a:t>
            </a:r>
            <a:r>
              <a:rPr lang="fa-IR" sz="2800" b="1" dirty="0" smtClean="0">
                <a:cs typeface="B Titr" pitchFamily="2" charset="-78"/>
              </a:rPr>
              <a:t> مربوط به برنامه های این پروژه از تابع </a:t>
            </a:r>
            <a:r>
              <a:rPr lang="en-US" sz="2800" b="1" dirty="0" smtClean="0">
                <a:cs typeface="B Titr" pitchFamily="2" charset="-78"/>
              </a:rPr>
              <a:t>Bvp4ode </a:t>
            </a:r>
            <a:r>
              <a:rPr lang="fa-IR" sz="2800" b="1" dirty="0" smtClean="0">
                <a:cs typeface="B Titr" pitchFamily="2" charset="-78"/>
              </a:rPr>
              <a:t> استفاده شده است و جهت حل معادلات در لایه مرزی از تابع </a:t>
            </a:r>
            <a:r>
              <a:rPr lang="en-US" sz="2800" b="1" dirty="0" smtClean="0">
                <a:cs typeface="B Titr" pitchFamily="2" charset="-78"/>
              </a:rPr>
              <a:t>Bvp4bc </a:t>
            </a:r>
            <a:r>
              <a:rPr lang="fa-IR" sz="2800" b="1" dirty="0" smtClean="0">
                <a:cs typeface="B Titr" pitchFamily="2" charset="-78"/>
              </a:rPr>
              <a:t> متلب استفاده شده است که در زیر به معرفی آن ها پرداخته ایم.</a:t>
            </a:r>
            <a:endParaRPr lang="en-US" sz="2800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8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3600" dirty="0" smtClean="0">
              <a:cs typeface="B Titr" pitchFamily="2" charset="-78"/>
            </a:endParaRPr>
          </a:p>
        </p:txBody>
      </p:sp>
      <p:pic>
        <p:nvPicPr>
          <p:cNvPr id="15" name="Picture 14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شبیه سازی فرآیند در نرم افزار </a:t>
            </a:r>
            <a:endParaRPr lang="en-US" sz="4000" dirty="0" smtClean="0">
              <a:cs typeface="B Titr" pitchFamily="2" charset="-78"/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Aspen Plus &amp; Hysys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6480720" cy="468052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endParaRPr lang="fa-IR" sz="18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400" dirty="0" smtClean="0">
              <a:cs typeface="B Titr" panose="00000700000000000000" pitchFamily="2" charset="-78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51992" y="1637184"/>
            <a:ext cx="6480720" cy="4680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شبیه سازی برای واحد شیرین سازی خانگیران مشهد صورت گرفته است.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  <a:p>
            <a:pPr marL="365760" lvl="0" indent="-256032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dirty="0" smtClean="0">
                <a:cs typeface="B Titr" pitchFamily="2" charset="-78"/>
              </a:rPr>
              <a:t>در این شبیه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سازی، با توجه به این که با سیستم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های جذب </a:t>
            </a:r>
            <a:r>
              <a:rPr lang="fa-IR" baseline="-25000" dirty="0" smtClean="0">
                <a:cs typeface="B Titr" pitchFamily="2" charset="-78"/>
              </a:rPr>
              <a:t>2</a:t>
            </a:r>
            <a:r>
              <a:rPr lang="en-US" dirty="0" smtClean="0">
                <a:cs typeface="B Titr" pitchFamily="2" charset="-78"/>
              </a:rPr>
              <a:t>CO</a:t>
            </a:r>
            <a:r>
              <a:rPr lang="fa-IR" dirty="0" smtClean="0">
                <a:cs typeface="B Titr" pitchFamily="2" charset="-78"/>
              </a:rPr>
              <a:t> و محلولهای آمینی درگیر هستیم، از روش محاسبه خواصی که به طور مجزا برای این سیستم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ها در نظر گرفته شده است، استفاده شد. این روش محاسبه با نام </a:t>
            </a:r>
            <a:r>
              <a:rPr lang="en-US" dirty="0" smtClean="0">
                <a:cs typeface="B Titr" pitchFamily="2" charset="-78"/>
              </a:rPr>
              <a:t>AMINES</a:t>
            </a:r>
            <a:r>
              <a:rPr lang="fa-IR" dirty="0" smtClean="0">
                <a:cs typeface="B Titr" pitchFamily="2" charset="-78"/>
              </a:rPr>
              <a:t> در نرم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افزار مشخص می باشد و از برج جذبی از نوع </a:t>
            </a:r>
            <a:r>
              <a:rPr lang="en-US" dirty="0" smtClean="0">
                <a:cs typeface="B Titr" pitchFamily="2" charset="-78"/>
              </a:rPr>
              <a:t>Rad-Frac</a:t>
            </a:r>
            <a:r>
              <a:rPr lang="fa-IR" dirty="0" smtClean="0">
                <a:cs typeface="B Titr" pitchFamily="2" charset="-78"/>
              </a:rPr>
              <a:t> با  21 سینی و برج دفعی از همین نوع با 26 سینی استفاده شده است.</a:t>
            </a:r>
          </a:p>
          <a:p>
            <a:pPr marL="365760" marR="0" lvl="0" indent="-256032" algn="just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هدف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 از شبیه سازی مقایسه نتایج حاصل از جذب با دو نرم افزار شبیه سازی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Aspen Plus 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  و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Hysys 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  می باشد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  <a:p>
            <a:pPr marL="365760" marR="0" lvl="0" indent="-256032" algn="just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6" name="Picture 15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2656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شبیه سازی فرآیند در نرم افزار </a:t>
            </a:r>
            <a:endParaRPr lang="en-US" sz="4000" dirty="0" smtClean="0">
              <a:cs typeface="B Titr" pitchFamily="2" charset="-78"/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Aspen Plus &amp; Hysys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155679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شبیه سازی با </a:t>
            </a:r>
            <a:r>
              <a:rPr lang="en-US" sz="2000" dirty="0" smtClean="0">
                <a:solidFill>
                  <a:srgbClr val="FF0000"/>
                </a:solidFill>
                <a:cs typeface="B Titr" pitchFamily="2" charset="-78"/>
              </a:rPr>
              <a:t>Aspen Hysys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698477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14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38</a:t>
            </a:fld>
            <a:endParaRPr lang="fa-IR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88640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شبیه سازی فرآیند در نرم افزار </a:t>
            </a:r>
            <a:endParaRPr lang="en-US" sz="4000" dirty="0" smtClean="0">
              <a:cs typeface="B Titr" pitchFamily="2" charset="-78"/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Aspen Plus &amp; Hysys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rgbClr val="3FCA34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155679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شبیه سازی با </a:t>
            </a:r>
            <a:r>
              <a:rPr lang="en-US" sz="2000" dirty="0" smtClean="0">
                <a:solidFill>
                  <a:srgbClr val="FF0000"/>
                </a:solidFill>
                <a:cs typeface="B Titr" pitchFamily="2" charset="-78"/>
              </a:rPr>
              <a:t>Aspen Plus 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662473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16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39</a:t>
            </a:fld>
            <a:endParaRPr lang="fa-IR" dirty="0"/>
          </a:p>
        </p:txBody>
      </p:sp>
      <p:sp>
        <p:nvSpPr>
          <p:cNvPr id="19" name="Oval 1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غلظت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در فیلم مایع – مقایسه نتایج حاصل از حل عددی با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BVP4C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با حل با روش ماتریکس (نتایج تجربی حاصل از کار های قبلی)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7" name="Picture 16" descr="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672" y="1988840"/>
            <a:ext cx="5040560" cy="4104456"/>
          </a:xfrm>
          <a:prstGeom prst="rect">
            <a:avLst/>
          </a:prstGeom>
        </p:spPr>
      </p:pic>
      <p:pic>
        <p:nvPicPr>
          <p:cNvPr id="13" name="Picture 12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آنچه در این کد خواهید آموخت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1052736"/>
            <a:ext cx="8435280" cy="47118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cs typeface="B Titr" panose="00000700000000000000" pitchFamily="2" charset="-78"/>
              </a:rPr>
              <a:t>آشنایی با دلایل کاهش غلظت آلکانول آمین ها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2- آشنایی با مکانیزم واکنش های تخریبی و فرآورده های حاصل از تخریب آلکانول آمین ها</a:t>
            </a:r>
          </a:p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3- </a:t>
            </a:r>
            <a:r>
              <a:rPr lang="fa-IR" sz="2400" b="1" noProof="0" dirty="0" smtClean="0">
                <a:cs typeface="B Titr" panose="00000700000000000000" pitchFamily="2" charset="-78"/>
              </a:rPr>
              <a:t>آشنایی با اثرات کلی تخریب آلکانول آمین ها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4- مدلسازی فرآیند در نرم افزار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MATLAB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B Titr" pitchFamily="2" charset="-78"/>
              </a:rPr>
              <a:t>و بررسی روابط مربوطه و شرایط مرزی جهت حل مدل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B Titr" pitchFamily="2" charset="-78"/>
            </a:endParaRPr>
          </a:p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5-</a:t>
            </a:r>
            <a:r>
              <a:rPr lang="fa-IR" sz="2400" b="1" dirty="0" smtClean="0">
                <a:cs typeface="B Titr" panose="00000700000000000000" pitchFamily="2" charset="-78"/>
              </a:rPr>
              <a:t>شبیه سازی فرآیند با نرم افزار های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Aspen Plus </a:t>
            </a:r>
            <a:r>
              <a:rPr lang="fa-I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و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Aspen Hysys</a:t>
            </a:r>
            <a:r>
              <a:rPr lang="fa-IR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9728" marR="0" lvl="0" indent="0" algn="r" defTabSz="914400" rtl="1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6- </a:t>
            </a:r>
            <a:r>
              <a:rPr lang="fa-IR" sz="2400" b="1" noProof="0" dirty="0" smtClean="0">
                <a:cs typeface="B Titr" panose="00000700000000000000" pitchFamily="2" charset="-78"/>
              </a:rPr>
              <a:t>بررسی تغییرات غلظت </a:t>
            </a:r>
            <a:r>
              <a:rPr lang="en-US" sz="2400" b="1" noProof="0" dirty="0" smtClean="0">
                <a:cs typeface="B Titr" panose="00000700000000000000" pitchFamily="2" charset="-78"/>
              </a:rPr>
              <a:t>MEA</a:t>
            </a:r>
            <a:r>
              <a:rPr lang="fa-IR" sz="2400" b="1" noProof="0" dirty="0" smtClean="0">
                <a:cs typeface="B Titr" panose="00000700000000000000" pitchFamily="2" charset="-78"/>
              </a:rPr>
              <a:t> آمین و </a:t>
            </a:r>
            <a:r>
              <a:rPr lang="en-US" sz="2400" b="1" noProof="0" dirty="0" smtClean="0">
                <a:cs typeface="B Titr" panose="00000700000000000000" pitchFamily="2" charset="-78"/>
              </a:rPr>
              <a:t>CO2</a:t>
            </a:r>
            <a:r>
              <a:rPr lang="fa-IR" sz="2400" b="1" noProof="0" dirty="0" smtClean="0">
                <a:cs typeface="B Titr" panose="00000700000000000000" pitchFamily="2" charset="-78"/>
              </a:rPr>
              <a:t> با و بدون در نظر گرفتن واکنش های تخریب به همراه آنالیز حساسیت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Picture 5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40352" y="188640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40</a:t>
            </a:fld>
            <a:endParaRPr lang="fa-IR" dirty="0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غلظت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و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در فیلم مایع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8" name="Picture 27" descr="1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5715798" cy="448690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41</a:t>
            </a:fld>
            <a:endParaRPr lang="fa-IR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غلظت آمین و محصولات تخریب بر حسب زمان (در دمای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</a:t>
            </a:r>
            <a:r>
              <a:rPr lang="en-US" baseline="30000" dirty="0" smtClean="0">
                <a:solidFill>
                  <a:srgbClr val="FF0000"/>
                </a:solidFill>
                <a:cs typeface="B Titr" pitchFamily="2" charset="-78"/>
              </a:rPr>
              <a:t>°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150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(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2" name="Picture 21" descr="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5791835" cy="457327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42</a:t>
            </a:fld>
            <a:endParaRPr lang="fa-IR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غلظت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و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در فیلم مایع با در نظر گرفتن واکنش های تخریب آمین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2" name="Picture 21" descr="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5791835" cy="436816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786710" y="1229274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8086756" y="2300844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6756" y="3458146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43880" y="4601154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43</a:t>
            </a:fld>
            <a:endParaRPr lang="fa-IR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98072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 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گرمای تولید شده توسط واکنش در فیلم مایع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2" name="Picture 21" descr="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5400600" cy="446449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گرادیان دما در فیلم مایع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3" name="Picture 22" descr="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328592" cy="432048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5" name="Picture 14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45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3407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موازنه انرژی - مقادیر دما در فیلم مایع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6" name="Picture 15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pic>
        <p:nvPicPr>
          <p:cNvPr id="18" name="Picture 1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5458587" cy="429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46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1967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آنالیز حساسیت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بررسی نقش دما بر روی جذب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در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آمین با و بدون در نظر گرفتن واکنش های تخریب آمین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4" name="Picture 23" descr="3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6480720" cy="403244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6" name="Picture 15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47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 – نتایج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1967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آنالیز حساسیت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بررسی نقش غلظت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آمین اولیه بر روی جذب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CO2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در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MEA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 آمین با و بدون در نظر گرفتن واکنش های تخریب آمین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4" name="Picture 23" descr="3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321496"/>
            <a:ext cx="6264696" cy="427585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1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مدلسازی و شبیه سازی</a:t>
            </a:r>
          </a:p>
          <a:p>
            <a:pPr algn="ctr"/>
            <a:r>
              <a:rPr lang="fa-IR" sz="1100" b="1" dirty="0" smtClean="0">
                <a:solidFill>
                  <a:schemeClr val="tx1"/>
                </a:solidFill>
                <a:cs typeface="B Zar" pitchFamily="2" charset="-78"/>
              </a:rPr>
              <a:t>فرآیند</a:t>
            </a: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pic>
        <p:nvPicPr>
          <p:cNvPr id="16" name="Picture 15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48</a:t>
            </a:fld>
            <a:endParaRPr lang="fa-IR" dirty="0"/>
          </a:p>
        </p:txBody>
      </p:sp>
      <p:sp>
        <p:nvSpPr>
          <p:cNvPr id="19" name="Oval 1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نتایج و نمودارهای حاصل از شبیه‌سازی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  ASPEN HYSYS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55576" y="2276872"/>
          <a:ext cx="5909094" cy="325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49</a:t>
            </a:fld>
            <a:endParaRPr lang="fa-IR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نتایج و نمودارهای حاصل از شبیه‌سازی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  ASPEN HYSYS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نتایج و نمودارهای حاصل از شبیه‌سازی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  ASPEN HYSYS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827584" y="2276872"/>
          <a:ext cx="5788324" cy="319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2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64291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latin typeface="Btit"/>
                <a:cs typeface="B Titr" pitchFamily="2" charset="-78"/>
              </a:rPr>
              <a:t>دلایل کاهش غلظت آلکانول آمین ها</a:t>
            </a:r>
            <a:endParaRPr lang="en-US" b="1" dirty="0">
              <a:solidFill>
                <a:srgbClr val="FF0000"/>
              </a:solidFill>
              <a:latin typeface="Btit"/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64305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cs typeface="B Titr" pitchFamily="2" charset="-78"/>
              </a:rPr>
              <a:t> افت های فیزیکی</a:t>
            </a:r>
          </a:p>
          <a:p>
            <a:pPr>
              <a:buFont typeface="Wingdings" pitchFamily="2" charset="2"/>
              <a:buChar char="ü"/>
            </a:pPr>
            <a:endParaRPr lang="fa-IR" dirty="0" smtClean="0">
              <a:cs typeface="B Titr" pitchFamily="2" charset="-78"/>
            </a:endParaRPr>
          </a:p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cs typeface="B Titr" pitchFamily="2" charset="-78"/>
              </a:rPr>
              <a:t>حلالیت در هیدروکربن ها </a:t>
            </a:r>
          </a:p>
          <a:p>
            <a:pPr>
              <a:buFont typeface="Wingdings" pitchFamily="2" charset="2"/>
              <a:buChar char="ü"/>
            </a:pPr>
            <a:endParaRPr lang="en-US" dirty="0">
              <a:cs typeface="B Tit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27860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cs typeface="B Titr" pitchFamily="2" charset="-78"/>
              </a:rPr>
              <a:t>تجزیه حرارتی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3429000"/>
            <a:ext cx="351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cs typeface="B Titr" pitchFamily="2" charset="-78"/>
              </a:rPr>
              <a:t>تشکیل نمک های پایدار حرارتی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40005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cs typeface="B Titr" pitchFamily="2" charset="-78"/>
              </a:rPr>
              <a:t>تبخیر شدن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6248" y="4643446"/>
            <a:ext cx="22860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226E1C"/>
              </a:buClr>
              <a:buFont typeface="Wingdings" pitchFamily="2" charset="2"/>
              <a:buChar char="ü"/>
            </a:pPr>
            <a:r>
              <a:rPr lang="fa-IR" dirty="0" smtClean="0">
                <a:latin typeface="+mj-lt"/>
                <a:cs typeface="B Titr" pitchFamily="2" charset="-78"/>
              </a:rPr>
              <a:t>تجزیه شیمیایی</a:t>
            </a:r>
            <a:endParaRPr lang="en-US" dirty="0">
              <a:latin typeface="+mj-lt"/>
              <a:cs typeface="B Titr" pitchFamily="2" charset="-78"/>
            </a:endParaRPr>
          </a:p>
        </p:txBody>
      </p:sp>
      <p:pic>
        <p:nvPicPr>
          <p:cNvPr id="30" name="Picture 29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Oval 4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50</a:t>
            </a:fld>
            <a:endParaRPr lang="fa-IR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نتایج و نمودارهای حاصل از شبیه‌سازی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  ASPEN PLUS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Chart 29"/>
          <p:cNvGraphicFramePr/>
          <p:nvPr/>
        </p:nvGraphicFramePr>
        <p:xfrm>
          <a:off x="467544" y="1916832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2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51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نتایج و نمودارهای حاصل از شبیه‌سازی 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  ASPEN PLUS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971600" y="1916832"/>
          <a:ext cx="5822830" cy="384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27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Oval 2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52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9807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راندمان مورفوری در طول برج جذب و احیاء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در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ASPEN HYSYS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Chart 29"/>
          <p:cNvGraphicFramePr/>
          <p:nvPr/>
        </p:nvGraphicFramePr>
        <p:xfrm>
          <a:off x="683568" y="1628800"/>
          <a:ext cx="6336703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611560" y="4077072"/>
          <a:ext cx="6375135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Picture 28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Oval 31"/>
          <p:cNvSpPr/>
          <p:nvPr/>
        </p:nvSpPr>
        <p:spPr>
          <a:xfrm>
            <a:off x="7443814" y="566124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53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9807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دما، دبی مایع و جزء مولی در طول برج احیاء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Aspen Plus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0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Chart 31"/>
          <p:cNvGraphicFramePr/>
          <p:nvPr/>
        </p:nvGraphicFramePr>
        <p:xfrm>
          <a:off x="467544" y="1916832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29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54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9807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دما، دبی مایع و جزء مولی در طول برج احیاء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Aspen Plus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1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Chart 31"/>
          <p:cNvGraphicFramePr/>
          <p:nvPr/>
        </p:nvGraphicFramePr>
        <p:xfrm>
          <a:off x="683568" y="1628800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icture 30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Oval 3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55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9807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دما، دبی مایع و جزء مولی در طول برج احیاء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Aspen Hysys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2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539552" y="1772816"/>
          <a:ext cx="64807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31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Oval 33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56</a:t>
            </a:fld>
            <a:endParaRPr lang="fa-IR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 و پیشنهادات 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9807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تغییرات دما، دبی مایع و جزء مولی در طول برج احیاء 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Aspen Hysys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3" name="Slide Number Placeholder 10"/>
          <p:cNvSpPr txBox="1">
            <a:spLocks/>
          </p:cNvSpPr>
          <p:nvPr/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99E60-01AC-4763-9053-BC01F66B162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a-I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226E1C"/>
                </a:solidFill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نتایج شبیه سازی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Chart 33"/>
          <p:cNvGraphicFramePr/>
          <p:nvPr/>
        </p:nvGraphicFramePr>
        <p:xfrm>
          <a:off x="539552" y="1772816"/>
          <a:ext cx="62646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Picture 32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57</a:t>
            </a:fld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chemeClr val="tx1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86756" y="351473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rgbClr val="226E1C"/>
                </a:solidFill>
                <a:cs typeface="B Zar" pitchFamily="2" charset="-78"/>
              </a:rPr>
              <a:t>نتیجه گیری 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26E1C"/>
              </a:solidFill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3880" y="465774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6480720" cy="468052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با افزایش دما با توجه به اینکه به سرعت واکنش ها افزوده می گردد در نتیجه میزان مصرف آمین افزایش می یابد و البته میزان نفوذ </a:t>
            </a:r>
            <a:r>
              <a:rPr lang="en-US" sz="1800" dirty="0" smtClean="0">
                <a:cs typeface="B Titr" pitchFamily="2" charset="-78"/>
              </a:rPr>
              <a:t>CO2</a:t>
            </a:r>
            <a:r>
              <a:rPr lang="fa-IR" sz="1800" dirty="0" smtClean="0">
                <a:cs typeface="B Titr" pitchFamily="2" charset="-78"/>
              </a:rPr>
              <a:t> در آمین (دلیل آن تاثیر کاهش دما بر روی رابطه مربوط به حلالیت </a:t>
            </a:r>
            <a:r>
              <a:rPr lang="en-US" sz="1800" dirty="0" smtClean="0">
                <a:cs typeface="B Titr" pitchFamily="2" charset="-78"/>
              </a:rPr>
              <a:t>NO2</a:t>
            </a:r>
            <a:r>
              <a:rPr lang="fa-IR" sz="1800" dirty="0" smtClean="0">
                <a:cs typeface="B Titr" pitchFamily="2" charset="-78"/>
              </a:rPr>
              <a:t> در آمین ) ،ولی چون تغییری در میزان </a:t>
            </a:r>
            <a:r>
              <a:rPr lang="en-US" sz="1800" dirty="0" smtClean="0">
                <a:cs typeface="B Titr" pitchFamily="2" charset="-78"/>
              </a:rPr>
              <a:t>CO2</a:t>
            </a:r>
            <a:r>
              <a:rPr lang="fa-IR" sz="1800" dirty="0" smtClean="0">
                <a:cs typeface="B Titr" pitchFamily="2" charset="-78"/>
              </a:rPr>
              <a:t> اولیه با تغییر دما نداریم میزان تغییرات خیلی چشم گیر نمی باشد.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cs typeface="B Titr" pitchFamily="2" charset="-78"/>
              </a:rPr>
              <a:t>کاهش میزان غلظت آمین اولیه سرعت واکنش جذب را کاهش می دهد</a:t>
            </a:r>
            <a:r>
              <a:rPr lang="en-US" sz="1800" dirty="0" smtClean="0">
                <a:cs typeface="B Titr" pitchFamily="2" charset="-78"/>
              </a:rPr>
              <a:t>)</a:t>
            </a:r>
            <a:r>
              <a:rPr lang="fa-IR" sz="1800" dirty="0" smtClean="0">
                <a:cs typeface="B Titr" pitchFamily="2" charset="-78"/>
              </a:rPr>
              <a:t> شیب نمودار تغییرات غلظت آمین اندکی کم می گردد</a:t>
            </a:r>
            <a:r>
              <a:rPr lang="en-US" sz="1800" dirty="0" smtClean="0">
                <a:cs typeface="B Titr" pitchFamily="2" charset="-78"/>
              </a:rPr>
              <a:t>.(</a:t>
            </a:r>
            <a:endParaRPr lang="fa-IR" sz="18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1800" dirty="0" smtClean="0">
                <a:cs typeface="B Titr" pitchFamily="2" charset="-78"/>
              </a:rPr>
              <a:t>ASPEN </a:t>
            </a:r>
            <a:r>
              <a:rPr lang="fa-IR" sz="1800" dirty="0" smtClean="0">
                <a:cs typeface="B Titr" pitchFamily="2" charset="-78"/>
              </a:rPr>
              <a:t>مقادیر جذب بیش‌تری را نسبت به </a:t>
            </a:r>
            <a:r>
              <a:rPr lang="en-US" sz="1800" dirty="0" smtClean="0">
                <a:cs typeface="B Titr" pitchFamily="2" charset="-78"/>
              </a:rPr>
              <a:t>HYSYS</a:t>
            </a:r>
            <a:r>
              <a:rPr lang="fa-IR" sz="1800" dirty="0" smtClean="0">
                <a:cs typeface="B Titr" pitchFamily="2" charset="-78"/>
              </a:rPr>
              <a:t> پیش‌بینی کرده‌است.</a:t>
            </a:r>
          </a:p>
          <a:p>
            <a:pPr algn="just" rtl="1">
              <a:lnSpc>
                <a:spcPct val="150000"/>
              </a:lnSpc>
            </a:pPr>
            <a:r>
              <a:rPr lang="en-US" sz="1800" dirty="0" smtClean="0">
                <a:cs typeface="B Titr" pitchFamily="2" charset="-78"/>
              </a:rPr>
              <a:t> HYSYS </a:t>
            </a:r>
            <a:r>
              <a:rPr lang="fa-IR" sz="1800" dirty="0" smtClean="0">
                <a:cs typeface="B Titr" pitchFamily="2" charset="-78"/>
              </a:rPr>
              <a:t>اجزاء مولی را نمی‌تواند به خوبی پیش‌بینی کند و </a:t>
            </a:r>
            <a:r>
              <a:rPr lang="en-US" sz="1800" dirty="0" smtClean="0">
                <a:cs typeface="B Titr" pitchFamily="2" charset="-78"/>
              </a:rPr>
              <a:t>Peak  </a:t>
            </a:r>
            <a:r>
              <a:rPr lang="fa-IR" sz="1800" dirty="0" err="1" smtClean="0">
                <a:cs typeface="B Titr" pitchFamily="2" charset="-78"/>
              </a:rPr>
              <a:t>هایی</a:t>
            </a:r>
            <a:r>
              <a:rPr lang="fa-IR" sz="1800" dirty="0" smtClean="0">
                <a:cs typeface="B Titr" pitchFamily="2" charset="-78"/>
              </a:rPr>
              <a:t> در نمودار</a:t>
            </a:r>
            <a:r>
              <a:rPr lang="en-US" sz="1800" dirty="0" smtClean="0">
                <a:cs typeface="B Titr" pitchFamily="2" charset="-78"/>
              </a:rPr>
              <a:t> </a:t>
            </a:r>
            <a:r>
              <a:rPr lang="fa-IR" sz="1800" dirty="0" smtClean="0">
                <a:cs typeface="B Titr" pitchFamily="2" charset="-78"/>
              </a:rPr>
              <a:t>های آن دیده می‌شود.</a:t>
            </a:r>
            <a:endParaRPr lang="en-US" sz="18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400" dirty="0" smtClean="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نتیجه گیری</a:t>
            </a:r>
            <a:endParaRPr lang="en-US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4" name="Picture 13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58</a:t>
            </a:fld>
            <a:endParaRPr lang="fa-IR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نکات و الزامات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7544" y="1124744"/>
            <a:ext cx="8229600" cy="537667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1- این  برنامه در همه نسخه های نرم افزار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MATLAB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قابل اجراست و همچنین شبیه سازی صورت گرفته در تمامی نسخه های </a:t>
            </a:r>
            <a:r>
              <a:rPr kumimoji="0" lang="fa-IR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7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به بعد نرم افزار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Aspen One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قابل اجرا می باشد.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2- آشنایی با روش های حل عددی معاد لات دیفرانسیل با شرایط مرزی لازم می باشد.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3- آشنایی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با روابط انتقال جرم در فرآیند جذب واکنشی لازم می باشد.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4- آشنایی با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زبان برنامه نویسی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MATLAB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5- آشنایی اولیه با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CFD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و نرم افزار های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Aspen Plus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و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Aspen Hysys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لازم </a:t>
            </a:r>
          </a:p>
          <a:p>
            <a:pPr marL="365760" marR="0" lvl="0" indent="-256032" algn="r" defTabSz="914400" rtl="1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می با شد.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5" name="Picture 4" descr="E:\Dextop\seminar\ar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59</a:t>
            </a:fld>
            <a:endParaRPr lang="fa-IR" dirty="0"/>
          </a:p>
        </p:txBody>
      </p:sp>
      <p:pic>
        <p:nvPicPr>
          <p:cNvPr id="10" name="Picture 2" descr="C:\Users\Amirrr\Pictures\HJ092_350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52759" y="1643050"/>
            <a:ext cx="3520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B Titr" pitchFamily="2" charset="-78"/>
              </a:rPr>
              <a:t>در تو پایان نیست</a:t>
            </a:r>
          </a:p>
          <a:p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B Titr" pitchFamily="2" charset="-78"/>
              </a:rPr>
              <a:t>     آغازی دگر باید تو را...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40965" name="AutoShape 5"/>
          <p:cNvCxnSpPr>
            <a:cxnSpLocks noChangeShapeType="1"/>
          </p:cNvCxnSpPr>
          <p:nvPr/>
        </p:nvCxnSpPr>
        <p:spPr bwMode="auto">
          <a:xfrm flipV="1">
            <a:off x="2357422" y="1928802"/>
            <a:ext cx="1025525" cy="78581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966" name="AutoShape 6"/>
          <p:cNvCxnSpPr>
            <a:cxnSpLocks noChangeShapeType="1"/>
          </p:cNvCxnSpPr>
          <p:nvPr/>
        </p:nvCxnSpPr>
        <p:spPr bwMode="auto">
          <a:xfrm rot="10800000">
            <a:off x="5072066" y="1928804"/>
            <a:ext cx="928694" cy="785817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43240" y="128586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مکانیزم واکنش های تخریبی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3504" y="278605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itr" pitchFamily="2" charset="-78"/>
              </a:rPr>
              <a:t>تخریب اکسایشی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8728" y="278605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itr" pitchFamily="2" charset="-78"/>
              </a:rPr>
              <a:t>تخریب حرارتی</a:t>
            </a:r>
            <a:endParaRPr lang="en-US" sz="2000" b="1" dirty="0">
              <a:cs typeface="B Titr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428860" y="3357562"/>
            <a:ext cx="1000132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1142976" y="3357562"/>
            <a:ext cx="92869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00232" y="428625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پلیمرزاسیون کربامات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596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itchFamily="2" charset="-78"/>
              </a:rPr>
              <a:t>اوره حلقوی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9" name="Picture 18" descr="E:\Dextop\seminar\arm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7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30" name="Picture 29" descr="F:\z\rasekh\nahaee\f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5572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115616" y="5229200"/>
            <a:ext cx="530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Titr" pitchFamily="2" charset="-78"/>
              </a:rPr>
              <a:t>نقاط تشدید واکنش های تخریبی در واحد آمین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2" name="Picture 11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56" y="292893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cs typeface="B Zar" pitchFamily="2" charset="-78"/>
              </a:rPr>
              <a:t>تجزیه اکسایشی</a:t>
            </a:r>
            <a:endParaRPr lang="en-US" sz="3600" b="1" dirty="0">
              <a:cs typeface="B Zar" pitchFamily="2" charset="-78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1428736"/>
            <a:ext cx="6143668" cy="3429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11560" y="530120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B Titr" pitchFamily="2" charset="-78"/>
              </a:rPr>
              <a:t> مکانیزم کلی خوداکسایشی آمین ، طبق نظر  بدل و آئویینی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2" name="Picture 11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9E60-01AC-4763-9053-BC01F66B1622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7786710" y="128586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8086756" y="235743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fa-IR" sz="1050" b="1" dirty="0" smtClean="0"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1050" b="1" dirty="0" smtClean="0">
                <a:solidFill>
                  <a:srgbClr val="3FCA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بررسی مکانیزم واکنشهای تخریب</a:t>
            </a:r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  <a:p>
            <a:pPr algn="ctr"/>
            <a:endParaRPr lang="en-US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FCA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3880" y="464344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نتایج و بحث </a:t>
            </a:r>
            <a:endParaRPr lang="en-US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6756" y="3500438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Zar" pitchFamily="2" charset="-78"/>
              </a:rPr>
              <a:t>شبیه سازی</a:t>
            </a:r>
          </a:p>
          <a:p>
            <a:pPr algn="ctr"/>
            <a:r>
              <a:rPr lang="fa-IR" sz="1400" dirty="0" smtClean="0">
                <a:cs typeface="B Zar" pitchFamily="2" charset="-78"/>
              </a:rPr>
              <a:t>فرآیند</a:t>
            </a:r>
            <a:endParaRPr lang="fa-IR" sz="14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cs typeface="B Zar" pitchFamily="2" charset="-78"/>
            </a:endParaRPr>
          </a:p>
          <a:p>
            <a:pPr algn="ctr"/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6643734" cy="44291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071538" y="5429264"/>
            <a:ext cx="558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B Titr" pitchFamily="2" charset="-78"/>
              </a:rPr>
              <a:t>مکانیزم جداسازی الکترون طبق نظر چای و راشل</a:t>
            </a:r>
            <a:r>
              <a:rPr lang="en-US" sz="2400" dirty="0" smtClean="0">
                <a:cs typeface="B Titr" pitchFamily="2" charset="-78"/>
              </a:rPr>
              <a:t> </a:t>
            </a:r>
          </a:p>
        </p:txBody>
      </p:sp>
      <p:pic>
        <p:nvPicPr>
          <p:cNvPr id="12" name="Picture 11" descr="E:\Dextop\seminar\arm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86644" y="336439"/>
            <a:ext cx="1000132" cy="78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443814" y="5657872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Zar" pitchFamily="2" charset="-78"/>
              </a:rPr>
              <a:t>نتیجه گیری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8468</TotalTime>
  <Words>2927</Words>
  <Application>Microsoft Office PowerPoint</Application>
  <PresentationFormat>On-screen Show (4:3)</PresentationFormat>
  <Paragraphs>1962</Paragraphs>
  <Slides>59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7" baseType="lpstr">
      <vt:lpstr>Arial</vt:lpstr>
      <vt:lpstr>B Nazanin</vt:lpstr>
      <vt:lpstr>B Tit</vt:lpstr>
      <vt:lpstr>B Titr</vt:lpstr>
      <vt:lpstr>B Zar</vt:lpstr>
      <vt:lpstr>Btit</vt:lpstr>
      <vt:lpstr>Btitr</vt:lpstr>
      <vt:lpstr>Calibri</vt:lpstr>
      <vt:lpstr>Lucida Sans Unicode</vt:lpstr>
      <vt:lpstr>Tempus Sans ITC</vt:lpstr>
      <vt:lpstr>Times New Roman</vt:lpstr>
      <vt:lpstr>Verdana</vt:lpstr>
      <vt:lpstr>Wingdings</vt:lpstr>
      <vt:lpstr>Wingdings 2</vt:lpstr>
      <vt:lpstr>Wingdings 3</vt:lpstr>
      <vt:lpstr>Zar</vt:lpstr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توانمندیهای کُد – نتایج مدلسازی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AGHAGHIA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nazanin</dc:creator>
  <cp:lastModifiedBy>marketcode</cp:lastModifiedBy>
  <cp:revision>481</cp:revision>
  <dcterms:created xsi:type="dcterms:W3CDTF">2002-05-03T07:44:44Z</dcterms:created>
  <dcterms:modified xsi:type="dcterms:W3CDTF">2017-08-19T06:00:15Z</dcterms:modified>
</cp:coreProperties>
</file>