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366" r:id="rId2"/>
    <p:sldId id="354" r:id="rId3"/>
    <p:sldId id="356" r:id="rId4"/>
    <p:sldId id="357" r:id="rId5"/>
    <p:sldId id="358" r:id="rId6"/>
    <p:sldId id="359" r:id="rId7"/>
    <p:sldId id="360" r:id="rId8"/>
    <p:sldId id="361" r:id="rId9"/>
    <p:sldId id="362" r:id="rId10"/>
    <p:sldId id="3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5/23/2017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5/23/2017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A20C4D-0180-40D2-A856-4ABE5A1A069E}" type="datetime1">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2B8DA-E986-49A0-9432-B1D2119FAF59}" type="datetime1">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30C608-5F6B-4B63-877E-475840BA68C2}" type="datetime1">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8679F-5204-42F1-94E5-7F35567538DB}" type="datetime1">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084C4D-0FBA-4EA7-840D-D98AE8E20134}" type="datetime1">
              <a:rPr lang="en-US" smtClean="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8F6381-DD72-4ACD-886C-E080E4E4AD4F}" type="datetime1">
              <a:rPr lang="en-US" smtClean="0"/>
              <a:pPr/>
              <a:t>5/23/2017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09902C-ABFA-4ACC-87B3-54E6B0DABEEE}" type="datetime1">
              <a:rPr lang="en-US" smtClean="0"/>
              <a:pPr/>
              <a:t>5/23/2017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514FA-93E7-482C-BBFB-C57F051F7D55}" type="datetime1">
              <a:rPr lang="en-US" smtClean="0"/>
              <a:pPr/>
              <a:t>5/23/2017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CA29ED0-9E00-4234-B909-B4C6398DC9B8}" type="datetime1">
              <a:rPr lang="en-US" smtClean="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5/23/2017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5/23/2017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مدلسازی و شبیه سازی مبدل حرارتی پره – لوله</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smtClean="0">
                <a:solidFill>
                  <a:srgbClr val="FF0000"/>
                </a:solidFill>
                <a:latin typeface="Times New Roman" panose="02020603050405020304" pitchFamily="18" charset="0"/>
                <a:cs typeface="B Titr" panose="00000700000000000000" pitchFamily="2" charset="-78"/>
              </a:rPr>
              <a:t> (fin tube heat exchanger) </a:t>
            </a:r>
            <a:r>
              <a:rPr lang="fa-IR" sz="3600" dirty="0" smtClean="0">
                <a:solidFill>
                  <a:srgbClr val="FF0000"/>
                </a:solidFill>
                <a:cs typeface="B Titr" panose="00000700000000000000" pitchFamily="2" charset="-78"/>
              </a:rPr>
              <a:t>به کمک نرم افزار کامسول</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ابوالفضل تقی زاده بهبهانی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اردیبهشت 96</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363414"/>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6928" indent="-457200" algn="r" rtl="1">
              <a:buSzPct val="82000"/>
              <a:buFont typeface="+mj-lt"/>
              <a:buAutoNum type="arabicParenR"/>
            </a:pPr>
            <a:r>
              <a:rPr lang="fa-IR" sz="2400" b="1" dirty="0">
                <a:cs typeface="B Titr" panose="00000700000000000000" pitchFamily="2" charset="-78"/>
              </a:rPr>
              <a:t>این برنامه ها فقط در </a:t>
            </a:r>
            <a:r>
              <a:rPr lang="fa-IR" sz="2400" b="1" dirty="0">
                <a:solidFill>
                  <a:srgbClr val="0000FF"/>
                </a:solidFill>
                <a:cs typeface="B Titr" panose="00000700000000000000" pitchFamily="2" charset="-78"/>
              </a:rPr>
              <a:t>ورژن 5.2 </a:t>
            </a:r>
            <a:r>
              <a:rPr lang="fa-IR" sz="2400" b="1" dirty="0">
                <a:cs typeface="B Titr" panose="00000700000000000000" pitchFamily="2" charset="-78"/>
              </a:rPr>
              <a:t>نرم افزار کامسول قابل اجراست.</a:t>
            </a:r>
          </a:p>
          <a:p>
            <a:pPr marL="566928" indent="-457200" algn="r" rtl="1">
              <a:buSzPct val="82000"/>
              <a:buFont typeface="+mj-lt"/>
              <a:buAutoNum type="arabicParenR"/>
            </a:pPr>
            <a:r>
              <a:rPr lang="fa-IR" sz="2400" b="1" dirty="0">
                <a:latin typeface="Times New Roman" panose="02020603050405020304" pitchFamily="18" charset="0"/>
                <a:cs typeface="B Titr" panose="00000700000000000000" pitchFamily="2" charset="-78"/>
              </a:rPr>
              <a:t>آشنایی اولیه با </a:t>
            </a:r>
            <a:r>
              <a:rPr lang="en-US" sz="2400" b="1" dirty="0">
                <a:solidFill>
                  <a:srgbClr val="0000FF"/>
                </a:solidFill>
                <a:latin typeface="Times New Roman" panose="02020603050405020304" pitchFamily="18" charset="0"/>
                <a:cs typeface="B Titr" panose="00000700000000000000" pitchFamily="2" charset="-78"/>
              </a:rPr>
              <a:t>CFD</a:t>
            </a:r>
            <a:r>
              <a:rPr lang="fa-IR" sz="2400" b="1" dirty="0">
                <a:latin typeface="Times New Roman" panose="02020603050405020304" pitchFamily="18" charset="0"/>
                <a:cs typeface="B Titr" panose="00000700000000000000" pitchFamily="2" charset="-78"/>
              </a:rPr>
              <a:t> و مفاهیمی مانند </a:t>
            </a:r>
            <a:r>
              <a:rPr lang="en-US" sz="2400" b="1" dirty="0">
                <a:solidFill>
                  <a:srgbClr val="0000FF"/>
                </a:solidFill>
                <a:latin typeface="Times New Roman" panose="02020603050405020304" pitchFamily="18" charset="0"/>
                <a:cs typeface="B Titr" panose="00000700000000000000" pitchFamily="2" charset="-78"/>
              </a:rPr>
              <a:t>Local Time Stepping</a:t>
            </a:r>
            <a:endParaRPr lang="fa-IR" sz="2400" b="1" dirty="0">
              <a:solidFill>
                <a:srgbClr val="0000FF"/>
              </a:solidFill>
              <a:latin typeface="Times New Roman" panose="02020603050405020304" pitchFamily="18" charset="0"/>
              <a:cs typeface="B Titr" panose="00000700000000000000" pitchFamily="2" charset="-78"/>
            </a:endParaRPr>
          </a:p>
          <a:p>
            <a:pPr marL="566928" indent="-457200" algn="r" rtl="1">
              <a:buSzPct val="82000"/>
              <a:buFont typeface="+mj-lt"/>
              <a:buAutoNum type="arabicParenR"/>
            </a:pPr>
            <a:r>
              <a:rPr lang="fa-IR" sz="2400" b="1" dirty="0">
                <a:latin typeface="Times New Roman" panose="02020603050405020304" pitchFamily="18" charset="0"/>
                <a:cs typeface="B Titr" panose="00000700000000000000" pitchFamily="2" charset="-78"/>
              </a:rPr>
              <a:t>آشنایی با </a:t>
            </a:r>
            <a:r>
              <a:rPr lang="en-US" sz="2400" b="1" dirty="0">
                <a:solidFill>
                  <a:srgbClr val="0000FF"/>
                </a:solidFill>
                <a:latin typeface="Times New Roman" panose="02020603050405020304" pitchFamily="18" charset="0"/>
                <a:cs typeface="B Titr" panose="00000700000000000000" pitchFamily="2" charset="-78"/>
              </a:rPr>
              <a:t>Finite Element Methods</a:t>
            </a:r>
            <a:endParaRPr lang="fa-IR" sz="2400" b="1" dirty="0">
              <a:solidFill>
                <a:srgbClr val="0000FF"/>
              </a:solidFill>
              <a:cs typeface="B Titr" panose="00000700000000000000" pitchFamily="2" charset="-78"/>
            </a:endParaRPr>
          </a:p>
          <a:p>
            <a:pPr marL="566928" indent="-457200" algn="r" rtl="1">
              <a:buSzPct val="82000"/>
              <a:buFont typeface="+mj-lt"/>
              <a:buAutoNum type="arabicParenR"/>
            </a:pPr>
            <a:r>
              <a:rPr lang="fa-IR" sz="2400" b="1" dirty="0">
                <a:cs typeface="B Titr" panose="00000700000000000000" pitchFamily="2" charset="-78"/>
              </a:rPr>
              <a:t>آشنایی با نرم افزار کامسول و سالیدورک</a:t>
            </a:r>
            <a:endParaRPr lang="en-US" sz="2400" b="1" dirty="0">
              <a:cs typeface="B Titr" panose="00000700000000000000" pitchFamily="2" charset="-78"/>
            </a:endParaRPr>
          </a:p>
          <a:p>
            <a:pPr marL="566928" indent="-457200" algn="r" rtl="1">
              <a:lnSpc>
                <a:spcPct val="200000"/>
              </a:lnSpc>
              <a:buSzPct val="82000"/>
              <a:buFont typeface="+mj-lt"/>
              <a:buAutoNum type="arabicParenR"/>
            </a:pP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550092"/>
          </a:xfrm>
        </p:spPr>
        <p:txBody>
          <a:bodyPr>
            <a:noAutofit/>
          </a:bodyPr>
          <a:lstStyle/>
          <a:p>
            <a:endParaRPr lang="en-US" sz="2800" dirty="0" smtClean="0">
              <a:cs typeface="B Titr" panose="00000700000000000000" pitchFamily="2" charset="-78"/>
            </a:endParaRPr>
          </a:p>
          <a:p>
            <a:pPr algn="just" rtl="1"/>
            <a:r>
              <a:rPr lang="fa-IR" sz="2800" dirty="0" smtClean="0">
                <a:cs typeface="B Titr" panose="00000700000000000000" pitchFamily="2" charset="-78"/>
              </a:rPr>
              <a:t>نرم </a:t>
            </a:r>
            <a:r>
              <a:rPr lang="fa-IR" sz="2800" dirty="0">
                <a:cs typeface="B Titr" panose="00000700000000000000" pitchFamily="2" charset="-78"/>
              </a:rPr>
              <a:t>افزار کامسول از جمله نرم افزارهای قدرتمند شبیه سازی است. هسته اصلی این نرم افزار که مبتنی بر روش </a:t>
            </a:r>
            <a:r>
              <a:rPr lang="fa-IR" sz="2800" dirty="0" smtClean="0">
                <a:cs typeface="B Titr" panose="00000700000000000000" pitchFamily="2" charset="-78"/>
              </a:rPr>
              <a:t>های عددی </a:t>
            </a:r>
            <a:r>
              <a:rPr lang="fa-IR" sz="2800" dirty="0">
                <a:cs typeface="B Titr" panose="00000700000000000000" pitchFamily="2" charset="-78"/>
              </a:rPr>
              <a:t>المان محدود است، می تواند چند مدل مختلف فیزیکی را در قالب یک پروژه به صورت همزمان مورد تحلیل قرار بدهد. از این رو به راحتی می توان پیش بینی کرد که این نرم افزار توانایی تحلیل بسیاری از مسائل تخصصی در هر یک از ضمینه های مختلف فنی را داراست.</a:t>
            </a:r>
          </a:p>
          <a:p>
            <a:pPr algn="just" rtl="1"/>
            <a:r>
              <a:rPr lang="fa-IR" sz="2800" dirty="0">
                <a:cs typeface="B Titr" panose="00000700000000000000" pitchFamily="2" charset="-78"/>
              </a:rPr>
              <a:t>کامسول پدیده های جهان اطراف ما را در قالب معادله های دیفرانسیل حاکم برآن پدیده توصیف می کند. از این رو برای حل مسئله مورد نظر باید مسائل خود را در قالب یک یا چند معادله دیفرانسیل مستقل و یا وابسته به هم بیان کنید. </a:t>
            </a:r>
            <a:endParaRPr lang="en-US" sz="2800" dirty="0">
              <a:cs typeface="B Titr" panose="00000700000000000000" pitchFamily="2" charset="-78"/>
            </a:endParaRPr>
          </a:p>
        </p:txBody>
      </p:sp>
      <p:sp>
        <p:nvSpPr>
          <p:cNvPr id="3" name="Title 2"/>
          <p:cNvSpPr>
            <a:spLocks noGrp="1"/>
          </p:cNvSpPr>
          <p:nvPr>
            <p:ph type="title"/>
          </p:nvPr>
        </p:nvSpPr>
        <p:spPr>
          <a:xfrm>
            <a:off x="457200" y="274638"/>
            <a:ext cx="8229600" cy="1782762"/>
          </a:xfrm>
        </p:spPr>
        <p:txBody>
          <a:bodyPr>
            <a:normAutofit/>
          </a:bodyPr>
          <a:lstStyle/>
          <a:p>
            <a:pPr algn="ctr" rtl="1"/>
            <a:r>
              <a:rPr lang="fa-IR" sz="3200" dirty="0">
                <a:solidFill>
                  <a:srgbClr val="FF0000"/>
                </a:solidFill>
                <a:cs typeface="B Titr" panose="00000700000000000000" pitchFamily="2" charset="-78"/>
              </a:rPr>
              <a:t>سخن اول</a:t>
            </a:r>
            <a:r>
              <a:rPr lang="en-US" sz="3200" dirty="0">
                <a:solidFill>
                  <a:srgbClr val="FF0000"/>
                </a:solidFill>
                <a:cs typeface="B Titr" panose="00000700000000000000" pitchFamily="2" charset="-78"/>
              </a:rPr>
              <a:t/>
            </a:r>
            <a:br>
              <a:rPr lang="en-US" sz="3200" dirty="0">
                <a:solidFill>
                  <a:srgbClr val="FF0000"/>
                </a:solidFill>
                <a:cs typeface="B Titr" panose="00000700000000000000" pitchFamily="2" charset="-78"/>
              </a:rPr>
            </a:br>
            <a:r>
              <a:rPr lang="en-US" sz="3200" dirty="0" smtClean="0">
                <a:solidFill>
                  <a:srgbClr val="FF0000"/>
                </a:solidFill>
                <a:cs typeface="B Titr" panose="00000700000000000000" pitchFamily="2" charset="-78"/>
              </a:rPr>
              <a:t/>
            </a:r>
            <a:br>
              <a:rPr lang="en-US" sz="3200" dirty="0" smtClean="0">
                <a:solidFill>
                  <a:srgbClr val="FF0000"/>
                </a:solidFill>
                <a:cs typeface="B Titr" panose="00000700000000000000" pitchFamily="2" charset="-78"/>
              </a:rPr>
            </a:br>
            <a:endParaRPr lang="en-US"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buFont typeface="Wingdings" panose="05000000000000000000" pitchFamily="2" charset="2"/>
              <a:buChar char="Ø"/>
            </a:pPr>
            <a:r>
              <a:rPr lang="fa-IR" sz="2400" dirty="0">
                <a:solidFill>
                  <a:srgbClr val="0000FF"/>
                </a:solidFill>
                <a:cs typeface="B Titr" panose="00000700000000000000" pitchFamily="2" charset="-78"/>
              </a:rPr>
              <a:t>تعیین پروفایل صفحات هم دمای سیال در هندسه مبدل حرارتی</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387" y="2057400"/>
            <a:ext cx="7515225" cy="4562475"/>
          </a:xfrm>
          <a:prstGeom prst="rect">
            <a:avLst/>
          </a:prstGeom>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buFont typeface="Wingdings" panose="05000000000000000000" pitchFamily="2" charset="2"/>
              <a:buChar char="Ø"/>
            </a:pPr>
            <a:r>
              <a:rPr lang="fa-IR" sz="2400" dirty="0">
                <a:solidFill>
                  <a:srgbClr val="0000FF"/>
                </a:solidFill>
                <a:cs typeface="B Titr" panose="00000700000000000000" pitchFamily="2" charset="-78"/>
              </a:rPr>
              <a:t>تعیین پروفایل خطوط هم فشار سیال در هندسه مبدل حرارتی</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387" y="1676400"/>
            <a:ext cx="7515225" cy="4562475"/>
          </a:xfrm>
          <a:prstGeom prst="rect">
            <a:avLst/>
          </a:prstGeom>
        </p:spPr>
      </p:pic>
    </p:spTree>
    <p:extLst>
      <p:ext uri="{BB962C8B-B14F-4D97-AF65-F5344CB8AC3E}">
        <p14:creationId xmlns:p14="http://schemas.microsoft.com/office/powerpoint/2010/main" val="323569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19212"/>
            <a:ext cx="8229600" cy="4525963"/>
          </a:xfrm>
        </p:spPr>
        <p:txBody>
          <a:bodyPr>
            <a:normAutofit/>
          </a:bodyPr>
          <a:lstStyle/>
          <a:p>
            <a:pPr algn="ctr" rtl="1">
              <a:buFont typeface="Wingdings" panose="05000000000000000000" pitchFamily="2" charset="2"/>
              <a:buChar char="Ø"/>
            </a:pPr>
            <a:r>
              <a:rPr lang="fa-IR" sz="2400" dirty="0">
                <a:solidFill>
                  <a:srgbClr val="0000FF"/>
                </a:solidFill>
                <a:cs typeface="B Titr" panose="00000700000000000000" pitchFamily="2" charset="-78"/>
              </a:rPr>
              <a:t>تعیین پروفایل دمای بدنه مبدل حرارتی</a:t>
            </a:r>
            <a:endParaRPr lang="en-US" sz="2400" dirty="0">
              <a:solidFill>
                <a:srgbClr val="0000FF"/>
              </a:solidFill>
              <a:cs typeface="B Titr" panose="00000700000000000000" pitchFamily="2" charset="-78"/>
            </a:endParaRPr>
          </a:p>
          <a:p>
            <a:pPr lvl="0" algn="ctr" rtl="1"/>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387" y="1828800"/>
            <a:ext cx="7515225" cy="4562475"/>
          </a:xfrm>
          <a:prstGeom prst="rect">
            <a:avLst/>
          </a:prstGeom>
        </p:spPr>
      </p:pic>
    </p:spTree>
    <p:extLst>
      <p:ext uri="{BB962C8B-B14F-4D97-AF65-F5344CB8AC3E}">
        <p14:creationId xmlns:p14="http://schemas.microsoft.com/office/powerpoint/2010/main" val="94799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0585"/>
            <a:ext cx="8229600" cy="4846707"/>
          </a:xfrm>
        </p:spPr>
        <p:txBody>
          <a:bodyPr>
            <a:normAutofit/>
          </a:bodyPr>
          <a:lstStyle/>
          <a:p>
            <a:pPr algn="ctr" rtl="1">
              <a:buFont typeface="Wingdings" panose="05000000000000000000" pitchFamily="2" charset="2"/>
              <a:buChar char="Ø"/>
            </a:pPr>
            <a:r>
              <a:rPr lang="fa-IR" sz="2400" dirty="0">
                <a:solidFill>
                  <a:srgbClr val="0000FF"/>
                </a:solidFill>
                <a:cs typeface="B Titr" panose="00000700000000000000" pitchFamily="2" charset="-78"/>
              </a:rPr>
              <a:t>تعیین خطوط و مسیر جریان سیال در هندسه مبدل حرارتی</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387" y="1600200"/>
            <a:ext cx="7515225" cy="4562475"/>
          </a:xfrm>
          <a:prstGeom prst="rect">
            <a:avLst/>
          </a:prstGeom>
        </p:spPr>
      </p:pic>
    </p:spTree>
    <p:extLst>
      <p:ext uri="{BB962C8B-B14F-4D97-AF65-F5344CB8AC3E}">
        <p14:creationId xmlns:p14="http://schemas.microsoft.com/office/powerpoint/2010/main" val="288442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1"/>
            <a:ext cx="8229600" cy="4864292"/>
          </a:xfrm>
        </p:spPr>
        <p:txBody>
          <a:bodyPr>
            <a:normAutofit/>
          </a:bodyPr>
          <a:lstStyle/>
          <a:p>
            <a:pPr algn="ctr" rtl="1">
              <a:buFont typeface="Wingdings" panose="05000000000000000000" pitchFamily="2" charset="2"/>
              <a:buChar char="Ø"/>
            </a:pPr>
            <a:r>
              <a:rPr lang="fa-IR" sz="2400" dirty="0">
                <a:solidFill>
                  <a:srgbClr val="0000FF"/>
                </a:solidFill>
                <a:cs typeface="B Titr" panose="00000700000000000000" pitchFamily="2" charset="-78"/>
              </a:rPr>
              <a:t>تعیین پروفایل سرعت سیال در هندسه مبدل</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187" y="1600200"/>
            <a:ext cx="7515225" cy="4562475"/>
          </a:xfrm>
          <a:prstGeom prst="rect">
            <a:avLst/>
          </a:prstGeom>
        </p:spPr>
      </p:pic>
    </p:spTree>
    <p:extLst>
      <p:ext uri="{BB962C8B-B14F-4D97-AF65-F5344CB8AC3E}">
        <p14:creationId xmlns:p14="http://schemas.microsoft.com/office/powerpoint/2010/main" val="328064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rtl="1"/>
            <a:r>
              <a:rPr lang="ar-SA" sz="2400" b="1" dirty="0">
                <a:cs typeface="B Titr" panose="00000700000000000000" pitchFamily="2" charset="-78"/>
              </a:rPr>
              <a:t>اگر هدف از مبدل گرم کردن سیال سرد باشد، سرعت کم جریان در بین پره­ها یا درون پوسته و طول توسعه یافته بیشتر در سیال درون لوله مناسبتر است.</a:t>
            </a:r>
            <a:endParaRPr lang="en-US" sz="2400" b="1" dirty="0">
              <a:cs typeface="B Titr" panose="00000700000000000000" pitchFamily="2" charset="-78"/>
            </a:endParaRPr>
          </a:p>
          <a:p>
            <a:pPr lvl="0" algn="just" rtl="1"/>
            <a:r>
              <a:rPr lang="ar-SA" sz="2400" b="1" dirty="0">
                <a:cs typeface="B Titr" panose="00000700000000000000" pitchFamily="2" charset="-78"/>
              </a:rPr>
              <a:t>اگر هدف از مبدل سرد کردن سیال گرم باشد، سرعت زیاد جریان در بین پره­ها یا درون پوسته و طول توسعه یافتگی کمتر در سیال درون لوله مناسبتر است.</a:t>
            </a:r>
            <a:endParaRPr lang="en-US" sz="2400" b="1" dirty="0">
              <a:cs typeface="B Titr" panose="00000700000000000000" pitchFamily="2" charset="-78"/>
            </a:endParaRPr>
          </a:p>
          <a:p>
            <a:pPr lvl="0" algn="just" rtl="1"/>
            <a:r>
              <a:rPr lang="ar-SA" sz="2400" b="1" dirty="0">
                <a:cs typeface="B Titr" panose="00000700000000000000" pitchFamily="2" charset="-78"/>
              </a:rPr>
              <a:t>این دو پارامتر در شرایط ثابت دیگر متغیرها بررسی شده است و برای پیدا کردن شرایط بهینه یک مبدل با توجه به هدف طراحی و ساخت مبدل باید پارامترهای مختلف را در کنار هم بررسی کنیم.</a:t>
            </a:r>
            <a:endParaRPr lang="en-US" sz="2400" b="1" dirty="0">
              <a:cs typeface="B Titr" panose="00000700000000000000" pitchFamily="2" charset="-78"/>
            </a:endParaRPr>
          </a:p>
          <a:p>
            <a:pPr lvl="0" algn="just" rtl="1"/>
            <a:r>
              <a:rPr lang="ar-SA" sz="2400" b="1" dirty="0">
                <a:cs typeface="B Titr" panose="00000700000000000000" pitchFamily="2" charset="-78"/>
              </a:rPr>
              <a:t>مقادیر تغییر دمای خروجی نسبت به تغییر طول توسعه یافتگی مقداری ناچیز بوده و این نتیجه صرفاً مناسب بحث علمی می باشد و در صنعت به پارامترهای مهمتری که تأثیر بیشتری بر جریان می گذارد نیاز است.</a:t>
            </a:r>
            <a:endParaRPr lang="en-US" sz="2400" b="1" dirty="0">
              <a:cs typeface="B Titr" panose="00000700000000000000" pitchFamily="2" charset="-78"/>
            </a:endParaRPr>
          </a:p>
          <a:p>
            <a:pPr marL="109728" indent="0" algn="ctr" rtl="1">
              <a:buNone/>
            </a:pP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cs typeface="B Titr" panose="00000700000000000000" pitchFamily="2" charset="-78"/>
              </a:rPr>
              <a:t>جمع بندی و نتایج</a:t>
            </a:r>
            <a:endParaRPr lang="en-US" sz="4000" dirty="0">
              <a:solidFill>
                <a:srgbClr val="FF0000"/>
              </a:solidFill>
              <a:cs typeface="B Titr" panose="00000700000000000000" pitchFamily="2" charset="-78"/>
            </a:endParaRPr>
          </a:p>
        </p:txBody>
      </p:sp>
    </p:spTree>
    <p:extLst>
      <p:ext uri="{BB962C8B-B14F-4D97-AF65-F5344CB8AC3E}">
        <p14:creationId xmlns:p14="http://schemas.microsoft.com/office/powerpoint/2010/main" val="1382103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566928" indent="-457200" algn="r" rtl="1">
              <a:buSzPct val="83000"/>
              <a:buFont typeface="+mj-lt"/>
              <a:buAutoNum type="arabicParenR"/>
            </a:pPr>
            <a:r>
              <a:rPr lang="fa-IR" sz="2400" dirty="0">
                <a:cs typeface="B Titr" panose="00000700000000000000" pitchFamily="2" charset="-78"/>
              </a:rPr>
              <a:t>تأثیر سرعت سیال بر عملکرد مبدل های حرارتی و انتخاب سرعت مناسب مورد نیاز برای کارایی مورد نظر</a:t>
            </a:r>
          </a:p>
          <a:p>
            <a:pPr marL="566928" indent="-457200" algn="r" rtl="1">
              <a:buSzPct val="83000"/>
              <a:buFont typeface="+mj-lt"/>
              <a:buAutoNum type="arabicParenR"/>
            </a:pPr>
            <a:r>
              <a:rPr lang="fa-IR" sz="2400" dirty="0">
                <a:cs typeface="B Titr" panose="00000700000000000000" pitchFamily="2" charset="-78"/>
              </a:rPr>
              <a:t>تأثیر طول توسعه یافته بر عملکرد مبدل های حرارتی و بررسی امکان پذیری استفاده از این پارامتر در موارد </a:t>
            </a:r>
            <a:r>
              <a:rPr lang="fa-IR" sz="2400" dirty="0" smtClean="0">
                <a:cs typeface="B Titr" panose="00000700000000000000" pitchFamily="2" charset="-78"/>
              </a:rPr>
              <a:t>صنعتی</a:t>
            </a:r>
            <a:endParaRPr lang="fa-IR" sz="2400" dirty="0">
              <a:cs typeface="B Titr" panose="00000700000000000000" pitchFamily="2" charset="-78"/>
            </a:endParaRPr>
          </a:p>
          <a:p>
            <a:pPr marL="566928" indent="-457200" algn="r" rtl="1">
              <a:buSzPct val="83000"/>
              <a:buFont typeface="+mj-lt"/>
              <a:buAutoNum type="arabicParenR"/>
            </a:pPr>
            <a:r>
              <a:rPr lang="fa-IR" sz="2400" dirty="0">
                <a:cs typeface="B Titr" panose="00000700000000000000" pitchFamily="2" charset="-78"/>
              </a:rPr>
              <a:t>محاسبه ضریب انتقال حرارت کلی مبدل و دمای خروجی مبدل حرارتی به روش </a:t>
            </a:r>
            <a:r>
              <a:rPr lang="fa-IR" sz="2400" dirty="0" smtClean="0">
                <a:cs typeface="B Titr" panose="00000700000000000000" pitchFamily="2" charset="-78"/>
              </a:rPr>
              <a:t>المان </a:t>
            </a:r>
            <a:r>
              <a:rPr lang="fa-IR" sz="2400" dirty="0">
                <a:cs typeface="B Titr" panose="00000700000000000000" pitchFamily="2" charset="-78"/>
              </a:rPr>
              <a:t>محدود با استفاده از نرم افزار کامسول</a:t>
            </a:r>
          </a:p>
          <a:p>
            <a:pPr marL="566928" indent="-457200" algn="r" rtl="1">
              <a:buSzPct val="83000"/>
              <a:buFont typeface="+mj-lt"/>
              <a:buAutoNum type="arabicParenR"/>
            </a:pPr>
            <a:r>
              <a:rPr lang="fa-IR" sz="2400" dirty="0">
                <a:cs typeface="B Titr" panose="00000700000000000000" pitchFamily="2" charset="-78"/>
              </a:rPr>
              <a:t>بررسی مسیر حرکت سیال و خطوط هم فشار و صفحات هم دما در دو مبدل پره-لوله و پوسته لوله</a:t>
            </a:r>
          </a:p>
          <a:p>
            <a:pPr marL="566928" indent="-457200" algn="r" rtl="1">
              <a:buSzPct val="83000"/>
              <a:buFont typeface="+mj-lt"/>
              <a:buAutoNum type="arabicParenR"/>
            </a:pPr>
            <a:r>
              <a:rPr lang="fa-IR" sz="2400" dirty="0">
                <a:cs typeface="B Titr" panose="00000700000000000000" pitchFamily="2" charset="-78"/>
              </a:rPr>
              <a:t>محاسبه عدد بدون بعد رینولدز و طول توسعه یافته در سرعت </a:t>
            </a:r>
            <a:r>
              <a:rPr lang="fa-IR" sz="2400" dirty="0" smtClean="0">
                <a:cs typeface="B Titr" panose="00000700000000000000" pitchFamily="2" charset="-78"/>
              </a:rPr>
              <a:t>های مختلف سیال درون لوله دو مبدل حرارتی پوسته-لوله و پره-لوله</a:t>
            </a:r>
            <a:endParaRPr lang="fa-IR" sz="2400" dirty="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4124</TotalTime>
  <Words>464</Words>
  <Application>Microsoft Office PowerPoint</Application>
  <PresentationFormat>On-screen Show (4:3)</PresentationFormat>
  <Paragraphs>31</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B Titr</vt:lpstr>
      <vt:lpstr>Calibri</vt:lpstr>
      <vt:lpstr>Lucida Sans Unicode</vt:lpstr>
      <vt:lpstr>Times New Roman</vt:lpstr>
      <vt:lpstr>Verdana</vt:lpstr>
      <vt:lpstr>Wingdings</vt:lpstr>
      <vt:lpstr>Wingdings 2</vt:lpstr>
      <vt:lpstr>Wingdings 3</vt:lpstr>
      <vt:lpstr>Concourse</vt:lpstr>
      <vt:lpstr>            مدلسازی و شبیه سازی مبدل حرارتی پره – لوله  (fin tube heat exchanger) به کمک نرم افزار کامسول  ابوالفضل تقی زاده بهبهانی اردیبهشت 96     </vt:lpstr>
      <vt:lpstr>سخن اول  </vt:lpstr>
      <vt:lpstr>توانمندیهای کُد</vt:lpstr>
      <vt:lpstr>توانمندیهای کُد</vt:lpstr>
      <vt:lpstr>توانمندیهای کُد</vt:lpstr>
      <vt:lpstr>توانمندیهای کُد</vt:lpstr>
      <vt:lpstr>توانمندیهای کُد</vt:lpstr>
      <vt:lpstr>جمع بندی و نتایج</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191</cp:revision>
  <dcterms:created xsi:type="dcterms:W3CDTF">2006-08-16T00:00:00Z</dcterms:created>
  <dcterms:modified xsi:type="dcterms:W3CDTF">2017-05-23T09:07:26Z</dcterms:modified>
</cp:coreProperties>
</file>