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7" r:id="rId11"/>
    <p:sldId id="368" r:id="rId12"/>
    <p:sldId id="371" r:id="rId13"/>
    <p:sldId id="369" r:id="rId14"/>
    <p:sldId id="372" r:id="rId15"/>
    <p:sldId id="362" r:id="rId16"/>
    <p:sldId id="3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8000"/>
    <a:srgbClr val="CC3300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مدل‌سازی و شبیه‌سازی فرآیند انتقال حرارت جابه جایی آزاد در محیط های متخلخل و غیر متخلخل با استفاده از نرم افزار کامسول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علی تقوای نخجیری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بهمن 95  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0826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rtl="1">
              <a:buClr>
                <a:srgbClr val="94C600"/>
              </a:buClr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گرادیان دمای سیال در محیط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غیرمتخلخل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fa-IR" dirty="0"/>
          </a:p>
        </p:txBody>
      </p:sp>
      <p:pic>
        <p:nvPicPr>
          <p:cNvPr id="5" name="Picture 4" descr="C:\Users\ali\Desktop\dr.nasr\4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2160"/>
            <a:ext cx="5791200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64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rtl="1">
              <a:buClr>
                <a:srgbClr val="94C600"/>
              </a:buClr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تغییرات فلاکس انتقال حرارت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محیط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متخلخل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fa-IR" dirty="0"/>
          </a:p>
        </p:txBody>
      </p:sp>
      <p:pic>
        <p:nvPicPr>
          <p:cNvPr id="5" name="Picture 4" descr="C:\Users\ali\Desktop\dr.nasr\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6172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9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rtl="1">
              <a:buClr>
                <a:srgbClr val="94C600"/>
              </a:buClr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تغییرات فلاکس انتقال حرارت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محیط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غیرمتخلخل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fa-IR" dirty="0"/>
          </a:p>
        </p:txBody>
      </p:sp>
      <p:pic>
        <p:nvPicPr>
          <p:cNvPr id="6" name="Picture 5" descr="C:\Users\ali\Desktop\dr.nasr\7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0198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6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731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cs typeface="B Titr" pitchFamily="2" charset="-78"/>
              </a:rPr>
              <a:t/>
            </a:r>
            <a:br>
              <a:rPr lang="en-US" sz="2000" b="1" dirty="0">
                <a:cs typeface="B Titr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مقادیر حاصل از شبیه سازی در دو محیط متخلخل و غیر متخلخل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0766231"/>
                  </p:ext>
                </p:extLst>
              </p:nvPr>
            </p:nvGraphicFramePr>
            <p:xfrm>
              <a:off x="457201" y="1752600"/>
              <a:ext cx="8305799" cy="4038599"/>
            </p:xfrm>
            <a:graphic>
              <a:graphicData uri="http://schemas.openxmlformats.org/drawingml/2006/table">
                <a:tbl>
                  <a:tblPr rtl="1" firstRow="1" bandRow="1"/>
                  <a:tblGrid>
                    <a:gridCol w="2850968"/>
                    <a:gridCol w="2036272"/>
                    <a:gridCol w="2161681"/>
                    <a:gridCol w="1256878"/>
                  </a:tblGrid>
                  <a:tr h="95967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kumimoji="0" lang="fa-IR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پارامتر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محیط متخلخل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محیط غیر متخلخل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% تغییرات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</a:tr>
                  <a:tr h="1101960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سرعت عبور سیال </a:t>
                          </a:r>
                          <a:r>
                            <a:rPr lang="en-GB" sz="2000" b="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B Titr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B Titr"/>
                                    </a:rPr>
                                    <m:t>𝑐𝑚</m:t>
                                  </m:r>
                                </m:num>
                                <m:den>
                                  <m:r>
                                    <a:rPr lang="en-GB" sz="20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B Titr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)</a:t>
                          </a:r>
                          <a:endParaRPr lang="en-US" sz="1600" b="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5 -</a:t>
                          </a: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B Titr"/>
                              <a:ea typeface="Times New Roman"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5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08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ar-SA" sz="2000" kern="12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8 -</a:t>
                          </a: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3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1526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31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</a:tr>
                  <a:tr h="988484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فلاکس انتقال حرارت </a:t>
                          </a:r>
                          <a:r>
                            <a:rPr lang="en-GB" sz="2000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B Titr" panose="00000700000000000000" pitchFamily="2" charset="-78"/>
                            </a:rPr>
                            <a:t>(</a:t>
                          </a:r>
                          <a:r>
                            <a:rPr lang="en-GB" sz="2000" kern="1200">
                              <a:effectLst/>
                              <a:latin typeface="Cambria Math"/>
                              <a:ea typeface="Times New Roman"/>
                              <a:cs typeface="B Titr" panose="00000700000000000000" pitchFamily="2" charset="-78"/>
                            </a:rPr>
                            <a:t>W</a:t>
                          </a:r>
                          <a:r>
                            <a:rPr lang="en-GB" sz="2000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B Titr" panose="00000700000000000000" pitchFamily="2" charset="-78"/>
                            </a:rPr>
                            <a:t>/m)</a:t>
                          </a:r>
                          <a:endParaRPr lang="en-US" sz="160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147</a:t>
                          </a:r>
                          <a:endParaRPr lang="en-US" sz="160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133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9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52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</a:tr>
                  <a:tr h="988484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80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ضریب انتقال حرارت </a:t>
                          </a:r>
                          <a:r>
                            <a:rPr lang="ar-SA" sz="18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جابه</a:t>
                          </a:r>
                          <a:r>
                            <a:rPr lang="ar-SA" sz="1600" dirty="0" smtClean="0"/>
                            <a:t> </a:t>
                          </a:r>
                          <a:r>
                            <a:rPr lang="ar-SA" sz="18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جایی</a:t>
                          </a:r>
                          <a:endParaRPr lang="en-US" sz="14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42</a:t>
                          </a:r>
                          <a:endParaRPr lang="en-US" sz="160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37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19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32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0766231"/>
                  </p:ext>
                </p:extLst>
              </p:nvPr>
            </p:nvGraphicFramePr>
            <p:xfrm>
              <a:off x="457201" y="1752600"/>
              <a:ext cx="8305799" cy="4038599"/>
            </p:xfrm>
            <a:graphic>
              <a:graphicData uri="http://schemas.openxmlformats.org/drawingml/2006/table">
                <a:tbl>
                  <a:tblPr rtl="1" firstRow="1" bandRow="1"/>
                  <a:tblGrid>
                    <a:gridCol w="2850968"/>
                    <a:gridCol w="2036272"/>
                    <a:gridCol w="2161681"/>
                    <a:gridCol w="1256878"/>
                  </a:tblGrid>
                  <a:tr h="95967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kumimoji="0" lang="fa-IR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پارامتر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محیط متخلخل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محیط غیر متخلخل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% تغییرات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</a:tr>
                  <a:tr h="110196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87293" r="-191239" b="-179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5 -</a:t>
                          </a: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B Titr"/>
                              <a:ea typeface="Times New Roman"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5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08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ar-SA" sz="2000" kern="12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8 -</a:t>
                          </a: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3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1526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31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</a:tr>
                  <a:tr h="988484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فلاکس انتقال حرارت </a:t>
                          </a:r>
                          <a:r>
                            <a:rPr lang="en-GB" sz="2000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B Titr" panose="00000700000000000000" pitchFamily="2" charset="-78"/>
                            </a:rPr>
                            <a:t>(</a:t>
                          </a:r>
                          <a:r>
                            <a:rPr lang="en-GB" sz="2000" kern="1200">
                              <a:effectLst/>
                              <a:latin typeface="Cambria Math"/>
                              <a:ea typeface="Times New Roman"/>
                              <a:cs typeface="B Titr" panose="00000700000000000000" pitchFamily="2" charset="-78"/>
                            </a:rPr>
                            <a:t>W</a:t>
                          </a:r>
                          <a:r>
                            <a:rPr lang="en-GB" sz="2000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B Titr" panose="00000700000000000000" pitchFamily="2" charset="-78"/>
                            </a:rPr>
                            <a:t>/m)</a:t>
                          </a:r>
                          <a:endParaRPr lang="en-US" sz="160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147</a:t>
                          </a:r>
                          <a:endParaRPr lang="en-US" sz="160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133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9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B Titr" panose="00000700000000000000" pitchFamily="2" charset="-78"/>
                            </a:rPr>
                            <a:t>52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</a:tr>
                  <a:tr h="988484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800" kern="1200" dirty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ضریب انتقال حرارت </a:t>
                          </a:r>
                          <a:r>
                            <a:rPr lang="ar-SA" sz="18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جابه</a:t>
                          </a:r>
                          <a:r>
                            <a:rPr lang="ar-SA" sz="1600" dirty="0" smtClean="0"/>
                            <a:t> </a:t>
                          </a:r>
                          <a:r>
                            <a:rPr lang="ar-SA" sz="18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جایی</a:t>
                          </a:r>
                          <a:endParaRPr lang="en-US" sz="14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kern="120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42</a:t>
                          </a:r>
                          <a:endParaRPr lang="en-US" sz="160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37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19</a:t>
                          </a:r>
                          <a:r>
                            <a:rPr lang="ar-SA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Book Antiqua"/>
                              <a:ea typeface="Times New Roman"/>
                              <a:cs typeface="B Titr" panose="00000700000000000000" pitchFamily="2" charset="-78"/>
                            </a:rPr>
                            <a:t>32</a:t>
                          </a:r>
                          <a:endParaRPr lang="en-US" sz="1600" dirty="0"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93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cs typeface="B Titr" pitchFamily="2" charset="-78"/>
              </a:rPr>
              <a:t/>
            </a:r>
            <a:br>
              <a:rPr lang="en-US" sz="2000" b="1" dirty="0">
                <a:cs typeface="B Titr" pitchFamily="2" charset="-78"/>
              </a:rPr>
            </a:br>
            <a:r>
              <a:rPr lang="fa-IR" sz="3100" dirty="0">
                <a:solidFill>
                  <a:srgbClr val="FF0000"/>
                </a:solidFill>
                <a:cs typeface="B Titr" panose="00000700000000000000" pitchFamily="2" charset="-78"/>
              </a:rPr>
              <a:t>اعتبارسنجی نتایج حاصل از شبیه سازی نرم افزاری با نتایج به دست آمده از مراجع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008729"/>
                  </p:ext>
                </p:extLst>
              </p:nvPr>
            </p:nvGraphicFramePr>
            <p:xfrm>
              <a:off x="685800" y="1600197"/>
              <a:ext cx="8153400" cy="434340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355427"/>
                    <a:gridCol w="2355427"/>
                    <a:gridCol w="2385624"/>
                    <a:gridCol w="1056922"/>
                  </a:tblGrid>
                  <a:tr h="1873584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ar-SA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پارامتر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fa-IR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نتایج </a:t>
                          </a:r>
                          <a:r>
                            <a:rPr kumimoji="0"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حاصل از شبیه سازی در محیط متخلخل 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ar-SA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داده </a:t>
                          </a:r>
                          <a:r>
                            <a:rPr kumimoji="0"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های موجود در مراجع برای محیط متخلخل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ar-SA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تغییرات</a:t>
                          </a:r>
                          <a:r>
                            <a:rPr kumimoji="0"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%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</a:tr>
                  <a:tr h="964198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سرعت عبور سیال </a:t>
                          </a:r>
                          <a:r>
                            <a:rPr lang="fa-IR" sz="2800" dirty="0" smtClean="0">
                              <a:effectLst/>
                              <a:cs typeface="B Titr" panose="00000700000000000000" pitchFamily="2" charset="-78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>
                                      <a:effectLst/>
                                      <a:latin typeface="Cambria Math"/>
                                    </a:rPr>
                                    <m:t>𝐜𝐦</m:t>
                                  </m:r>
                                </m:num>
                                <m:den>
                                  <m:r>
                                    <a:rPr lang="en-GB" sz="2400">
                                      <a:effectLst/>
                                      <a:latin typeface="Cambria Math"/>
                                    </a:rPr>
                                    <m:t>𝐬</m:t>
                                  </m:r>
                                </m:den>
                              </m:f>
                            </m:oMath>
                          </a14:m>
                          <a:r>
                            <a:rPr lang="fa-IR" sz="2800" dirty="0" smtClean="0">
                              <a:effectLst/>
                              <a:cs typeface="B Titr" panose="00000700000000000000" pitchFamily="2" charset="-78"/>
                            </a:rPr>
                            <a:t>)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2000" baseline="30000" dirty="0" smtClean="0">
                            <a:effectLst/>
                            <a:cs typeface="B Titr" panose="00000700000000000000" pitchFamily="2" charset="-78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aseline="30000" dirty="0" smtClean="0">
                              <a:effectLst/>
                              <a:cs typeface="B Titr" panose="00000700000000000000" pitchFamily="2" charset="-78"/>
                            </a:rPr>
                            <a:t>5 </a:t>
                          </a:r>
                          <a:r>
                            <a:rPr lang="ar-SA" sz="2000" baseline="30000" dirty="0">
                              <a:effectLst/>
                              <a:cs typeface="B Titr" panose="00000700000000000000" pitchFamily="2" charset="-78"/>
                            </a:rPr>
                            <a:t>-</a:t>
                          </a: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5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08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ar-SA" sz="2000" baseline="30000" dirty="0">
                              <a:effectLst/>
                              <a:cs typeface="B Titr" panose="00000700000000000000" pitchFamily="2" charset="-78"/>
                            </a:rPr>
                            <a:t>5 -</a:t>
                          </a: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5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7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10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752810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فلاکس انتقال حرارت </a:t>
                          </a:r>
                          <a:r>
                            <a:rPr lang="fa-IR" sz="2800" dirty="0" smtClean="0">
                              <a:effectLst/>
                              <a:cs typeface="B Titr" panose="00000700000000000000" pitchFamily="2" charset="-78"/>
                            </a:rPr>
                            <a:t>(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W/m</a:t>
                          </a:r>
                          <a:r>
                            <a:rPr lang="fa-IR" sz="2800" dirty="0" smtClean="0">
                              <a:effectLst/>
                              <a:cs typeface="B Titr" panose="00000700000000000000" pitchFamily="2" charset="-78"/>
                            </a:rPr>
                            <a:t>)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>
                              <a:effectLst/>
                              <a:cs typeface="B Titr" panose="00000700000000000000" pitchFamily="2" charset="-78"/>
                            </a:rPr>
                            <a:t>147</a:t>
                          </a:r>
                          <a:endParaRPr lang="en-US" sz="200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144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1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752810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ضریب انتقال حرارت جابه جایی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42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39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7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15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008729"/>
                  </p:ext>
                </p:extLst>
              </p:nvPr>
            </p:nvGraphicFramePr>
            <p:xfrm>
              <a:off x="685800" y="1600197"/>
              <a:ext cx="8153400" cy="434340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355427"/>
                    <a:gridCol w="2355427"/>
                    <a:gridCol w="2385624"/>
                    <a:gridCol w="1056922"/>
                  </a:tblGrid>
                  <a:tr h="1873584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1000" dirty="0" smtClean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ar-SA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پارامتر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fa-IR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نتایج </a:t>
                          </a:r>
                          <a:r>
                            <a:rPr kumimoji="0"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حاصل از شبیه سازی در محیط متخلخل 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ar-SA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داده </a:t>
                          </a:r>
                          <a:r>
                            <a:rPr kumimoji="0"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های موجود در مراجع برای محیط متخلخل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1000" dirty="0">
                              <a:effectLst/>
                            </a:rPr>
                            <a:t> </a:t>
                          </a:r>
                          <a:endParaRPr lang="en-US" sz="1000" dirty="0">
                            <a:effectLst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kumimoji="0" lang="fa-IR" sz="2000" b="1" kern="1200" dirty="0" smtClean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kumimoji="0" lang="ar-SA" sz="20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تغییرات</a:t>
                          </a:r>
                          <a:r>
                            <a:rPr kumimoji="0" lang="ar-SA" sz="2000" b="1" kern="1200" dirty="0">
                              <a:solidFill>
                                <a:srgbClr val="FFFFFF"/>
                              </a:solidFill>
                              <a:effectLst/>
                              <a:latin typeface="Book Antiqua"/>
                              <a:ea typeface="Times New Roman"/>
                              <a:cs typeface="B Titr"/>
                            </a:rPr>
                            <a:t>%</a:t>
                          </a:r>
                          <a:endParaRPr kumimoji="0" lang="en-US" sz="2000" b="1" kern="1200" dirty="0">
                            <a:solidFill>
                              <a:srgbClr val="FFFFFF"/>
                            </a:solidFill>
                            <a:effectLst/>
                            <a:latin typeface="Book Antiqua"/>
                            <a:ea typeface="Times New Roman"/>
                            <a:cs typeface="B Titr"/>
                          </a:endParaRPr>
                        </a:p>
                      </a:txBody>
                      <a:tcPr marL="68580" marR="68580" marT="0" marB="0">
                        <a:solidFill>
                          <a:srgbClr val="0070C0"/>
                        </a:solidFill>
                      </a:tcPr>
                    </a:tc>
                  </a:tr>
                  <a:tr h="964198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59" t="-200633" r="-246373" b="-1582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endParaRPr lang="fa-IR" sz="2000" baseline="30000" dirty="0" smtClean="0">
                            <a:effectLst/>
                            <a:cs typeface="B Titr" panose="00000700000000000000" pitchFamily="2" charset="-78"/>
                          </a:endParaRPr>
                        </a:p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baseline="30000" dirty="0" smtClean="0">
                              <a:effectLst/>
                              <a:cs typeface="B Titr" panose="00000700000000000000" pitchFamily="2" charset="-78"/>
                            </a:rPr>
                            <a:t>5 </a:t>
                          </a:r>
                          <a:r>
                            <a:rPr lang="ar-SA" sz="2000" baseline="30000" dirty="0">
                              <a:effectLst/>
                              <a:cs typeface="B Titr" panose="00000700000000000000" pitchFamily="2" charset="-78"/>
                            </a:rPr>
                            <a:t>-</a:t>
                          </a: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5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08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ar-SA" sz="2000" baseline="30000" dirty="0">
                              <a:effectLst/>
                              <a:cs typeface="B Titr" panose="00000700000000000000" pitchFamily="2" charset="-78"/>
                            </a:rPr>
                            <a:t>5 -</a:t>
                          </a: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10 </a:t>
                          </a:r>
                          <a:r>
                            <a:rPr lang="en-GB" sz="2000" dirty="0">
                              <a:effectLst/>
                              <a:cs typeface="B Titr" panose="00000700000000000000" pitchFamily="2" charset="-78"/>
                              <a:sym typeface="Wingdings 2"/>
                            </a:rPr>
                            <a:t></a:t>
                          </a: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 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5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7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10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752810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فلاکس انتقال حرارت </a:t>
                          </a:r>
                          <a:r>
                            <a:rPr lang="fa-IR" sz="2800" dirty="0" smtClean="0">
                              <a:effectLst/>
                              <a:cs typeface="B Titr" panose="00000700000000000000" pitchFamily="2" charset="-78"/>
                            </a:rPr>
                            <a:t>(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W/m</a:t>
                          </a:r>
                          <a:r>
                            <a:rPr lang="fa-IR" sz="2800" dirty="0" smtClean="0">
                              <a:effectLst/>
                              <a:cs typeface="B Titr" panose="00000700000000000000" pitchFamily="2" charset="-78"/>
                            </a:rPr>
                            <a:t>)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>
                              <a:effectLst/>
                              <a:cs typeface="B Titr" panose="00000700000000000000" pitchFamily="2" charset="-78"/>
                            </a:rPr>
                            <a:t>147</a:t>
                          </a:r>
                          <a:endParaRPr lang="en-US" sz="200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144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1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752810"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ضریب انتقال حرارت جابه جایی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42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ar-SA" sz="2000" dirty="0">
                              <a:effectLst/>
                              <a:cs typeface="B Titr" panose="00000700000000000000" pitchFamily="2" charset="-78"/>
                            </a:rPr>
                            <a:t>39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 hangingPunct="0"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7</a:t>
                          </a:r>
                          <a:r>
                            <a:rPr lang="ar-SA" sz="2000" dirty="0" smtClean="0">
                              <a:effectLst/>
                              <a:cs typeface="B Titr" panose="00000700000000000000" pitchFamily="2" charset="-78"/>
                            </a:rPr>
                            <a:t>/</a:t>
                          </a:r>
                          <a:r>
                            <a:rPr lang="fa-IR" sz="2000" dirty="0" smtClean="0">
                              <a:effectLst/>
                              <a:cs typeface="B Titr" panose="00000700000000000000" pitchFamily="2" charset="-78"/>
                            </a:rPr>
                            <a:t>15</a:t>
                          </a:r>
                          <a:endParaRPr lang="en-US" sz="2000" dirty="0">
                            <a:solidFill>
                              <a:srgbClr val="2E74B5"/>
                            </a:solidFill>
                            <a:effectLst/>
                            <a:latin typeface="Times New Roman"/>
                            <a:ea typeface="Times New Roman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53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</a:t>
            </a:r>
            <a:r>
              <a:rPr lang="fa-IR" sz="2400" b="1" dirty="0">
                <a:cs typeface="B Titr" panose="00000700000000000000" pitchFamily="2" charset="-78"/>
              </a:rPr>
              <a:t>مش بندی </a:t>
            </a:r>
            <a:r>
              <a:rPr lang="fa-IR" sz="2400" b="1" dirty="0" smtClean="0">
                <a:cs typeface="B Titr" panose="00000700000000000000" pitchFamily="2" charset="-78"/>
              </a:rPr>
              <a:t>در دو محیط متخلخل و غیرمتخلخل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ی اعمال شرایط مرزی در دیواره دو محیط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ی محاسبه فلاکس انتقال حرارت، سرعت عبور سیال و ضریب انتقال حرارت جابه جایی در دو محیط متخلخل و غیرمتخلخل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اعتبارسنجی نتایج حاصل از شبیه سازی با داده های موجود در مراجع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آشنایی با مفاهیم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پدیده های انتقال به خصوص انتقال حرارت جابه</a:t>
            </a:r>
            <a:r>
              <a:rPr lang="fa-IR" dirty="0" smtClean="0"/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جایی آزاد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2- آشنایی اولیه با نحوه کار در نرم افزار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کامسول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3-توانایی نسبی در آنالیز داده های حاصل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از مدل سازی و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شبیه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سازی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معادلات و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قوانین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مربوط به انتقال حرارت در دو محیط متخلخل و غیرمتخلخل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 </a:t>
            </a:r>
            <a:r>
              <a:rPr lang="ar-SA" sz="2400" dirty="0">
                <a:cs typeface="B Titr" panose="00000700000000000000" pitchFamily="2" charset="-78"/>
              </a:rPr>
              <a:t>انتقال حرارت در محیط های متخلخل بدلیل كاربرد و نقش موثر آن توانسته در بسیاری از علوم </a:t>
            </a:r>
            <a:r>
              <a:rPr lang="ar-SA" sz="2400" dirty="0" smtClean="0">
                <a:cs typeface="B Titr" panose="00000700000000000000" pitchFamily="2" charset="-78"/>
              </a:rPr>
              <a:t>مهندسي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ar-SA" sz="2400" dirty="0" smtClean="0">
                <a:cs typeface="B Titr" panose="00000700000000000000" pitchFamily="2" charset="-78"/>
              </a:rPr>
              <a:t>مانند </a:t>
            </a:r>
            <a:r>
              <a:rPr lang="ar-SA" sz="2400" dirty="0">
                <a:cs typeface="B Titr" panose="00000700000000000000" pitchFamily="2" charset="-78"/>
              </a:rPr>
              <a:t>مهندسي شیمي، مهندسي عمران و مهندسي مکانیک گسترش يابد. مروری بر مقالات اخیر </a:t>
            </a:r>
            <a:r>
              <a:rPr lang="ar-SA" sz="2400" dirty="0" smtClean="0">
                <a:cs typeface="B Titr" panose="00000700000000000000" pitchFamily="2" charset="-78"/>
              </a:rPr>
              <a:t>بیانگراين </a:t>
            </a:r>
            <a:r>
              <a:rPr lang="ar-SA" sz="2400" dirty="0">
                <a:cs typeface="B Titr" panose="00000700000000000000" pitchFamily="2" charset="-78"/>
              </a:rPr>
              <a:t>موضوع است كه تکنیک های رايج در سالیان گذشته در توضیح و تفسیر جريان و نحوه انتقال </a:t>
            </a:r>
            <a:r>
              <a:rPr lang="ar-SA" sz="2400" dirty="0" smtClean="0">
                <a:cs typeface="B Titr" panose="00000700000000000000" pitchFamily="2" charset="-78"/>
              </a:rPr>
              <a:t>حرارت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ar-SA" sz="2400" dirty="0" smtClean="0">
                <a:cs typeface="B Titr" panose="00000700000000000000" pitchFamily="2" charset="-78"/>
              </a:rPr>
              <a:t>در </a:t>
            </a:r>
            <a:r>
              <a:rPr lang="ar-SA" sz="2400" dirty="0">
                <a:cs typeface="B Titr" panose="00000700000000000000" pitchFamily="2" charset="-78"/>
              </a:rPr>
              <a:t>محیط های متخلخل به صورت ناقص باقي مانده است. در اين مقاله از آب به عنوان سیالي كه از </a:t>
            </a:r>
            <a:r>
              <a:rPr lang="ar-SA" sz="2400" dirty="0" smtClean="0">
                <a:cs typeface="B Titr" panose="00000700000000000000" pitchFamily="2" charset="-78"/>
              </a:rPr>
              <a:t>محیط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ar-SA" sz="2400" dirty="0" smtClean="0">
                <a:cs typeface="B Titr" panose="00000700000000000000" pitchFamily="2" charset="-78"/>
              </a:rPr>
              <a:t>متخلخل</a:t>
            </a:r>
            <a:r>
              <a:rPr lang="fa-IR" sz="2400" dirty="0" smtClean="0">
                <a:cs typeface="B Titr" panose="00000700000000000000" pitchFamily="2" charset="-78"/>
              </a:rPr>
              <a:t> و غیر متخلخل </a:t>
            </a:r>
            <a:r>
              <a:rPr lang="ar-SA" sz="2400" dirty="0" smtClean="0">
                <a:cs typeface="B Titr" panose="00000700000000000000" pitchFamily="2" charset="-78"/>
              </a:rPr>
              <a:t>عبور مي كند</a:t>
            </a:r>
            <a:r>
              <a:rPr lang="fa-IR" sz="2400" dirty="0" smtClean="0">
                <a:cs typeface="B Titr" panose="00000700000000000000" pitchFamily="2" charset="-78"/>
              </a:rPr>
              <a:t>،</a:t>
            </a:r>
            <a:r>
              <a:rPr lang="ar-SA" sz="2400" dirty="0" smtClean="0">
                <a:cs typeface="B Titr" panose="00000700000000000000" pitchFamily="2" charset="-78"/>
              </a:rPr>
              <a:t> استفاده مي شود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در این شبیه سازی، میزان تغییرات و بزرگي سرعت عبور سیال، گراديان دمای </a:t>
            </a:r>
            <a:r>
              <a:rPr lang="fa-IR" sz="2400" dirty="0" smtClean="0">
                <a:cs typeface="B Titr" panose="00000700000000000000" pitchFamily="2" charset="-78"/>
              </a:rPr>
              <a:t>سیال در </a:t>
            </a:r>
            <a:r>
              <a:rPr lang="fa-IR" sz="2400" dirty="0">
                <a:cs typeface="B Titr" panose="00000700000000000000" pitchFamily="2" charset="-78"/>
              </a:rPr>
              <a:t>مرز محیط، شار </a:t>
            </a:r>
            <a:r>
              <a:rPr lang="fa-IR" sz="2400" dirty="0" smtClean="0">
                <a:cs typeface="B Titr" panose="00000700000000000000" pitchFamily="2" charset="-78"/>
              </a:rPr>
              <a:t>(فلاكس) </a:t>
            </a:r>
            <a:r>
              <a:rPr lang="fa-IR" sz="2400" dirty="0">
                <a:cs typeface="B Titr" panose="00000700000000000000" pitchFamily="2" charset="-78"/>
              </a:rPr>
              <a:t>انتقال حرارت و در نهايت تغییرات فشار در محیط متخلخل را با استفاده </a:t>
            </a:r>
            <a:r>
              <a:rPr lang="fa-IR" sz="2400" dirty="0" smtClean="0">
                <a:cs typeface="B Titr" panose="00000700000000000000" pitchFamily="2" charset="-78"/>
              </a:rPr>
              <a:t>ازنرم </a:t>
            </a:r>
            <a:r>
              <a:rPr lang="fa-IR" sz="2400" dirty="0">
                <a:cs typeface="B Titr" panose="00000700000000000000" pitchFamily="2" charset="-78"/>
              </a:rPr>
              <a:t>افزار كامسول نسخه </a:t>
            </a:r>
            <a:r>
              <a:rPr lang="fa-IR" sz="2400" dirty="0" smtClean="0">
                <a:cs typeface="B Titr" panose="00000700000000000000" pitchFamily="2" charset="-78"/>
              </a:rPr>
              <a:t>5 </a:t>
            </a:r>
            <a:r>
              <a:rPr lang="fa-IR" sz="2400" dirty="0">
                <a:cs typeface="B Titr" panose="00000700000000000000" pitchFamily="2" charset="-78"/>
              </a:rPr>
              <a:t>شبیه سازی شده و سپس به منظور بررسي میزان اعتبار سنجي با </a:t>
            </a:r>
            <a:r>
              <a:rPr lang="fa-IR" sz="2400" dirty="0" smtClean="0">
                <a:cs typeface="B Titr" panose="00000700000000000000" pitchFamily="2" charset="-78"/>
              </a:rPr>
              <a:t>انتقال حرارت </a:t>
            </a:r>
            <a:r>
              <a:rPr lang="fa-IR" sz="2400" dirty="0">
                <a:cs typeface="B Titr" panose="00000700000000000000" pitchFamily="2" charset="-78"/>
              </a:rPr>
              <a:t>در محیط غیرمتخلخل مقايسه گرديد.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در اين مقاله مش بندی محیط متخلخل با هدف </a:t>
            </a:r>
            <a:r>
              <a:rPr lang="fa-IR" sz="2400" dirty="0" smtClean="0">
                <a:cs typeface="B Titr" panose="00000700000000000000" pitchFamily="2" charset="-78"/>
              </a:rPr>
              <a:t>افزايش دقت </a:t>
            </a:r>
            <a:r>
              <a:rPr lang="fa-IR" sz="2400" dirty="0">
                <a:cs typeface="B Titr" panose="00000700000000000000" pitchFamily="2" charset="-78"/>
              </a:rPr>
              <a:t>و كاهش خطای محاسباتي صورت پذيرفت و به همین منظور از روش مش بندی با مقیاس بسیار </a:t>
            </a:r>
            <a:r>
              <a:rPr lang="fa-IR" sz="2400" dirty="0" smtClean="0">
                <a:cs typeface="B Titr" panose="00000700000000000000" pitchFamily="2" charset="-78"/>
              </a:rPr>
              <a:t>ريز استفاده </a:t>
            </a:r>
            <a:r>
              <a:rPr lang="fa-IR" sz="2400" dirty="0">
                <a:cs typeface="B Titr" panose="00000700000000000000" pitchFamily="2" charset="-78"/>
              </a:rPr>
              <a:t>شد. در اين مدل فرض شده كه سیال در اطراف مرز محیط متخلخل ساكن است و پس از عبور </a:t>
            </a:r>
            <a:r>
              <a:rPr lang="fa-IR" sz="2400" dirty="0" smtClean="0">
                <a:cs typeface="B Titr" panose="00000700000000000000" pitchFamily="2" charset="-78"/>
              </a:rPr>
              <a:t>ازخلل </a:t>
            </a:r>
            <a:r>
              <a:rPr lang="fa-IR" sz="2400" dirty="0">
                <a:cs typeface="B Titr" panose="00000700000000000000" pitchFamily="2" charset="-78"/>
              </a:rPr>
              <a:t>و فرج محیط به میزاني مي رسد كه توسط نرم افزار شبیه سازی ارائه شده است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مدل سازی و شبیه سازی، یک مقاله ژورنالی و یک مقاله کنفرانسی بوده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مش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ایجاد شده در نرم افزار کامسول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3" descr="C:\Users\ali\Desktop\dr.nasr\5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943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7422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بزرگی سرعت سیال در محیط متخلخل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C:\Users\ali\Desktop\dr.nasr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7912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843271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بزرگی سرعت سیال در محیط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غیر متخلخل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lvl="0" algn="ctr" rtl="1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79" y="2057400"/>
            <a:ext cx="5979621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بزرگی بردارهای سرعت در محیط متخلخل</a:t>
            </a:r>
          </a:p>
          <a:p>
            <a:pPr marL="109728" indent="0" algn="ctr" rtl="1">
              <a:buNone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</a:p>
          <a:p>
            <a:pPr marL="109728" indent="0" algn="ctr" rtl="1">
              <a:buNone/>
            </a:pP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Content Placeholder 3" descr="C:\Users\ali\Desktop\dr.nasr\محیط متخلخل.jpe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943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9"/>
            <a:ext cx="8077200" cy="4386071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بزرگی بردارهای سرعت در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محیط غیر متخلخل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33600"/>
            <a:ext cx="5943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گرادیان دمای سیال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محیط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متخلخل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599"/>
            <a:ext cx="6477000" cy="394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528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 Titr</vt:lpstr>
      <vt:lpstr>Book Antiqua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مدل‌سازی و شبیه‌سازی فرآیند انتقال حرارت جابه جایی آزاد در محیط های متخلخل و غیر متخلخل با استفاده از نرم افزار کامسول  علی تقوای نخجیری بهمن 95  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 مقادیر حاصل از شبیه سازی در دو محیط متخلخل و غیر متخلخل</vt:lpstr>
      <vt:lpstr> اعتبارسنجی نتایج حاصل از شبیه سازی نرم افزاری با نتایج به دست آمده از مراجع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231</cp:revision>
  <dcterms:created xsi:type="dcterms:W3CDTF">2006-08-16T00:00:00Z</dcterms:created>
  <dcterms:modified xsi:type="dcterms:W3CDTF">2017-03-13T06:34:48Z</dcterms:modified>
</cp:coreProperties>
</file>