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366" r:id="rId2"/>
    <p:sldId id="354" r:id="rId3"/>
    <p:sldId id="355" r:id="rId4"/>
    <p:sldId id="367" r:id="rId5"/>
    <p:sldId id="368" r:id="rId6"/>
    <p:sldId id="369" r:id="rId7"/>
    <p:sldId id="356" r:id="rId8"/>
    <p:sldId id="357" r:id="rId9"/>
    <p:sldId id="358" r:id="rId10"/>
    <p:sldId id="359" r:id="rId11"/>
    <p:sldId id="360" r:id="rId12"/>
    <p:sldId id="362" r:id="rId13"/>
    <p:sldId id="3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0" autoAdjust="0"/>
  </p:normalViewPr>
  <p:slideViewPr>
    <p:cSldViewPr>
      <p:cViewPr varScale="1">
        <p:scale>
          <a:sx n="83" d="100"/>
          <a:sy n="83" d="100"/>
        </p:scale>
        <p:origin x="12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280183727034116E-2"/>
          <c:y val="2.8252405949256341E-2"/>
          <c:w val="0.79035958005249352"/>
          <c:h val="0.87891586468358118"/>
        </c:manualLayout>
      </c:layout>
      <c:scatterChart>
        <c:scatterStyle val="lineMarker"/>
        <c:varyColors val="0"/>
        <c:ser>
          <c:idx val="0"/>
          <c:order val="0"/>
          <c:tx>
            <c:v>model, k-e</c:v>
          </c:tx>
          <c:spPr>
            <a:ln w="28575">
              <a:noFill/>
            </a:ln>
          </c:spPr>
          <c:marker>
            <c:symbol val="triangle"/>
            <c:size val="6"/>
            <c:spPr>
              <a:solidFill>
                <a:schemeClr val="tx1"/>
              </a:solidFill>
              <a:ln w="0">
                <a:solidFill>
                  <a:schemeClr val="tx1"/>
                </a:solidFill>
              </a:ln>
            </c:spPr>
          </c:marker>
          <c:xVal>
            <c:numRef>
              <c:f>Sheet1!$A$6:$A$20</c:f>
              <c:numCache>
                <c:formatCode>0.00E+00</c:formatCode>
                <c:ptCount val="15"/>
                <c:pt idx="0">
                  <c:v>50</c:v>
                </c:pt>
                <c:pt idx="1">
                  <c:v>80</c:v>
                </c:pt>
                <c:pt idx="2">
                  <c:v>100</c:v>
                </c:pt>
                <c:pt idx="3">
                  <c:v>120</c:v>
                </c:pt>
                <c:pt idx="4">
                  <c:v>150</c:v>
                </c:pt>
                <c:pt idx="5">
                  <c:v>180</c:v>
                </c:pt>
                <c:pt idx="6">
                  <c:v>200</c:v>
                </c:pt>
                <c:pt idx="7">
                  <c:v>220</c:v>
                </c:pt>
                <c:pt idx="8">
                  <c:v>240</c:v>
                </c:pt>
                <c:pt idx="9">
                  <c:v>260</c:v>
                </c:pt>
                <c:pt idx="10">
                  <c:v>280</c:v>
                </c:pt>
                <c:pt idx="11">
                  <c:v>290</c:v>
                </c:pt>
                <c:pt idx="12">
                  <c:v>300</c:v>
                </c:pt>
                <c:pt idx="13">
                  <c:v>340</c:v>
                </c:pt>
                <c:pt idx="14">
                  <c:v>400</c:v>
                </c:pt>
              </c:numCache>
            </c:numRef>
          </c:xVal>
          <c:yVal>
            <c:numRef>
              <c:f>Sheet1!$F$6:$F$20</c:f>
              <c:numCache>
                <c:formatCode>General</c:formatCode>
                <c:ptCount val="15"/>
                <c:pt idx="0">
                  <c:v>1.7537257878893448E-2</c:v>
                </c:pt>
                <c:pt idx="1">
                  <c:v>1.9016451724949823E-2</c:v>
                </c:pt>
                <c:pt idx="2">
                  <c:v>2.0242820069733845E-2</c:v>
                </c:pt>
                <c:pt idx="3">
                  <c:v>1.9669421552481262E-2</c:v>
                </c:pt>
                <c:pt idx="4">
                  <c:v>2.1317678073681012E-2</c:v>
                </c:pt>
                <c:pt idx="5">
                  <c:v>2.3828776213209189E-2</c:v>
                </c:pt>
                <c:pt idx="6">
                  <c:v>2.2471011013735286E-2</c:v>
                </c:pt>
                <c:pt idx="7">
                  <c:v>2.2530733904089571E-2</c:v>
                </c:pt>
                <c:pt idx="8">
                  <c:v>2.2262429175327891E-2</c:v>
                </c:pt>
                <c:pt idx="9">
                  <c:v>2.295039974944213E-2</c:v>
                </c:pt>
                <c:pt idx="10">
                  <c:v>2.2980483985883399E-2</c:v>
                </c:pt>
                <c:pt idx="11">
                  <c:v>2.1906471877136874E-2</c:v>
                </c:pt>
                <c:pt idx="12">
                  <c:v>2.3859286343178021E-2</c:v>
                </c:pt>
                <c:pt idx="13">
                  <c:v>2.3828776213209189E-2</c:v>
                </c:pt>
                <c:pt idx="14">
                  <c:v>2.1729250586371724E-2</c:v>
                </c:pt>
              </c:numCache>
            </c:numRef>
          </c:yVal>
          <c:smooth val="0"/>
        </c:ser>
        <c:dLbls>
          <c:showLegendKey val="0"/>
          <c:showVal val="0"/>
          <c:showCatName val="0"/>
          <c:showSerName val="0"/>
          <c:showPercent val="0"/>
          <c:showBubbleSize val="0"/>
        </c:dLbls>
        <c:axId val="284172528"/>
        <c:axId val="284174208"/>
      </c:scatterChart>
      <c:valAx>
        <c:axId val="284172528"/>
        <c:scaling>
          <c:orientation val="minMax"/>
        </c:scaling>
        <c:delete val="0"/>
        <c:axPos val="b"/>
        <c:numFmt formatCode="General" sourceLinked="0"/>
        <c:majorTickMark val="in"/>
        <c:minorTickMark val="in"/>
        <c:tickLblPos val="low"/>
        <c:spPr>
          <a:ln w="0">
            <a:solidFill>
              <a:schemeClr val="tx1"/>
            </a:solidFill>
          </a:ln>
        </c:spPr>
        <c:crossAx val="284174208"/>
        <c:crossesAt val="1.0000000000000002E-2"/>
        <c:crossBetween val="midCat"/>
        <c:majorUnit val="50"/>
      </c:valAx>
      <c:valAx>
        <c:axId val="284174208"/>
        <c:scaling>
          <c:logBase val="10"/>
          <c:orientation val="minMax"/>
          <c:max val="0.1"/>
        </c:scaling>
        <c:delete val="0"/>
        <c:axPos val="l"/>
        <c:majorGridlines/>
        <c:numFmt formatCode="General" sourceLinked="1"/>
        <c:majorTickMark val="in"/>
        <c:minorTickMark val="in"/>
        <c:tickLblPos val="low"/>
        <c:spPr>
          <a:ln w="0">
            <a:solidFill>
              <a:schemeClr val="tx1"/>
            </a:solidFill>
          </a:ln>
        </c:spPr>
        <c:crossAx val="284172528"/>
        <c:crossesAt val="1.0000000000000002E-2"/>
        <c:crossBetween val="midCat"/>
      </c:valAx>
      <c:spPr>
        <a:solidFill>
          <a:schemeClr val="lt1"/>
        </a:solidFill>
        <a:ln w="3175" cap="flat" cmpd="sng" algn="ctr">
          <a:solidFill>
            <a:schemeClr val="dk1"/>
          </a:solidFill>
          <a:prstDash val="solid"/>
        </a:ln>
        <a:effectLst/>
      </c:spPr>
    </c:plotArea>
    <c:legend>
      <c:legendPos val="r"/>
      <c:layout>
        <c:manualLayout>
          <c:xMode val="edge"/>
          <c:yMode val="edge"/>
          <c:x val="0.69643132108486439"/>
          <c:y val="5.9801326917468652E-2"/>
          <c:w val="0.17301312335958005"/>
          <c:h val="0.16743438320209975"/>
        </c:manualLayout>
      </c:layout>
      <c:overlay val="0"/>
    </c:legend>
    <c:plotVisOnly val="1"/>
    <c:dispBlanksAs val="gap"/>
    <c:showDLblsOverMax val="0"/>
  </c:chart>
  <c:spPr>
    <a:ln>
      <a:solidFill>
        <a:schemeClr val="bg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4/24/2017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4/24/2017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4/24/2017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4/24/2017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4/24/2017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4/24/2017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4/24/2017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4/24/2017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4/24/2017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4/24/2017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4/24/2017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4/24/2017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4/24/2017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100" dirty="0" smtClean="0">
                <a:solidFill>
                  <a:srgbClr val="FF0000"/>
                </a:solidFill>
                <a:cs typeface="B Titr" panose="00000700000000000000" pitchFamily="2" charset="-78"/>
              </a:rPr>
              <a:t>مدلسازی </a:t>
            </a:r>
            <a:r>
              <a:rPr lang="fa-IR" sz="3100" dirty="0">
                <a:solidFill>
                  <a:srgbClr val="FF0000"/>
                </a:solidFill>
                <a:cs typeface="B Titr" panose="00000700000000000000" pitchFamily="2" charset="-78"/>
              </a:rPr>
              <a:t>ریاضی و همانند سازی فرآیند </a:t>
            </a:r>
            <a:r>
              <a:rPr lang="fa-IR" sz="3100" dirty="0" smtClean="0">
                <a:solidFill>
                  <a:srgbClr val="FF0000"/>
                </a:solidFill>
                <a:cs typeface="B Titr" panose="00000700000000000000" pitchFamily="2" charset="-78"/>
              </a:rPr>
              <a:t>ته</a:t>
            </a:r>
            <a:r>
              <a:rPr lang="en-US" sz="3100" dirty="0" smtClean="0">
                <a:solidFill>
                  <a:srgbClr val="FF0000"/>
                </a:solidFill>
                <a:cs typeface="B Titr" panose="00000700000000000000" pitchFamily="2" charset="-78"/>
              </a:rPr>
              <a:t> </a:t>
            </a:r>
            <a:r>
              <a:rPr lang="fa-IR" sz="3100" dirty="0" smtClean="0">
                <a:solidFill>
                  <a:srgbClr val="FF0000"/>
                </a:solidFill>
                <a:cs typeface="B Titr" panose="00000700000000000000" pitchFamily="2" charset="-78"/>
              </a:rPr>
              <a:t>نشینی </a:t>
            </a:r>
            <a:r>
              <a:rPr lang="fa-IR" sz="3100" dirty="0">
                <a:solidFill>
                  <a:srgbClr val="FF0000"/>
                </a:solidFill>
                <a:cs typeface="B Titr" panose="00000700000000000000" pitchFamily="2" charset="-78"/>
              </a:rPr>
              <a:t>آسفالتین و ارزیابی پارامتر زبری نسبی بر میزان </a:t>
            </a:r>
            <a:r>
              <a:rPr lang="fa-IR" sz="3100" dirty="0" smtClean="0">
                <a:solidFill>
                  <a:srgbClr val="FF0000"/>
                </a:solidFill>
                <a:cs typeface="B Titr" panose="00000700000000000000" pitchFamily="2" charset="-78"/>
              </a:rPr>
              <a:t>ته</a:t>
            </a:r>
            <a:r>
              <a:rPr lang="en-US" sz="3100" dirty="0" smtClean="0">
                <a:solidFill>
                  <a:srgbClr val="FF0000"/>
                </a:solidFill>
                <a:cs typeface="B Titr" panose="00000700000000000000" pitchFamily="2" charset="-78"/>
              </a:rPr>
              <a:t> </a:t>
            </a:r>
            <a:r>
              <a:rPr lang="fa-IR" sz="3100" dirty="0" smtClean="0">
                <a:solidFill>
                  <a:srgbClr val="FF0000"/>
                </a:solidFill>
                <a:cs typeface="B Titr" panose="00000700000000000000" pitchFamily="2" charset="-78"/>
              </a:rPr>
              <a:t>نشینی</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a:solidFill>
                  <a:srgbClr val="008000"/>
                </a:solidFill>
                <a:cs typeface="B Titr" panose="00000700000000000000" pitchFamily="2" charset="-78"/>
              </a:rPr>
              <a:t>هادی سیدباقری </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آبان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995" y="533400"/>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انرژی جنبشی  جریان و اتلاف انرژی</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a:t>
            </a:r>
            <a:r>
              <a:rPr lang="fa-IR" sz="3600" dirty="0">
                <a:solidFill>
                  <a:srgbClr val="FF0000"/>
                </a:solidFill>
                <a:effectLst/>
                <a:cs typeface="B Titr" panose="00000700000000000000" pitchFamily="2" charset="-78"/>
              </a:rPr>
              <a:t>شبیه سازی</a:t>
            </a:r>
            <a:endParaRPr lang="en-US" sz="4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667000"/>
            <a:ext cx="3857624"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C:\Users\hadi\AppData\Local\Microsoft\Windows\Temporary Internet Files\Content.Word\om1.png"/>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066800" y="2658110"/>
            <a:ext cx="3648075" cy="2294890"/>
          </a:xfrm>
          <a:prstGeom prst="rect">
            <a:avLst/>
          </a:prstGeom>
          <a:noFill/>
          <a:ln>
            <a:noFill/>
          </a:ln>
        </p:spPr>
      </p:pic>
    </p:spTree>
    <p:extLst>
      <p:ext uri="{BB962C8B-B14F-4D97-AF65-F5344CB8AC3E}">
        <p14:creationId xmlns:p14="http://schemas.microsoft.com/office/powerpoint/2010/main" val="2884420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سرعت ته نشینی آسفالتین</a:t>
            </a:r>
          </a:p>
          <a:p>
            <a:pPr algn="ctr" rtl="1"/>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شبیه سازی</a:t>
            </a:r>
            <a:endParaRPr lang="en-US" sz="3600" dirty="0"/>
          </a:p>
        </p:txBody>
      </p:sp>
      <p:graphicFrame>
        <p:nvGraphicFramePr>
          <p:cNvPr id="5" name="Chart 4"/>
          <p:cNvGraphicFramePr/>
          <p:nvPr>
            <p:extLst>
              <p:ext uri="{D42A27DB-BD31-4B8C-83A1-F6EECF244321}">
                <p14:modId xmlns:p14="http://schemas.microsoft.com/office/powerpoint/2010/main" val="834992065"/>
              </p:ext>
            </p:extLst>
          </p:nvPr>
        </p:nvGraphicFramePr>
        <p:xfrm>
          <a:off x="2514600" y="2590800"/>
          <a:ext cx="48006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0643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بکارگیری معادلات ناویر-استوکس به روش المان محدود</a:t>
            </a:r>
          </a:p>
          <a:p>
            <a:pPr marL="109728" indent="0" algn="r" rtl="1">
              <a:lnSpc>
                <a:spcPct val="150000"/>
              </a:lnSpc>
              <a:buNone/>
            </a:pPr>
            <a:r>
              <a:rPr lang="fa-IR" sz="2400" b="1" dirty="0" smtClean="0">
                <a:cs typeface="B Titr" panose="00000700000000000000" pitchFamily="2" charset="-78"/>
              </a:rPr>
              <a:t>2- نحوه مش بندی هندسه سه بعدی</a:t>
            </a:r>
          </a:p>
          <a:p>
            <a:pPr marL="109728" indent="0" algn="r" rtl="1">
              <a:lnSpc>
                <a:spcPct val="150000"/>
              </a:lnSpc>
              <a:buNone/>
            </a:pPr>
            <a:r>
              <a:rPr lang="fa-IR" sz="2400" b="1" dirty="0" smtClean="0">
                <a:cs typeface="B Titr" panose="00000700000000000000" pitchFamily="2" charset="-78"/>
              </a:rPr>
              <a:t>3- نحوه ردیابی ذرات در داخل جریان نفت</a:t>
            </a:r>
          </a:p>
          <a:p>
            <a:pPr marL="109728" indent="0" algn="r" rtl="1">
              <a:lnSpc>
                <a:spcPct val="150000"/>
              </a:lnSpc>
              <a:buNone/>
            </a:pPr>
            <a:r>
              <a:rPr lang="fa-IR" sz="2400" b="1" dirty="0" smtClean="0">
                <a:cs typeface="B Titr" panose="00000700000000000000" pitchFamily="2" charset="-78"/>
              </a:rPr>
              <a:t>4- مکانیزم های ته نشینی</a:t>
            </a:r>
          </a:p>
          <a:p>
            <a:pPr marL="109728" indent="0" algn="r" rtl="1">
              <a:lnSpc>
                <a:spcPct val="150000"/>
              </a:lnSpc>
              <a:buNone/>
            </a:pPr>
            <a:r>
              <a:rPr lang="fa-IR" sz="2400" b="1" dirty="0" smtClean="0">
                <a:cs typeface="B Titr" panose="00000700000000000000" pitchFamily="2" charset="-78"/>
              </a:rPr>
              <a:t>5- نحوه اعمال شرط مرزی در جریانهای نفت خام به همراه ذرات در داخل لوله</a:t>
            </a:r>
          </a:p>
          <a:p>
            <a:pPr marL="109728" indent="0" algn="r" rtl="1">
              <a:lnSpc>
                <a:spcPct val="150000"/>
              </a:lnSpc>
              <a:buNone/>
            </a:pPr>
            <a:r>
              <a:rPr lang="fa-IR" sz="2400" b="1" dirty="0" smtClean="0">
                <a:cs typeface="B Titr" panose="00000700000000000000" pitchFamily="2" charset="-78"/>
              </a:rPr>
              <a:t>6- نحوه اعمال شرط مرزی دیواره</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شبیه سازی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در </a:t>
            </a:r>
            <a:r>
              <a:rPr lang="fa-IR" sz="2400" b="1" dirty="0" smtClean="0">
                <a:latin typeface="Times New Roman" panose="02020603050405020304" pitchFamily="18" charset="0"/>
                <a:cs typeface="B Titr" panose="00000700000000000000" pitchFamily="2" charset="-78"/>
              </a:rPr>
              <a:t>نسخه 5 به بالای کامسول قابل اجراست.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2</a:t>
            </a:r>
            <a:r>
              <a:rPr lang="fa-IR" sz="2400" b="1" dirty="0" smtClean="0">
                <a:latin typeface="Times New Roman" panose="02020603050405020304" pitchFamily="18" charset="0"/>
                <a:cs typeface="B Titr" panose="00000700000000000000" pitchFamily="2" charset="-78"/>
              </a:rPr>
              <a:t>- آشنایی </a:t>
            </a:r>
            <a:r>
              <a:rPr lang="fa-IR" sz="2400" b="1" dirty="0">
                <a:latin typeface="Times New Roman" panose="02020603050405020304" pitchFamily="18" charset="0"/>
                <a:cs typeface="B Titr" panose="00000700000000000000" pitchFamily="2" charset="-78"/>
              </a:rPr>
              <a:t>اولیه با </a:t>
            </a:r>
            <a:r>
              <a:rPr lang="en-US" sz="2400" b="1" dirty="0" smtClean="0">
                <a:latin typeface="Times New Roman" panose="02020603050405020304" pitchFamily="18" charset="0"/>
                <a:cs typeface="B Titr" panose="00000700000000000000" pitchFamily="2" charset="-78"/>
              </a:rPr>
              <a:t>CFD</a:t>
            </a:r>
            <a:r>
              <a:rPr lang="fa-IR" sz="2400" b="1" dirty="0" smtClean="0">
                <a:latin typeface="Times New Roman" panose="02020603050405020304" pitchFamily="18" charset="0"/>
                <a:cs typeface="B Titr" panose="00000700000000000000" pitchFamily="2" charset="-78"/>
              </a:rPr>
              <a:t> و مفاهیمی مانند </a:t>
            </a:r>
            <a:r>
              <a:rPr lang="en-US" sz="2400" b="1" dirty="0" smtClean="0">
                <a:solidFill>
                  <a:srgbClr val="0000FF"/>
                </a:solidFill>
                <a:latin typeface="Times New Roman" panose="02020603050405020304" pitchFamily="18" charset="0"/>
                <a:cs typeface="B Titr" panose="00000700000000000000" pitchFamily="2" charset="-78"/>
              </a:rPr>
              <a:t>deposition velocity</a:t>
            </a:r>
            <a:endParaRPr lang="fa-IR"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با </a:t>
            </a:r>
            <a:r>
              <a:rPr lang="en-US" sz="2400" b="1" dirty="0" smtClean="0">
                <a:solidFill>
                  <a:srgbClr val="0000FF"/>
                </a:solidFill>
                <a:latin typeface="Times New Roman" panose="02020603050405020304" pitchFamily="18" charset="0"/>
                <a:cs typeface="B Titr" panose="00000700000000000000" pitchFamily="2" charset="-78"/>
              </a:rPr>
              <a:t>Finite element  Methods</a:t>
            </a: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پارامترهای مثل </a:t>
            </a:r>
            <a:r>
              <a:rPr lang="en-US" sz="2400" b="1" dirty="0" smtClean="0">
                <a:solidFill>
                  <a:srgbClr val="0000FF"/>
                </a:solidFill>
                <a:latin typeface="Times New Roman" panose="02020603050405020304" pitchFamily="18" charset="0"/>
                <a:cs typeface="B Titr" panose="00000700000000000000" pitchFamily="2" charset="-78"/>
              </a:rPr>
              <a:t>relaxation time</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endParaRPr lang="en-US" dirty="0"/>
          </a:p>
          <a:p>
            <a:pPr algn="just" rtl="1">
              <a:lnSpc>
                <a:spcPct val="150000"/>
              </a:lnSpc>
            </a:pPr>
            <a:r>
              <a:rPr lang="fa-IR" sz="2400" dirty="0">
                <a:cs typeface="B Titr" panose="00000700000000000000" pitchFamily="2" charset="-78"/>
              </a:rPr>
              <a:t>نرم‌افزار کامسول مولتی‌فیزیکس (به انگلیسی: </a:t>
            </a:r>
            <a:r>
              <a:rPr lang="en-US" sz="2400" dirty="0">
                <a:cs typeface="B Titr" panose="00000700000000000000" pitchFamily="2" charset="-78"/>
              </a:rPr>
              <a:t>COMSOL </a:t>
            </a:r>
            <a:r>
              <a:rPr lang="en-US" sz="2400" dirty="0" err="1" smtClean="0">
                <a:cs typeface="B Titr" panose="00000700000000000000" pitchFamily="2" charset="-78"/>
              </a:rPr>
              <a:t>Multiphysics</a:t>
            </a:r>
            <a:r>
              <a:rPr lang="fa-IR" sz="2400" dirty="0" smtClean="0">
                <a:cs typeface="B Titr" panose="00000700000000000000" pitchFamily="2" charset="-78"/>
              </a:rPr>
              <a:t>)یک </a:t>
            </a:r>
            <a:r>
              <a:rPr lang="fa-IR" sz="2400" dirty="0">
                <a:cs typeface="B Titr" panose="00000700000000000000" pitchFamily="2" charset="-78"/>
              </a:rPr>
              <a:t>مجموعه کامل شبیه‌سازی است که می‌تواند معادلات دیفرانسیل سیستم‌های غیر خطی را توسط مشتق‌های جزئی به روش اجزاء محدود </a:t>
            </a:r>
            <a:r>
              <a:rPr lang="fa-IR" sz="2400" dirty="0" smtClean="0">
                <a:cs typeface="B Titr" panose="00000700000000000000" pitchFamily="2" charset="-78"/>
              </a:rPr>
              <a:t>(</a:t>
            </a:r>
            <a:r>
              <a:rPr lang="en-US" sz="2400" dirty="0" smtClean="0">
                <a:cs typeface="B Titr" panose="00000700000000000000" pitchFamily="2" charset="-78"/>
              </a:rPr>
              <a:t>FEM</a:t>
            </a:r>
            <a:r>
              <a:rPr lang="fa-IR" sz="2400" dirty="0" smtClean="0">
                <a:cs typeface="B Titr" panose="00000700000000000000" pitchFamily="2" charset="-78"/>
              </a:rPr>
              <a:t>)در </a:t>
            </a:r>
            <a:r>
              <a:rPr lang="fa-IR" sz="2400" dirty="0">
                <a:cs typeface="B Titr" panose="00000700000000000000" pitchFamily="2" charset="-78"/>
              </a:rPr>
              <a:t>فضاهای یک، دو و سه بعدی حل نماید. این نرم‌افزار می‌تواند در حضور چالش‌هایی نظیر میدان‌های الکترومغناطیسی، کشش، دینامیک سیالات و دینامیک گاز به خوبی راهگشا باشد.</a:t>
            </a:r>
            <a:endParaRPr lang="en-US" sz="2400"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 همچنین فرصتی برای حل مشکل به عنوان یک فرمول ریاضی (در فرم معادلات) و فیزیکی (انتخاب مدل فیزیکی، به عنوان مثال مدل فرایند انتشار) را به کاربر می‌دهد. بدیهی است، در هر مورد سیستم معادلات حل خواهد شد، تفاوت فقط در امکان استفاده از سیستم‌های فیزیکی و جسمی و واحدها نهفته است. به اصطلاح حالت فیزیکی، می‌توان از معادلات پیش تعریف شده برای اکثر پدیده‌های انجام گرفته در علوم و فناوری استفاده کرد، مانند انواع روش‌های انتقال حرارت و برق، تئوری الاستیسیته، نفوذ مولکولی و انتقال جرم و انتشار، انتشار موج و جریان سیال.</a:t>
            </a: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458200" cy="6095999"/>
          </a:xfrm>
        </p:spPr>
        <p:txBody>
          <a:bodyPr>
            <a:normAutofit/>
          </a:bodyPr>
          <a:lstStyle/>
          <a:p>
            <a:pPr algn="just" rtl="1">
              <a:lnSpc>
                <a:spcPct val="150000"/>
              </a:lnSpc>
            </a:pPr>
            <a:r>
              <a:rPr lang="fa-IR" sz="2400" dirty="0" smtClean="0">
                <a:cs typeface="B Titr" pitchFamily="2" charset="-78"/>
              </a:rPr>
              <a:t>استفاده </a:t>
            </a:r>
            <a:r>
              <a:rPr lang="fa-IR" sz="2400" dirty="0">
                <a:cs typeface="B Titr" pitchFamily="2" charset="-78"/>
              </a:rPr>
              <a:t>از نرم‌افزار </a:t>
            </a:r>
            <a:r>
              <a:rPr lang="en-US" sz="2400" dirty="0">
                <a:cs typeface="B Titr" pitchFamily="2" charset="-78"/>
              </a:rPr>
              <a:t>COMSOL </a:t>
            </a:r>
            <a:r>
              <a:rPr lang="en-US" sz="2400" dirty="0" err="1">
                <a:cs typeface="B Titr" pitchFamily="2" charset="-78"/>
              </a:rPr>
              <a:t>Multiphysics</a:t>
            </a:r>
            <a:r>
              <a:rPr lang="en-US" sz="2400" dirty="0">
                <a:cs typeface="B Titr" pitchFamily="2" charset="-78"/>
              </a:rPr>
              <a:t> </a:t>
            </a:r>
            <a:r>
              <a:rPr lang="fa-IR" sz="2400" dirty="0">
                <a:cs typeface="B Titr" pitchFamily="2" charset="-78"/>
              </a:rPr>
              <a:t>می‌توان طراحی و شبیه‌سازی پروژه‌های مهندسی برق، مکانیک، علوم زمین، شیمی، فیزیک، نجوم و کوانتوم را انجام داد. همچنین این برنامه امکان تعامل با نرم‌افزارهای مهندسی دیگر مانند کتیا و متلب را دارد.</a:t>
            </a:r>
          </a:p>
          <a:p>
            <a:pPr algn="just" rtl="1">
              <a:lnSpc>
                <a:spcPct val="150000"/>
              </a:lnSpc>
            </a:pPr>
            <a:endParaRPr lang="fa-IR" sz="2400" dirty="0">
              <a:cs typeface="B Titr" pitchFamily="2" charset="-78"/>
            </a:endParaRPr>
          </a:p>
          <a:p>
            <a:pPr algn="just" rtl="1">
              <a:lnSpc>
                <a:spcPct val="150000"/>
              </a:lnSpc>
            </a:pPr>
            <a:r>
              <a:rPr lang="fa-IR" sz="2400" dirty="0">
                <a:cs typeface="B Titr" pitchFamily="2" charset="-78"/>
              </a:rPr>
              <a:t>این نرم‌افزار در سال ۱۹۸۶ توسط دانشجویان مؤسسه سلطنتی فناوری سوئد ایجاد شد و نیز نام قبلی این نرم‌افزار </a:t>
            </a:r>
            <a:r>
              <a:rPr lang="en-US" sz="2400" dirty="0">
                <a:cs typeface="B Titr" pitchFamily="2" charset="-78"/>
              </a:rPr>
              <a:t>FEMLAB </a:t>
            </a:r>
            <a:r>
              <a:rPr lang="fa-IR" sz="2400" dirty="0">
                <a:cs typeface="B Titr" pitchFamily="2" charset="-78"/>
              </a:rPr>
              <a:t>بوده است و از سال ۲۰۰۵ به </a:t>
            </a:r>
            <a:r>
              <a:rPr lang="en-US" sz="2400" dirty="0">
                <a:cs typeface="B Titr" pitchFamily="2" charset="-78"/>
              </a:rPr>
              <a:t>COMSOL </a:t>
            </a:r>
            <a:r>
              <a:rPr lang="en-US" sz="2400" dirty="0" err="1">
                <a:cs typeface="B Titr" pitchFamily="2" charset="-78"/>
              </a:rPr>
              <a:t>Multiphysics</a:t>
            </a:r>
            <a:r>
              <a:rPr lang="en-US" sz="2400" dirty="0">
                <a:cs typeface="B Titr" pitchFamily="2" charset="-78"/>
              </a:rPr>
              <a:t> </a:t>
            </a:r>
            <a:r>
              <a:rPr lang="fa-IR" sz="2400" dirty="0">
                <a:cs typeface="B Titr" pitchFamily="2" charset="-78"/>
              </a:rPr>
              <a:t>تغییر نام داده است.</a:t>
            </a:r>
            <a:endParaRPr lang="en-US" sz="2400" dirty="0">
              <a:cs typeface="B Titr" pitchFamily="2" charset="-78"/>
            </a:endParaRPr>
          </a:p>
        </p:txBody>
      </p:sp>
    </p:spTree>
    <p:extLst>
      <p:ext uri="{BB962C8B-B14F-4D97-AF65-F5344CB8AC3E}">
        <p14:creationId xmlns:p14="http://schemas.microsoft.com/office/powerpoint/2010/main" val="4233164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1"/>
            <a:ext cx="8458200" cy="5778692"/>
          </a:xfrm>
        </p:spPr>
        <p:txBody>
          <a:bodyPr>
            <a:normAutofit/>
          </a:bodyPr>
          <a:lstStyle/>
          <a:p>
            <a:pPr algn="just" rtl="1">
              <a:lnSpc>
                <a:spcPct val="150000"/>
              </a:lnSpc>
            </a:pPr>
            <a:r>
              <a:rPr lang="fa-IR" sz="2400" dirty="0">
                <a:cs typeface="B Titr" pitchFamily="2" charset="-78"/>
              </a:rPr>
              <a:t>ازآنجاکه جریان داخل ستون چاه نفت یک جریان آشفته­ی چند فازی است </a:t>
            </a:r>
            <a:r>
              <a:rPr lang="fa-IR" sz="2400" dirty="0" smtClean="0">
                <a:cs typeface="B Titr" pitchFamily="2" charset="-78"/>
              </a:rPr>
              <a:t>استفاده </a:t>
            </a:r>
            <a:r>
              <a:rPr lang="fa-IR" sz="2400" dirty="0">
                <a:cs typeface="B Titr" pitchFamily="2" charset="-78"/>
              </a:rPr>
              <a:t>از ابزار </a:t>
            </a:r>
            <a:r>
              <a:rPr lang="en-US" sz="2400" dirty="0">
                <a:cs typeface="B Titr" pitchFamily="2" charset="-78"/>
              </a:rPr>
              <a:t>CFD</a:t>
            </a:r>
            <a:r>
              <a:rPr lang="fa-IR" sz="2400" dirty="0">
                <a:cs typeface="B Titr" pitchFamily="2" charset="-78"/>
              </a:rPr>
              <a:t> که در این زمینه کم‌ و بیش توسعه ‌یافته است، می­تواند از اهمیت بالایی برخوردار باشد. شبیه‌سازی جریان داخل ستون چاه نفت، ما را ملزم کرده است تا به اطلاعات کافی از مشخصات جریان چندفازی در ستون انتقال نفت خام نیاز داشته باشیم؛ اما متأسفانه این اطلاعات به دلیل سختی عملیات آزمایشگاهی بسیار ناچیز و شاید در بعضی موارد نایاب است. ازجمله‌ی این اطلاعات، میزان آسفالتین ته­نشین شده، مقدار نرخ گازهای وارد شده به فاز گازی در طول ستون در اثر افت فشار و غیره می­باشد</a:t>
            </a:r>
            <a:r>
              <a:rPr lang="fa-IR" sz="2400" dirty="0" smtClean="0">
                <a:cs typeface="B Titr" pitchFamily="2" charset="-78"/>
              </a:rPr>
              <a:t>.</a:t>
            </a:r>
            <a:endParaRPr lang="en-US" sz="2400" dirty="0" smtClean="0">
              <a:cs typeface="B Titr" pitchFamily="2" charset="-78"/>
            </a:endParaRPr>
          </a:p>
          <a:p>
            <a:pPr algn="just" rtl="1"/>
            <a:endParaRPr lang="en-US" dirty="0"/>
          </a:p>
          <a:p>
            <a:pPr algn="just" rtl="1"/>
            <a:endParaRPr lang="en-US" dirty="0" smtClean="0"/>
          </a:p>
          <a:p>
            <a:pPr algn="just" rtl="1"/>
            <a:endParaRPr lang="en-US" dirty="0"/>
          </a:p>
          <a:p>
            <a:pPr algn="just" rtl="1"/>
            <a:endParaRPr lang="en-US" dirty="0"/>
          </a:p>
        </p:txBody>
      </p:sp>
    </p:spTree>
    <p:extLst>
      <p:ext uri="{BB962C8B-B14F-4D97-AF65-F5344CB8AC3E}">
        <p14:creationId xmlns:p14="http://schemas.microsoft.com/office/powerpoint/2010/main" val="3072063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229600" cy="5702492"/>
          </a:xfrm>
        </p:spPr>
        <p:txBody>
          <a:bodyPr>
            <a:normAutofit/>
          </a:bodyPr>
          <a:lstStyle/>
          <a:p>
            <a:pPr algn="just" rtl="1">
              <a:lnSpc>
                <a:spcPct val="150000"/>
              </a:lnSpc>
            </a:pPr>
            <a:r>
              <a:rPr lang="fa-IR" sz="2400" dirty="0">
                <a:cs typeface="B Titr" pitchFamily="2" charset="-78"/>
              </a:rPr>
              <a:t>درهرحال اگر هدف شبیه‌سازی جریان دوفازی نفت خام و ذرات آسفالتین همراه با ته­نشینی آسفالتین باشد، کار بسیار سخت خواهد بود. ازجمله روش­های دقیق، </a:t>
            </a:r>
            <a:r>
              <a:rPr lang="fa-IR" sz="2400" dirty="0" smtClean="0">
                <a:cs typeface="B Titr" pitchFamily="2" charset="-78"/>
              </a:rPr>
              <a:t>برای </a:t>
            </a:r>
            <a:r>
              <a:rPr lang="fa-IR" sz="2400" dirty="0">
                <a:cs typeface="B Titr" pitchFamily="2" charset="-78"/>
              </a:rPr>
              <a:t>فاز ذرات، استفاده از روش </a:t>
            </a:r>
            <a:r>
              <a:rPr lang="en-US" sz="2400" dirty="0">
                <a:cs typeface="B Titr" pitchFamily="2" charset="-78"/>
              </a:rPr>
              <a:t>DNS </a:t>
            </a:r>
            <a:r>
              <a:rPr lang="fa-IR" sz="2400" dirty="0" smtClean="0">
                <a:cs typeface="B Titr" pitchFamily="2" charset="-78"/>
              </a:rPr>
              <a:t>می­باشد </a:t>
            </a:r>
            <a:r>
              <a:rPr lang="fa-IR" sz="2400" dirty="0">
                <a:cs typeface="B Titr" pitchFamily="2" charset="-78"/>
              </a:rPr>
              <a:t>؛ اما به دلیل اینکه </a:t>
            </a:r>
            <a:r>
              <a:rPr lang="fa-IR" sz="2400" dirty="0" smtClean="0">
                <a:cs typeface="B Titr" pitchFamily="2" charset="-78"/>
              </a:rPr>
              <a:t>روش </a:t>
            </a:r>
            <a:r>
              <a:rPr lang="en-US" sz="2400" dirty="0">
                <a:cs typeface="B Titr" pitchFamily="2" charset="-78"/>
              </a:rPr>
              <a:t>DNS </a:t>
            </a:r>
            <a:r>
              <a:rPr lang="fa-IR" sz="2400" dirty="0" smtClean="0">
                <a:cs typeface="B Titr" pitchFamily="2" charset="-78"/>
              </a:rPr>
              <a:t>برای </a:t>
            </a:r>
            <a:r>
              <a:rPr lang="fa-IR" sz="2400" dirty="0">
                <a:cs typeface="B Titr" pitchFamily="2" charset="-78"/>
              </a:rPr>
              <a:t>فاز سیال و ذرات مورد استفاده قرار می­گیرند، ازلحاظ محاسباتی، مخصوصاً برای هندسه سه‌بعدی بسیار سنگین و پیچیده است؛ بنابراین برای استفاده از این روش، مستلزم داشتن ابررایانه می­باشد. یکی از روش­هایی که می­تواند از سنگینی این روش بکاهد، روش اولرین </a:t>
            </a:r>
            <a:r>
              <a:rPr lang="fa-IR" sz="2400" dirty="0" smtClean="0">
                <a:cs typeface="B Titr" pitchFamily="2" charset="-78"/>
              </a:rPr>
              <a:t>است</a:t>
            </a:r>
            <a:r>
              <a:rPr lang="fa-IR" sz="2400" dirty="0">
                <a:cs typeface="B Titr" pitchFamily="2" charset="-78"/>
              </a:rPr>
              <a:t>. </a:t>
            </a:r>
            <a:endParaRPr lang="en-US" sz="2400" dirty="0">
              <a:cs typeface="B Titr" pitchFamily="2" charset="-78"/>
            </a:endParaRPr>
          </a:p>
        </p:txBody>
      </p:sp>
    </p:spTree>
    <p:extLst>
      <p:ext uri="{BB962C8B-B14F-4D97-AF65-F5344CB8AC3E}">
        <p14:creationId xmlns:p14="http://schemas.microsoft.com/office/powerpoint/2010/main" val="2149011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قابلیت </a:t>
            </a:r>
            <a:r>
              <a:rPr lang="fa-IR" sz="2400" dirty="0">
                <a:solidFill>
                  <a:srgbClr val="0000FF"/>
                </a:solidFill>
                <a:cs typeface="B Titr" panose="00000700000000000000" pitchFamily="2" charset="-78"/>
              </a:rPr>
              <a:t>فشردگی </a:t>
            </a:r>
            <a:r>
              <a:rPr lang="fa-IR" sz="2400" dirty="0" smtClean="0">
                <a:solidFill>
                  <a:srgbClr val="0000FF"/>
                </a:solidFill>
                <a:cs typeface="B Titr" panose="00000700000000000000" pitchFamily="2" charset="-78"/>
              </a:rPr>
              <a:t>در </a:t>
            </a:r>
            <a:r>
              <a:rPr lang="fa-IR" sz="2400" dirty="0">
                <a:solidFill>
                  <a:srgbClr val="0000FF"/>
                </a:solidFill>
                <a:cs typeface="B Titr" panose="00000700000000000000" pitchFamily="2" charset="-78"/>
              </a:rPr>
              <a:t>مجاورت دیواره‌ها </a:t>
            </a:r>
            <a:r>
              <a:rPr lang="fa-IR" sz="2400" dirty="0" smtClean="0">
                <a:solidFill>
                  <a:srgbClr val="0000FF"/>
                </a:solidFill>
                <a:cs typeface="B Titr" panose="00000700000000000000" pitchFamily="2" charset="-78"/>
              </a:rPr>
              <a:t>و </a:t>
            </a:r>
            <a:r>
              <a:rPr lang="fa-IR" sz="2400" dirty="0">
                <a:solidFill>
                  <a:srgbClr val="0000FF"/>
                </a:solidFill>
                <a:cs typeface="B Titr" panose="00000700000000000000" pitchFamily="2" charset="-78"/>
              </a:rPr>
              <a:t>در طول </a:t>
            </a:r>
            <a:r>
              <a:rPr lang="fa-IR" sz="2400" dirty="0" smtClean="0">
                <a:solidFill>
                  <a:srgbClr val="0000FF"/>
                </a:solidFill>
                <a:cs typeface="B Titr" panose="00000700000000000000" pitchFamily="2" charset="-78"/>
              </a:rPr>
              <a:t>لوله</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شبیه سازی</a:t>
            </a:r>
            <a:endParaRPr lang="en-US" sz="3600" dirty="0">
              <a:solidFill>
                <a:srgbClr val="FF0000"/>
              </a:solidFill>
              <a:cs typeface="B Titr" panose="00000700000000000000"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438400"/>
            <a:ext cx="5822190"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توزیع سرعت جریان داخل لوله</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شبیه سازی</a:t>
            </a:r>
            <a:endParaRPr lang="en-US" sz="2800" dirty="0">
              <a:solidFill>
                <a:srgbClr val="FF0000"/>
              </a:solidFill>
              <a:cs typeface="B Titr" panose="00000700000000000000" pitchFamily="2" charset="-78"/>
            </a:endParaRPr>
          </a:p>
        </p:txBody>
      </p:sp>
      <p:pic>
        <p:nvPicPr>
          <p:cNvPr id="5" name="Picture 4" descr="C:\Users\hadi\AppData\Local\Microsoft\Windows\Temporary Internet Files\Content.Word\k-wvb.png"/>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81200"/>
            <a:ext cx="3886200" cy="3124200"/>
          </a:xfrm>
          <a:prstGeom prst="rect">
            <a:avLst/>
          </a:prstGeom>
          <a:noFill/>
          <a:ln>
            <a:noFill/>
          </a:ln>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a:solidFill>
                  <a:srgbClr val="0000FF"/>
                </a:solidFill>
                <a:cs typeface="B Titr" panose="00000700000000000000" pitchFamily="2" charset="-78"/>
              </a:rPr>
              <a:t>جریان </a:t>
            </a:r>
            <a:r>
              <a:rPr lang="fa-IR" sz="2400" b="1" dirty="0" smtClean="0">
                <a:solidFill>
                  <a:srgbClr val="0000FF"/>
                </a:solidFill>
                <a:cs typeface="B Titr" panose="00000700000000000000" pitchFamily="2" charset="-78"/>
              </a:rPr>
              <a:t>نفت خام با ذرات آسفالتین</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شبیه سازی</a:t>
            </a:r>
            <a:endParaRPr lang="en-US" sz="3600" dirty="0"/>
          </a:p>
        </p:txBody>
      </p:sp>
      <p:pic>
        <p:nvPicPr>
          <p:cNvPr id="5" name="Picture 4" descr="C:\Users\hadi\AppData\Local\Microsoft\Windows\Temporary Internet Files\Content.Word\k-233asb.png"/>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368391"/>
            <a:ext cx="3171825" cy="3212782"/>
          </a:xfrm>
          <a:prstGeom prst="rect">
            <a:avLst/>
          </a:prstGeom>
          <a:noFill/>
          <a:ln>
            <a:noFill/>
          </a:ln>
        </p:spPr>
      </p:pic>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4193</TotalTime>
  <Words>596</Words>
  <Application>Microsoft Office PowerPoint</Application>
  <PresentationFormat>On-screen Show (4:3)</PresentationFormat>
  <Paragraphs>35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B Titr</vt:lpstr>
      <vt:lpstr>Calibri</vt:lpstr>
      <vt:lpstr>Lucida Sans Unicode</vt:lpstr>
      <vt:lpstr>Times New Roman</vt:lpstr>
      <vt:lpstr>Verdana</vt:lpstr>
      <vt:lpstr>Wingdings 2</vt:lpstr>
      <vt:lpstr>Wingdings 3</vt:lpstr>
      <vt:lpstr>Concourse</vt:lpstr>
      <vt:lpstr>            مدلسازی ریاضی و همانند سازی فرآیند ته نشینی آسفالتین و ارزیابی پارامتر زبری نسبی بر میزان ته نشینی  هادی سیدباقری  آبان 95     </vt:lpstr>
      <vt:lpstr> </vt:lpstr>
      <vt:lpstr>PowerPoint Presentation</vt:lpstr>
      <vt:lpstr>PowerPoint Presentation</vt:lpstr>
      <vt:lpstr>PowerPoint Presentation</vt:lpstr>
      <vt:lpstr>PowerPoint Presentation</vt:lpstr>
      <vt:lpstr>توانمندیهای شبیه سازی</vt:lpstr>
      <vt:lpstr>توانمندیهای شبیه سازی</vt:lpstr>
      <vt:lpstr>توانمندیهای شبیه سازی</vt:lpstr>
      <vt:lpstr>توانمندیهای شبیه سازی</vt:lpstr>
      <vt:lpstr>توانمندیهای شبیه سازی</vt:lpstr>
      <vt:lpstr>آنچه در این شبیه 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195</cp:revision>
  <dcterms:created xsi:type="dcterms:W3CDTF">2006-08-16T00:00:00Z</dcterms:created>
  <dcterms:modified xsi:type="dcterms:W3CDTF">2017-04-24T04:23:23Z</dcterms:modified>
</cp:coreProperties>
</file>