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4" r:id="rId3"/>
    <p:sldId id="367" r:id="rId4"/>
    <p:sldId id="368" r:id="rId5"/>
    <p:sldId id="355" r:id="rId6"/>
    <p:sldId id="369" r:id="rId7"/>
    <p:sldId id="371" r:id="rId8"/>
    <p:sldId id="372" r:id="rId9"/>
    <p:sldId id="373" r:id="rId10"/>
    <p:sldId id="374" r:id="rId11"/>
    <p:sldId id="362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شبیه سازی میدان جریان سیالات در فتوبیوراکتور </a:t>
            </a:r>
            <a:r>
              <a:rPr lang="fa-IR" sz="3600">
                <a:solidFill>
                  <a:srgbClr val="FF0000"/>
                </a:solidFill>
                <a:cs typeface="B Titr" panose="00000700000000000000" pitchFamily="2" charset="-78"/>
              </a:rPr>
              <a:t>پیوسته </a:t>
            </a:r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کشت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حمید دیداری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شهریور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5800" y="655637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جز حجمی سیالات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09600" y="-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2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C:\Users\Hamid\Desktop\image\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1143000"/>
            <a:ext cx="4343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amid\Desktop\image\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136073"/>
            <a:ext cx="4572000" cy="229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Hamid\Desktop\image\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4066310"/>
            <a:ext cx="4322618" cy="241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amid\Desktop\image\1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073236"/>
            <a:ext cx="4572000" cy="240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715000" y="3581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itchFamily="2" charset="-78"/>
              </a:rPr>
              <a:t>ثانیه صفرم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4173" y="6477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itchFamily="2" charset="-78"/>
              </a:rPr>
              <a:t>ثانیه هجدهم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0082" y="6477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itchFamily="2" charset="-78"/>
              </a:rPr>
              <a:t>ثانیه دوازدهم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4173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itchFamily="2" charset="-78"/>
              </a:rPr>
              <a:t>ثانیه ششم</a:t>
            </a:r>
            <a:endParaRPr lang="en-US" sz="2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498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مجزاسازی معادلات ناویر-استوکس به روش حجم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شبیه سازی فتوبیوراکتور در یک شبکه باسازمان دوبعدی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3- استفاده از </a:t>
            </a:r>
            <a:r>
              <a:rPr lang="fa-IR" sz="2400" b="1" dirty="0" smtClean="0">
                <a:cs typeface="B Titr" panose="00000700000000000000" pitchFamily="2" charset="-78"/>
              </a:rPr>
              <a:t>شبیه سازی ناپایا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استفاده از مدل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VOF</a:t>
            </a:r>
            <a:endParaRPr lang="fa-I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استفاده از مدل آشفته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RNG k-ε Model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نحوه اعمال شرط مرزی سرعت ورودی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نحوه اعمال شرط مرزی دیواره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مفاهیمی مانند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Upwind Methods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 Volume Methods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3-آشنایی با جریانهای آشفته</a:t>
            </a:r>
          </a:p>
          <a:p>
            <a:pPr marL="109728" indent="0" algn="r" rtl="1">
              <a:lnSpc>
                <a:spcPct val="200000"/>
              </a:lnSpc>
              <a:buNone/>
            </a:pP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4304" y="1563806"/>
            <a:ext cx="1846218" cy="830997"/>
          </a:xfrm>
          <a:prstGeom prst="rect">
            <a:avLst/>
          </a:prstGeom>
          <a:gradFill rotWithShape="1">
            <a:gsLst>
              <a:gs pos="0">
                <a:srgbClr val="9C5252">
                  <a:tint val="50000"/>
                  <a:satMod val="300000"/>
                </a:srgbClr>
              </a:gs>
              <a:gs pos="35000">
                <a:srgbClr val="9C5252">
                  <a:tint val="37000"/>
                  <a:satMod val="300000"/>
                </a:srgbClr>
              </a:gs>
              <a:gs pos="100000">
                <a:srgbClr val="9C525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525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مدل های چند فازی</a:t>
            </a:r>
            <a:endParaRPr kumimoji="0" lang="fa-I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513" y="4862510"/>
            <a:ext cx="1752600" cy="830997"/>
          </a:xfrm>
          <a:prstGeom prst="rect">
            <a:avLst/>
          </a:prstGeom>
          <a:gradFill rotWithShape="1">
            <a:gsLst>
              <a:gs pos="0">
                <a:srgbClr val="9C5252">
                  <a:tint val="50000"/>
                  <a:satMod val="300000"/>
                </a:srgbClr>
              </a:gs>
              <a:gs pos="35000">
                <a:srgbClr val="9C5252">
                  <a:tint val="37000"/>
                  <a:satMod val="300000"/>
                </a:srgbClr>
              </a:gs>
              <a:gs pos="100000">
                <a:srgbClr val="9C525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525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مدل های آشفتگی</a:t>
            </a:r>
            <a:endParaRPr kumimoji="0" lang="fa-I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320595"/>
            <a:ext cx="1762140" cy="830997"/>
          </a:xfrm>
          <a:prstGeom prst="rect">
            <a:avLst/>
          </a:prstGeom>
          <a:gradFill rotWithShape="1">
            <a:gsLst>
              <a:gs pos="0">
                <a:srgbClr val="6076B4">
                  <a:shade val="51000"/>
                  <a:satMod val="130000"/>
                </a:srgbClr>
              </a:gs>
              <a:gs pos="80000">
                <a:srgbClr val="6076B4">
                  <a:shade val="93000"/>
                  <a:satMod val="130000"/>
                </a:srgbClr>
              </a:gs>
              <a:gs pos="100000">
                <a:srgbClr val="6076B4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Nazanin" pitchFamily="2" charset="-78"/>
              </a:rPr>
              <a:t>مدلهای تاثیر گذار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10800000" flipV="1">
            <a:off x="7055113" y="1794638"/>
            <a:ext cx="1066800" cy="1525957"/>
          </a:xfrm>
          <a:prstGeom prst="bentArrow">
            <a:avLst>
              <a:gd name="adj1" fmla="val 21660"/>
              <a:gd name="adj2" fmla="val 25000"/>
              <a:gd name="adj3" fmla="val 25000"/>
              <a:gd name="adj4" fmla="val 43750"/>
            </a:avLst>
          </a:prstGeom>
          <a:solidFill>
            <a:srgbClr val="758085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091507" y="4145416"/>
            <a:ext cx="1039504" cy="1493383"/>
          </a:xfrm>
          <a:prstGeom prst="bentArrow">
            <a:avLst/>
          </a:prstGeom>
          <a:solidFill>
            <a:srgbClr val="758085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902674" y="4375055"/>
            <a:ext cx="304800" cy="1752600"/>
          </a:xfrm>
          <a:prstGeom prst="rightBrace">
            <a:avLst/>
          </a:prstGeom>
          <a:noFill/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4650" y="4422563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k-</a:t>
            </a:r>
            <a:r>
              <a:rPr lang="el-GR" sz="2400" dirty="0" smtClean="0">
                <a:latin typeface="Times New Roman" pitchFamily="18" charset="0"/>
              </a:rPr>
              <a:t>ε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7595" y="5085750"/>
            <a:ext cx="73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k-</a:t>
            </a:r>
            <a:r>
              <a:rPr lang="el-GR" sz="2400" dirty="0" smtClean="0">
                <a:latin typeface="Times New Roman" pitchFamily="18" charset="0"/>
              </a:rPr>
              <a:t>ω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004" y="574726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RSM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138" y="3962400"/>
            <a:ext cx="264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Standard k-ε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829050" y="3983254"/>
            <a:ext cx="266700" cy="1340282"/>
          </a:xfrm>
          <a:prstGeom prst="rightBrace">
            <a:avLst/>
          </a:prstGeom>
          <a:noFill/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1022" y="4447875"/>
            <a:ext cx="230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RNG k-ε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1" y="493640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Realizable k-ε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794060" y="1103004"/>
            <a:ext cx="266700" cy="1752600"/>
          </a:xfrm>
          <a:prstGeom prst="rightBrace">
            <a:avLst/>
          </a:prstGeom>
          <a:noFill/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106886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اویلر - اویلر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9960" y="1794470"/>
            <a:ext cx="250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اویلر- لاگرانژ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4339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حجم سیال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687299" y="2664767"/>
            <a:ext cx="756448" cy="107151"/>
          </a:xfrm>
          <a:prstGeom prst="homePlat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987914" y="4594354"/>
            <a:ext cx="756448" cy="107151"/>
          </a:xfrm>
          <a:prstGeom prst="homePlat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t="15608" r="21532" b="20722"/>
          <a:stretch/>
        </p:blipFill>
        <p:spPr bwMode="auto">
          <a:xfrm>
            <a:off x="113523" y="990600"/>
            <a:ext cx="4410710" cy="2011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t="20236" r="22887" b="21461"/>
          <a:stretch/>
        </p:blipFill>
        <p:spPr bwMode="auto">
          <a:xfrm>
            <a:off x="4267200" y="3110552"/>
            <a:ext cx="4334510" cy="184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Bent Arrow 12"/>
          <p:cNvSpPr/>
          <p:nvPr/>
        </p:nvSpPr>
        <p:spPr>
          <a:xfrm rot="5400000">
            <a:off x="4991100" y="1333500"/>
            <a:ext cx="1295400" cy="2133600"/>
          </a:xfrm>
          <a:prstGeom prst="ben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975745"/>
            <a:ext cx="1219200" cy="584775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فرضیات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318878" y="4495800"/>
            <a:ext cx="348122" cy="1676400"/>
          </a:xfrm>
          <a:prstGeom prst="rightBrace">
            <a:avLst/>
          </a:prstGeom>
          <a:noFill/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95800"/>
            <a:ext cx="193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شرایط هم‌دما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560520"/>
            <a:ext cx="193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سیستم  دوبعدی 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8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7"/>
          <a:stretch/>
        </p:blipFill>
        <p:spPr bwMode="auto">
          <a:xfrm>
            <a:off x="1714500" y="1878842"/>
            <a:ext cx="5562600" cy="29217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44923" y="3629967"/>
            <a:ext cx="1905000" cy="461665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آب و میکروجلبک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573" y="2488358"/>
            <a:ext cx="647700" cy="461665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هوا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39000" y="2556469"/>
            <a:ext cx="1828800" cy="1445568"/>
          </a:xfrm>
          <a:prstGeom prst="lef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شرط مرزی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دیواره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139856" y="4626591"/>
            <a:ext cx="2174827" cy="1524000"/>
          </a:xfrm>
          <a:prstGeom prst="up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ورودی سرعت برای اسپارژرها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029200" y="4626591"/>
            <a:ext cx="2057400" cy="1524000"/>
          </a:xfrm>
          <a:prstGeom prst="up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شرط مرزی دیواره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371851" y="799727"/>
            <a:ext cx="2051144" cy="1116842"/>
          </a:xfrm>
          <a:prstGeom prst="down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خروجی هوا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100" y="773373"/>
            <a:ext cx="1790700" cy="584775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شرایط مرزی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46069" y="779060"/>
            <a:ext cx="1981200" cy="1105469"/>
          </a:xfrm>
          <a:prstGeom prst="down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شرط مرزی دیواره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1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2069799"/>
            <a:ext cx="2419350" cy="523220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بررسی میدان </a:t>
            </a:r>
            <a:r>
              <a:rPr kumimoji="0" lang="ar-S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جریان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2846640"/>
            <a:ext cx="762000" cy="523220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نتایج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278806" y="2069799"/>
            <a:ext cx="304800" cy="2057400"/>
          </a:xfrm>
          <a:prstGeom prst="rightBrace">
            <a:avLst/>
          </a:prstGeom>
          <a:noFill/>
          <a:ln w="2857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441399"/>
            <a:ext cx="4419600" cy="523220"/>
          </a:xfrm>
          <a:prstGeom prst="rect">
            <a:avLst/>
          </a:prstGeom>
          <a:gradFill rotWithShape="1">
            <a:gsLst>
              <a:gs pos="0">
                <a:srgbClr val="6076B4">
                  <a:tint val="50000"/>
                  <a:satMod val="300000"/>
                </a:srgbClr>
              </a:gs>
              <a:gs pos="35000">
                <a:srgbClr val="6076B4">
                  <a:tint val="37000"/>
                  <a:satMod val="300000"/>
                </a:srgbClr>
              </a:gs>
              <a:gs pos="100000">
                <a:srgbClr val="6076B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اثر پارامترهای طراحی در میدان 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جریان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286000" y="2927866"/>
            <a:ext cx="381000" cy="1491734"/>
          </a:xfrm>
          <a:prstGeom prst="rightBrace">
            <a:avLst/>
          </a:prstGeom>
          <a:noFill/>
          <a:ln w="2857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831799"/>
            <a:ext cx="1524000" cy="523220"/>
          </a:xfrm>
          <a:prstGeom prst="rect">
            <a:avLst/>
          </a:prstGeom>
          <a:gradFill rotWithShape="1">
            <a:gsLst>
              <a:gs pos="0">
                <a:srgbClr val="9C5252">
                  <a:tint val="50000"/>
                  <a:satMod val="300000"/>
                </a:srgbClr>
              </a:gs>
              <a:gs pos="35000">
                <a:srgbClr val="9C5252">
                  <a:tint val="37000"/>
                  <a:satMod val="300000"/>
                </a:srgbClr>
              </a:gs>
              <a:gs pos="100000">
                <a:srgbClr val="9C525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525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قطر اسپارژر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65589"/>
            <a:ext cx="1676400" cy="523220"/>
          </a:xfrm>
          <a:prstGeom prst="rect">
            <a:avLst/>
          </a:prstGeom>
          <a:gradFill rotWithShape="1">
            <a:gsLst>
              <a:gs pos="0">
                <a:srgbClr val="9C5252">
                  <a:tint val="50000"/>
                  <a:satMod val="300000"/>
                </a:srgbClr>
              </a:gs>
              <a:gs pos="35000">
                <a:srgbClr val="9C5252">
                  <a:tint val="37000"/>
                  <a:satMod val="300000"/>
                </a:srgbClr>
              </a:gs>
              <a:gs pos="100000">
                <a:srgbClr val="9C525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C525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B Nazanin" pitchFamily="2" charset="-78"/>
              </a:rPr>
              <a:t>تعداد اسپارژر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4179"/>
            <a:ext cx="5759995" cy="22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88275" y="2133600"/>
            <a:ext cx="993725" cy="3391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0.6 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384829" y="2514710"/>
            <a:ext cx="997171" cy="3391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0.4 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388275" y="2913175"/>
            <a:ext cx="993725" cy="36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0.2 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 descr="E:\mesh file\6holes\1mm\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 bwMode="auto">
          <a:xfrm>
            <a:off x="1447799" y="3962400"/>
            <a:ext cx="6165377" cy="239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280046" y="3463613"/>
            <a:ext cx="626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شکل شماتیکی از فتوبیوراکتور و مکان سطح مقطع های رسم شده</a:t>
            </a:r>
            <a:endParaRPr lang="en-US" sz="20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0399" y="6360994"/>
            <a:ext cx="30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کانتور سرعت در فتوبیوراکتور</a:t>
            </a:r>
            <a:endParaRPr lang="en-US" sz="20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71800" y="2514600"/>
            <a:ext cx="1143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 descr="E:\mesh file\6holes\1mm\vo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/>
        </p:blipFill>
        <p:spPr bwMode="auto">
          <a:xfrm>
            <a:off x="-6324600" y="4191000"/>
            <a:ext cx="6172200" cy="23883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1"/>
          <p:cNvSpPr>
            <a:spLocks noGrp="1"/>
          </p:cNvSpPr>
          <p:nvPr>
            <p:ph idx="4294967295"/>
          </p:nvPr>
        </p:nvSpPr>
        <p:spPr>
          <a:xfrm>
            <a:off x="685800" y="655637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میدان جریان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6096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4015 L 3.88889E-6 -0.390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4015 L 3.88889E-6 -0.390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-2.45143E-6 L 0.84583 -2.45143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4" grpId="0"/>
      <p:bldP spid="14" grpId="1"/>
      <p:bldP spid="15" grpId="0"/>
      <p:bldP spid="15" grpId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:\mesh file\6holes\1mm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b="13885"/>
          <a:stretch/>
        </p:blipFill>
        <p:spPr bwMode="auto">
          <a:xfrm>
            <a:off x="304800" y="1169054"/>
            <a:ext cx="8534400" cy="278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:\mesh file\6holes\1mm\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 bwMode="auto">
          <a:xfrm>
            <a:off x="304800" y="4364906"/>
            <a:ext cx="8534400" cy="2493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2362200" y="2562263"/>
            <a:ext cx="1143000" cy="783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800350" y="3421559"/>
            <a:ext cx="266700" cy="91491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>
            <a:spLocks noGrp="1"/>
          </p:cNvSpPr>
          <p:nvPr>
            <p:ph idx="4294967295"/>
          </p:nvPr>
        </p:nvSpPr>
        <p:spPr>
          <a:xfrm>
            <a:off x="685800" y="655637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بردارهای سرعت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idx="4294967295"/>
          </p:nvPr>
        </p:nvSpPr>
        <p:spPr>
          <a:xfrm>
            <a:off x="6096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3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7" y="1981310"/>
            <a:ext cx="8000460" cy="31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001000" y="3259814"/>
            <a:ext cx="997172" cy="4739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0.6 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997554" y="3792535"/>
            <a:ext cx="997172" cy="474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0.4 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997553" y="4343400"/>
            <a:ext cx="99717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0.2 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" y="1172246"/>
            <a:ext cx="78258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" y="1200678"/>
            <a:ext cx="7871011" cy="46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9" y="1200677"/>
            <a:ext cx="7790641" cy="468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60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قطر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3048000" y="6019800"/>
            <a:ext cx="228600" cy="609600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 bwMode="auto">
          <a:xfrm>
            <a:off x="3513703" y="6231876"/>
            <a:ext cx="685800" cy="1854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6139934"/>
            <a:ext cx="83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سرعت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410200" y="6051645"/>
            <a:ext cx="228600" cy="609600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/>
          <p:cNvSpPr>
            <a:spLocks noGrp="1"/>
          </p:cNvSpPr>
          <p:nvPr>
            <p:ph idx="4294967295"/>
          </p:nvPr>
        </p:nvSpPr>
        <p:spPr>
          <a:xfrm>
            <a:off x="685800" y="655637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تاثیر قطر اسپارژر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609600" y="-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2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3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 animBg="1"/>
      <p:bldP spid="15" grpId="0" animBg="1"/>
      <p:bldP spid="20" grpId="0" animBg="1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" y="2061108"/>
            <a:ext cx="8255826" cy="32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83018" y="3361530"/>
            <a:ext cx="1060982" cy="486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0.6 m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079338" y="3894930"/>
            <a:ext cx="1064662" cy="486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0.4 m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083018" y="4440832"/>
            <a:ext cx="1060982" cy="520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0.2 m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51568"/>
            <a:ext cx="7850734" cy="45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494785"/>
            <a:ext cx="7850734" cy="44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70029"/>
            <a:ext cx="7850733" cy="46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655637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تاثیر تعداد اسپارژر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09600" y="-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2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72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4141</TotalTime>
  <Words>217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 Nazanin</vt:lpstr>
      <vt:lpstr>B Titr</vt:lpstr>
      <vt:lpstr>Calibri</vt:lpstr>
      <vt:lpstr>Lucida Sans Unicode</vt:lpstr>
      <vt:lpstr>Palatino Linotype</vt:lpstr>
      <vt:lpstr>Times New Roman</vt:lpstr>
      <vt:lpstr>Verdana</vt:lpstr>
      <vt:lpstr>Wingdings 2</vt:lpstr>
      <vt:lpstr>Wingdings 3</vt:lpstr>
      <vt:lpstr>Concourse</vt:lpstr>
      <vt:lpstr>            شبیه سازی میدان جریان سیالات در فتوبیوراکتور پیوسته کشت  حمید دیداری شهریور 95     </vt:lpstr>
      <vt:lpstr>PowerPoint Presentation</vt:lpstr>
      <vt:lpstr>PowerPoint Presentation</vt:lpstr>
      <vt:lpstr>PowerPoint Presentation</vt:lpstr>
      <vt:lpstr>PowerPoint Presentation</vt:lpstr>
      <vt:lpstr>توانمندیهای کُد</vt:lpstr>
      <vt:lpstr>توانمندیهای کُد</vt:lpstr>
      <vt:lpstr>PowerPoint Presentation</vt:lpstr>
      <vt:lpstr>PowerPoint Presentation</vt:lpstr>
      <vt:lpstr>PowerPoint Presentation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195</cp:revision>
  <dcterms:created xsi:type="dcterms:W3CDTF">2006-08-16T00:00:00Z</dcterms:created>
  <dcterms:modified xsi:type="dcterms:W3CDTF">2017-12-03T10:55:51Z</dcterms:modified>
</cp:coreProperties>
</file>