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3"/>
  </p:notesMasterIdLst>
  <p:sldIdLst>
    <p:sldId id="366" r:id="rId2"/>
    <p:sldId id="354" r:id="rId3"/>
    <p:sldId id="355" r:id="rId4"/>
    <p:sldId id="356" r:id="rId5"/>
    <p:sldId id="357" r:id="rId6"/>
    <p:sldId id="369" r:id="rId7"/>
    <p:sldId id="370" r:id="rId8"/>
    <p:sldId id="371" r:id="rId9"/>
    <p:sldId id="368" r:id="rId10"/>
    <p:sldId id="362" r:id="rId11"/>
    <p:sldId id="3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8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4/22/2017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4/22/2017</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A20C4D-0180-40D2-A856-4ABE5A1A069E}" type="datetime1">
              <a:rPr lang="en-US" smtClean="0"/>
              <a:pPr/>
              <a:t>4/22/2017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E2B8DA-E986-49A0-9432-B1D2119FAF59}" type="datetime1">
              <a:rPr lang="en-US" smtClean="0"/>
              <a:pPr/>
              <a:t>4/22/2017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0C608-5F6B-4B63-877E-475840BA68C2}" type="datetime1">
              <a:rPr lang="en-US" smtClean="0"/>
              <a:pPr/>
              <a:t>4/22/2017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88679F-5204-42F1-94E5-7F35567538DB}" type="datetime1">
              <a:rPr lang="en-US" smtClean="0"/>
              <a:pPr/>
              <a:t>4/22/2017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084C4D-0FBA-4EA7-840D-D98AE8E20134}" type="datetime1">
              <a:rPr lang="en-US" smtClean="0"/>
              <a:pPr/>
              <a:t>4/22/2017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F6381-DD72-4ACD-886C-E080E4E4AD4F}" type="datetime1">
              <a:rPr lang="en-US" smtClean="0"/>
              <a:pPr/>
              <a:t>4/22/2017</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09902C-ABFA-4ACC-87B3-54E6B0DABEEE}" type="datetime1">
              <a:rPr lang="en-US" smtClean="0"/>
              <a:pPr/>
              <a:t>4/22/2017</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7514FA-93E7-482C-BBFB-C57F051F7D55}" type="datetime1">
              <a:rPr lang="en-US" smtClean="0"/>
              <a:pPr/>
              <a:t>4/22/2017</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A29ED0-9E00-4234-B909-B4C6398DC9B8}" type="datetime1">
              <a:rPr lang="en-US" smtClean="0"/>
              <a:pPr/>
              <a:t>4/22/2017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4/22/2017</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4/22/2017</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rtl="1">
              <a:lnSpc>
                <a:spcPct val="150000"/>
              </a:lnSpc>
            </a:pP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fa-IR" sz="4000" dirty="0" smtClean="0">
                <a:solidFill>
                  <a:srgbClr val="FF0000"/>
                </a:solidFill>
                <a:cs typeface="B Titr" panose="00000700000000000000" pitchFamily="2" charset="-78"/>
              </a:rPr>
              <a:t>مدل سازی </a:t>
            </a:r>
            <a:r>
              <a:rPr lang="fa-IR" sz="4000" dirty="0">
                <a:solidFill>
                  <a:srgbClr val="FF0000"/>
                </a:solidFill>
                <a:cs typeface="B Titr" panose="00000700000000000000" pitchFamily="2" charset="-78"/>
              </a:rPr>
              <a:t>و </a:t>
            </a:r>
            <a:r>
              <a:rPr lang="fa-IR" sz="4000" dirty="0" smtClean="0">
                <a:solidFill>
                  <a:srgbClr val="FF0000"/>
                </a:solidFill>
                <a:cs typeface="B Titr" panose="00000700000000000000" pitchFamily="2" charset="-78"/>
              </a:rPr>
              <a:t>شبیه سازی تجزیه </a:t>
            </a:r>
            <a:r>
              <a:rPr lang="fa-IR" sz="4000" dirty="0">
                <a:solidFill>
                  <a:srgbClr val="FF0000"/>
                </a:solidFill>
                <a:cs typeface="B Titr" panose="00000700000000000000" pitchFamily="2" charset="-78"/>
              </a:rPr>
              <a:t>هیدروژن یدید در راکتور غشایی بستر پر شده </a:t>
            </a:r>
            <a:r>
              <a:rPr lang="fa-IR" sz="4000" dirty="0" smtClean="0">
                <a:solidFill>
                  <a:srgbClr val="FF0000"/>
                </a:solidFill>
                <a:cs typeface="B Titr" panose="00000700000000000000" pitchFamily="2" charset="-78"/>
              </a:rPr>
              <a:t>با نرم </a:t>
            </a:r>
            <a:r>
              <a:rPr lang="fa-IR" sz="4000" dirty="0">
                <a:solidFill>
                  <a:srgbClr val="FF0000"/>
                </a:solidFill>
                <a:cs typeface="B Titr" panose="00000700000000000000" pitchFamily="2" charset="-78"/>
              </a:rPr>
              <a:t>افزار کامسول</a:t>
            </a:r>
            <a:r>
              <a:rPr lang="fa-IR" sz="4000" dirty="0" smtClean="0">
                <a:solidFill>
                  <a:srgbClr val="FF0000"/>
                </a:solidFill>
                <a:cs typeface="B Titr" panose="00000700000000000000" pitchFamily="2" charset="-78"/>
              </a:rPr>
              <a:t>	</a:t>
            </a:r>
            <a:br>
              <a:rPr lang="fa-IR" sz="4000" dirty="0" smtClean="0">
                <a:solidFill>
                  <a:srgbClr val="FF0000"/>
                </a:solidFill>
                <a:cs typeface="B Titr" panose="00000700000000000000" pitchFamily="2" charset="-78"/>
              </a:rPr>
            </a:br>
            <a:r>
              <a:rPr lang="en-US" sz="4000" dirty="0" smtClean="0">
                <a:solidFill>
                  <a:srgbClr val="FF0000"/>
                </a:solidFill>
                <a:cs typeface="B Titr" panose="00000700000000000000" pitchFamily="2" charset="-78"/>
              </a:rPr>
              <a:t/>
            </a:r>
            <a:br>
              <a:rPr lang="en-US" sz="4000" dirty="0" smtClean="0">
                <a:solidFill>
                  <a:srgbClr val="FF0000"/>
                </a:solidFill>
                <a:cs typeface="B Titr" panose="00000700000000000000" pitchFamily="2" charset="-78"/>
              </a:rPr>
            </a:br>
            <a:r>
              <a:rPr lang="fa-IR" sz="3600" dirty="0" smtClean="0">
                <a:solidFill>
                  <a:srgbClr val="008000"/>
                </a:solidFill>
                <a:cs typeface="B Titr" panose="00000700000000000000" pitchFamily="2" charset="-78"/>
              </a:rPr>
              <a:t>مجتبی مقداری</a:t>
            </a:r>
            <a:r>
              <a:rPr lang="fa-IR" sz="4000" dirty="0" smtClean="0">
                <a:solidFill>
                  <a:srgbClr val="008000"/>
                </a:solidFill>
                <a:cs typeface="B Titr" panose="00000700000000000000" pitchFamily="2" charset="-78"/>
              </a:rPr>
              <a:t/>
            </a:r>
            <a:br>
              <a:rPr lang="fa-IR" sz="4000" dirty="0" smtClean="0">
                <a:solidFill>
                  <a:srgbClr val="008000"/>
                </a:solidFill>
                <a:cs typeface="B Titr" panose="00000700000000000000" pitchFamily="2" charset="-78"/>
              </a:rPr>
            </a:br>
            <a:r>
              <a:rPr lang="fa-IR" sz="4000" dirty="0" smtClean="0">
                <a:solidFill>
                  <a:srgbClr val="008000"/>
                </a:solidFill>
                <a:cs typeface="B Titr" panose="00000700000000000000" pitchFamily="2" charset="-78"/>
              </a:rPr>
              <a:t>آذر 95</a:t>
            </a:r>
            <a:r>
              <a:rPr lang="en-US" sz="4000" dirty="0" smtClean="0"/>
              <a:t/>
            </a:r>
            <a:br>
              <a:rPr lang="en-US" sz="4000"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22213" y="312169"/>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342649"/>
            <a:ext cx="2756921" cy="1143002"/>
          </a:xfrm>
          <a:prstGeom prst="rect">
            <a:avLst/>
          </a:prstGeom>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828799"/>
            <a:ext cx="8686800" cy="4178493"/>
          </a:xfrm>
        </p:spPr>
        <p:txBody>
          <a:bodyPr>
            <a:noAutofit/>
          </a:bodyPr>
          <a:lstStyle/>
          <a:p>
            <a:pPr marL="109728" indent="0" algn="r" rtl="1">
              <a:lnSpc>
                <a:spcPct val="150000"/>
              </a:lnSpc>
              <a:buNone/>
            </a:pPr>
            <a:r>
              <a:rPr lang="fa-IR" sz="2400" b="1" dirty="0" smtClean="0">
                <a:cs typeface="B Titr" panose="00000700000000000000" pitchFamily="2" charset="-78"/>
              </a:rPr>
              <a:t>1- نحوه تعریف تمامی پارامترها و متغیرهای مورد نیاز در مسئله </a:t>
            </a:r>
            <a:endParaRPr lang="fa-IR" sz="2400" b="1" dirty="0">
              <a:cs typeface="B Titr" panose="00000700000000000000" pitchFamily="2" charset="-78"/>
            </a:endParaRPr>
          </a:p>
          <a:p>
            <a:pPr marL="109728" indent="0" algn="r" rtl="1">
              <a:lnSpc>
                <a:spcPct val="150000"/>
              </a:lnSpc>
              <a:buNone/>
            </a:pPr>
            <a:r>
              <a:rPr lang="fa-IR" sz="2400" b="1" dirty="0" smtClean="0">
                <a:cs typeface="B Titr" panose="00000700000000000000" pitchFamily="2" charset="-78"/>
              </a:rPr>
              <a:t>2- نحوه تشکیل هندسه راکتور غشایی بستر پرشده</a:t>
            </a:r>
          </a:p>
          <a:p>
            <a:pPr marL="109728" indent="0" algn="r" rtl="1">
              <a:lnSpc>
                <a:spcPct val="150000"/>
              </a:lnSpc>
              <a:buNone/>
            </a:pPr>
            <a:r>
              <a:rPr lang="fa-IR" sz="2400" b="1" dirty="0" smtClean="0">
                <a:cs typeface="B Titr" panose="00000700000000000000" pitchFamily="2" charset="-78"/>
              </a:rPr>
              <a:t>3- نحوه تولید شبکه بندی مسئله</a:t>
            </a:r>
          </a:p>
          <a:p>
            <a:pPr marL="109728" indent="0" algn="r" rtl="1">
              <a:lnSpc>
                <a:spcPct val="150000"/>
              </a:lnSpc>
              <a:buNone/>
            </a:pPr>
            <a:r>
              <a:rPr lang="fa-IR" sz="2400" b="1" dirty="0" smtClean="0">
                <a:cs typeface="B Titr" panose="00000700000000000000" pitchFamily="2" charset="-78"/>
              </a:rPr>
              <a:t>4- نحوه استفاده از </a:t>
            </a:r>
            <a:r>
              <a:rPr lang="en-US" sz="2400" b="1" dirty="0" smtClean="0">
                <a:cs typeface="B Titr" panose="00000700000000000000" pitchFamily="2" charset="-78"/>
              </a:rPr>
              <a:t>Parametric Sweep</a:t>
            </a:r>
            <a:r>
              <a:rPr lang="fa-IR" sz="2400" b="1" dirty="0" smtClean="0">
                <a:cs typeface="B Titr" panose="00000700000000000000" pitchFamily="2" charset="-78"/>
              </a:rPr>
              <a:t> برای حل پارامتری مسئله</a:t>
            </a:r>
          </a:p>
          <a:p>
            <a:pPr marL="109728" indent="0" algn="r" rtl="1">
              <a:lnSpc>
                <a:spcPct val="150000"/>
              </a:lnSpc>
              <a:buNone/>
            </a:pPr>
            <a:r>
              <a:rPr lang="fa-IR" sz="2400" b="1" dirty="0" smtClean="0">
                <a:cs typeface="B Titr" panose="00000700000000000000" pitchFamily="2" charset="-78"/>
              </a:rPr>
              <a:t>5- نحوه رسم پلات های رنگی سه بعدی و نمودارها در </a:t>
            </a:r>
            <a:r>
              <a:rPr lang="en-US" sz="2400" b="1" dirty="0" smtClean="0">
                <a:cs typeface="B Titr" panose="00000700000000000000" pitchFamily="2" charset="-78"/>
              </a:rPr>
              <a:t>Post Processing</a:t>
            </a:r>
          </a:p>
        </p:txBody>
      </p:sp>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آنچه در نرم افزار </a:t>
            </a:r>
            <a:r>
              <a:rPr lang="en-US" sz="3600" dirty="0" smtClean="0">
                <a:solidFill>
                  <a:srgbClr val="FF0000"/>
                </a:solidFill>
                <a:cs typeface="B Titr" panose="00000700000000000000" pitchFamily="2" charset="-78"/>
              </a:rPr>
              <a:t> </a:t>
            </a:r>
            <a:r>
              <a:rPr lang="en-US" sz="3600" dirty="0" smtClean="0">
                <a:solidFill>
                  <a:srgbClr val="0000FF"/>
                </a:solidFill>
                <a:effectLst/>
                <a:latin typeface="Times New Roman" panose="02020603050405020304" pitchFamily="18" charset="0"/>
                <a:cs typeface="Times New Roman" panose="02020603050405020304" pitchFamily="18" charset="0"/>
              </a:rPr>
              <a:t>COMSOL </a:t>
            </a:r>
            <a:r>
              <a:rPr lang="fa-IR" sz="3600" dirty="0" smtClean="0">
                <a:solidFill>
                  <a:srgbClr val="FF0000"/>
                </a:solidFill>
                <a:cs typeface="B Titr" panose="00000700000000000000" pitchFamily="2" charset="-78"/>
              </a:rPr>
              <a:t>خواهید آموخت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27433276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fa-IR" smtClean="0">
                <a:solidFill>
                  <a:srgbClr val="FF0000"/>
                </a:solidFill>
                <a:cs typeface="B Titr" panose="00000700000000000000" pitchFamily="2" charset="-78"/>
              </a:rPr>
              <a:t>الزامات</a:t>
            </a:r>
            <a:endParaRPr lang="en-US" dirty="0">
              <a:solidFill>
                <a:srgbClr val="FF0000"/>
              </a:solidFill>
              <a:cs typeface="B Titr" panose="00000700000000000000" pitchFamily="2" charset="-78"/>
            </a:endParaRPr>
          </a:p>
        </p:txBody>
      </p:sp>
      <p:sp>
        <p:nvSpPr>
          <p:cNvPr id="5" name="Content Placeholder 1"/>
          <p:cNvSpPr>
            <a:spLocks noGrp="1"/>
          </p:cNvSpPr>
          <p:nvPr>
            <p:ph idx="1"/>
          </p:nvPr>
        </p:nvSpPr>
        <p:spPr>
          <a:xfrm>
            <a:off x="457200" y="1676400"/>
            <a:ext cx="8229600" cy="4330892"/>
          </a:xfrm>
        </p:spPr>
        <p:txBody>
          <a:bodyPr>
            <a:normAutofit/>
          </a:bodyPr>
          <a:lstStyle/>
          <a:p>
            <a:pPr algn="r" rtl="1">
              <a:lnSpc>
                <a:spcPct val="150000"/>
              </a:lnSpc>
            </a:pPr>
            <a:r>
              <a:rPr lang="fa-IR" b="1" dirty="0" smtClean="0">
                <a:cs typeface="B Titr" panose="00000700000000000000" pitchFamily="2" charset="-78"/>
              </a:rPr>
              <a:t>1- آشنایی اولیه با </a:t>
            </a:r>
            <a:r>
              <a:rPr lang="en-US" b="1" dirty="0" smtClean="0">
                <a:cs typeface="B Titr" panose="00000700000000000000" pitchFamily="2" charset="-78"/>
              </a:rPr>
              <a:t>CFD</a:t>
            </a:r>
            <a:endParaRPr lang="fa-IR" b="1" dirty="0" smtClean="0">
              <a:cs typeface="B Titr" panose="00000700000000000000" pitchFamily="2" charset="-78"/>
            </a:endParaRPr>
          </a:p>
          <a:p>
            <a:pPr algn="r" rtl="1">
              <a:lnSpc>
                <a:spcPct val="150000"/>
              </a:lnSpc>
            </a:pPr>
            <a:r>
              <a:rPr lang="fa-IR" b="1" dirty="0" smtClean="0">
                <a:cs typeface="B Titr" panose="00000700000000000000" pitchFamily="2" charset="-78"/>
              </a:rPr>
              <a:t>2- آشنایی با فرآیندهای غشایی</a:t>
            </a:r>
          </a:p>
          <a:p>
            <a:pPr algn="r" rtl="1">
              <a:lnSpc>
                <a:spcPct val="150000"/>
              </a:lnSpc>
            </a:pPr>
            <a:r>
              <a:rPr lang="fa-IR" b="1" dirty="0" smtClean="0">
                <a:cs typeface="B Titr" panose="00000700000000000000" pitchFamily="2" charset="-78"/>
              </a:rPr>
              <a:t>3- آشنایی با </a:t>
            </a:r>
            <a:r>
              <a:rPr lang="en-US" b="1" dirty="0" smtClean="0">
                <a:cs typeface="B Titr" panose="00000700000000000000" pitchFamily="2" charset="-78"/>
              </a:rPr>
              <a:t>Finite Element Methods</a:t>
            </a:r>
          </a:p>
          <a:p>
            <a:pPr algn="r" rtl="1">
              <a:lnSpc>
                <a:spcPct val="150000"/>
              </a:lnSpc>
            </a:pPr>
            <a:r>
              <a:rPr lang="fa-IR" b="1" dirty="0" smtClean="0">
                <a:cs typeface="B Titr" panose="00000700000000000000" pitchFamily="2" charset="-78"/>
              </a:rPr>
              <a:t>4- آشنایی اولیه با نرم افزار </a:t>
            </a:r>
            <a:r>
              <a:rPr lang="en-US" b="1" dirty="0" smtClean="0">
                <a:cs typeface="B Titr" panose="00000700000000000000" pitchFamily="2" charset="-78"/>
              </a:rPr>
              <a:t>COMSOL Multiphysics</a:t>
            </a:r>
            <a:endParaRPr lang="en-US" b="1" dirty="0" smtClean="0">
              <a:solidFill>
                <a:srgbClr val="0000FF"/>
              </a:solidFill>
              <a:cs typeface="B Titr" panose="00000700000000000000" pitchFamily="2" charset="-78"/>
            </a:endParaRPr>
          </a:p>
        </p:txBody>
      </p:sp>
    </p:spTree>
    <p:extLst>
      <p:ext uri="{BB962C8B-B14F-4D97-AF65-F5344CB8AC3E}">
        <p14:creationId xmlns:p14="http://schemas.microsoft.com/office/powerpoint/2010/main" val="40862429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fontScale="47500" lnSpcReduction="20000"/>
          </a:bodyPr>
          <a:lstStyle/>
          <a:p>
            <a:endParaRPr lang="en-US" dirty="0" smtClean="0"/>
          </a:p>
          <a:p>
            <a:endParaRPr lang="en-US" dirty="0"/>
          </a:p>
          <a:p>
            <a:pPr algn="just" rtl="1">
              <a:lnSpc>
                <a:spcPct val="170000"/>
              </a:lnSpc>
            </a:pPr>
            <a:r>
              <a:rPr lang="fa-IR" sz="3600" dirty="0" smtClean="0">
                <a:cs typeface="B Titr" panose="00000700000000000000" pitchFamily="2" charset="-78"/>
              </a:rPr>
              <a:t>نرم‌افزار تجاری </a:t>
            </a:r>
            <a:r>
              <a:rPr lang="en-US" sz="3600" b="1" dirty="0" smtClean="0">
                <a:latin typeface="Times New Roman" pitchFamily="18" charset="0"/>
                <a:cs typeface="B Titr" pitchFamily="2" charset="-78"/>
              </a:rPr>
              <a:t>COMSOL Multiphysics </a:t>
            </a:r>
            <a:r>
              <a:rPr lang="fa-IR" sz="3600" b="1" dirty="0" smtClean="0">
                <a:latin typeface="Times New Roman" pitchFamily="18" charset="0"/>
                <a:cs typeface="B Titr" pitchFamily="2" charset="-78"/>
              </a:rPr>
              <a:t> </a:t>
            </a:r>
            <a:r>
              <a:rPr lang="fa-IR" sz="3600" dirty="0" smtClean="0">
                <a:cs typeface="B Titr" panose="00000700000000000000" pitchFamily="2" charset="-78"/>
              </a:rPr>
              <a:t>یک مجموعه کامل شبیه‌سازی است که قادر است معادلات دیفرانسیل سیستم های غیر خطی را توسط مشتق های جزئی به روش المان محدود (</a:t>
            </a:r>
            <a:r>
              <a:rPr lang="en-US" sz="3600" b="1" dirty="0" smtClean="0">
                <a:latin typeface="Times New Roman" pitchFamily="18" charset="0"/>
                <a:cs typeface="B Titr" pitchFamily="2" charset="-78"/>
              </a:rPr>
              <a:t>FEM</a:t>
            </a:r>
            <a:r>
              <a:rPr lang="fa-IR" sz="3600" dirty="0" smtClean="0">
                <a:cs typeface="B Titr" panose="00000700000000000000" pitchFamily="2" charset="-78"/>
              </a:rPr>
              <a:t>) در فضاهای یک، دو و سه بعدی حل نماید. با استفاده از این نرم‌افزار می‌توان طراحی و شبیه‌سازی پروژه‌های مهندسی برق، مکانیک، علوم زمین، شیمی، فیزیک، نجوم و کوانتوم را انجام داد. نرم‌افزار همچنین این امکان را به کاربر می دهد که برای بررسی دقیق تر مدل، از چند ماژول مختلف (شیمیایی، الکتریکی، مکانیکی، الکترومغناطیسی و ...) به صورت همزمان استفاده کند. قابلیت هایی از این دست، این نرم افزار را به یک شبیه ساز عددی قدرتمند تبدیل کرده است که می تواند شبیه سازی را با در نظر گرفتن تمام پدیده های مؤثر بر مدل انجام دهد. همچنین این نرم افزار امکان تعامل با نرم‌افزارهای مهندسی مانند </a:t>
            </a:r>
            <a:r>
              <a:rPr lang="en-US" sz="3600" b="1" dirty="0" smtClean="0">
                <a:cs typeface="B Titr" panose="00000700000000000000" pitchFamily="2" charset="-78"/>
              </a:rPr>
              <a:t>MATLAB، </a:t>
            </a:r>
            <a:r>
              <a:rPr lang="en-US" sz="3600" b="1" dirty="0" err="1" smtClean="0">
                <a:cs typeface="B Titr" panose="00000700000000000000" pitchFamily="2" charset="-78"/>
              </a:rPr>
              <a:t>CATIA،SolidWorks</a:t>
            </a:r>
            <a:r>
              <a:rPr lang="en-US" sz="3600" b="1" dirty="0" smtClean="0">
                <a:cs typeface="B Titr" panose="00000700000000000000" pitchFamily="2" charset="-78"/>
              </a:rPr>
              <a:t> </a:t>
            </a:r>
            <a:r>
              <a:rPr lang="fa-IR" sz="3600" b="1" dirty="0" smtClean="0">
                <a:cs typeface="B Titr" panose="00000700000000000000" pitchFamily="2" charset="-78"/>
              </a:rPr>
              <a:t> و </a:t>
            </a:r>
            <a:r>
              <a:rPr lang="en-US" sz="3600" b="1" dirty="0" smtClean="0">
                <a:cs typeface="B Titr" panose="00000700000000000000" pitchFamily="2" charset="-78"/>
              </a:rPr>
              <a:t>AutoCAD</a:t>
            </a:r>
            <a:r>
              <a:rPr lang="en-US" sz="3600" dirty="0" smtClean="0">
                <a:cs typeface="B Titr" panose="00000700000000000000" pitchFamily="2" charset="-78"/>
              </a:rPr>
              <a:t> </a:t>
            </a:r>
            <a:r>
              <a:rPr lang="fa-IR" sz="3600" dirty="0" smtClean="0">
                <a:cs typeface="B Titr" panose="00000700000000000000" pitchFamily="2" charset="-78"/>
              </a:rPr>
              <a:t> را دارد.</a:t>
            </a:r>
            <a:endParaRPr lang="en-US" sz="3600" dirty="0">
              <a:cs typeface="B Titr" pitchFamily="2" charset="-78"/>
            </a:endParaRPr>
          </a:p>
        </p:txBody>
      </p:sp>
    </p:spTree>
    <p:extLst>
      <p:ext uri="{BB962C8B-B14F-4D97-AF65-F5344CB8AC3E}">
        <p14:creationId xmlns:p14="http://schemas.microsoft.com/office/powerpoint/2010/main" val="2394783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1"/>
            <a:ext cx="8229600" cy="5321492"/>
          </a:xfrm>
        </p:spPr>
        <p:txBody>
          <a:bodyPr>
            <a:normAutofit/>
          </a:bodyPr>
          <a:lstStyle/>
          <a:p>
            <a:pPr algn="just" rtl="1">
              <a:lnSpc>
                <a:spcPct val="150000"/>
              </a:lnSpc>
            </a:pPr>
            <a:r>
              <a:rPr lang="fa-IR" sz="2000" dirty="0">
                <a:cs typeface="B Titr" panose="00000700000000000000" pitchFamily="2" charset="-78"/>
              </a:rPr>
              <a:t> </a:t>
            </a:r>
            <a:r>
              <a:rPr lang="fa-IR" sz="2000" dirty="0" smtClean="0">
                <a:cs typeface="B Titr" panose="00000700000000000000" pitchFamily="2" charset="-78"/>
              </a:rPr>
              <a:t>وجود کلمه</a:t>
            </a:r>
            <a:r>
              <a:rPr lang="en-US" sz="2000" b="1" dirty="0" smtClean="0">
                <a:latin typeface="Times New Roman" pitchFamily="18" charset="0"/>
                <a:cs typeface="B Titr" pitchFamily="2" charset="-78"/>
              </a:rPr>
              <a:t>Multiphysics</a:t>
            </a:r>
            <a:r>
              <a:rPr lang="en-US" sz="2000" dirty="0" smtClean="0">
                <a:cs typeface="B Titr" panose="00000700000000000000" pitchFamily="2" charset="-78"/>
              </a:rPr>
              <a:t> </a:t>
            </a:r>
            <a:r>
              <a:rPr lang="fa-IR" sz="2000" dirty="0" smtClean="0">
                <a:cs typeface="B Titr" panose="00000700000000000000" pitchFamily="2" charset="-78"/>
              </a:rPr>
              <a:t> در عنوان این نرم افزار مبین این است که دامنه وسیعی از ماژول های فیزیکی، شیمایی، الکتریکی و ... را شامل می‌شود. </a:t>
            </a:r>
          </a:p>
          <a:p>
            <a:pPr algn="just" rtl="1">
              <a:lnSpc>
                <a:spcPct val="150000"/>
              </a:lnSpc>
            </a:pPr>
            <a:r>
              <a:rPr lang="fa-IR" sz="2000" dirty="0" smtClean="0">
                <a:cs typeface="B Titr" panose="00000700000000000000" pitchFamily="2" charset="-78"/>
              </a:rPr>
              <a:t>در این مسئله </a:t>
            </a:r>
            <a:r>
              <a:rPr lang="fa-IR" sz="2000" dirty="0">
                <a:cs typeface="B Titr" panose="00000700000000000000" pitchFamily="2" charset="-78"/>
              </a:rPr>
              <a:t>راکتورهای غشایی بستر پرشده </a:t>
            </a:r>
            <a:r>
              <a:rPr lang="fa-IR" sz="2000" dirty="0" smtClean="0">
                <a:cs typeface="B Titr" panose="00000700000000000000" pitchFamily="2" charset="-78"/>
              </a:rPr>
              <a:t>واکنش تجزیه هیدروژن یدید با استفاده از سه فیزیک انتقال جرم، انتقال مومنتوم و انتقاال حرارت شبیه سازی شده است. فیزیک انتقال جرم گونه های غلیظ (</a:t>
            </a:r>
            <a:r>
              <a:rPr lang="en-US" sz="2000" b="1" dirty="0">
                <a:cs typeface="B Titr" panose="00000700000000000000" pitchFamily="2" charset="-78"/>
              </a:rPr>
              <a:t>Transport of </a:t>
            </a:r>
            <a:r>
              <a:rPr lang="en-US" sz="2000" b="1" dirty="0" smtClean="0">
                <a:cs typeface="B Titr" panose="00000700000000000000" pitchFamily="2" charset="-78"/>
              </a:rPr>
              <a:t>Concentrate Species </a:t>
            </a:r>
            <a:r>
              <a:rPr lang="en-US" sz="2000" b="1" dirty="0">
                <a:cs typeface="B Titr" panose="00000700000000000000" pitchFamily="2" charset="-78"/>
              </a:rPr>
              <a:t>(</a:t>
            </a:r>
            <a:r>
              <a:rPr lang="en-US" sz="2000" b="1" dirty="0" err="1" smtClean="0">
                <a:cs typeface="B Titr" panose="00000700000000000000" pitchFamily="2" charset="-78"/>
              </a:rPr>
              <a:t>chcs</a:t>
            </a:r>
            <a:r>
              <a:rPr lang="en-US" sz="2000" b="1" dirty="0">
                <a:cs typeface="B Titr" panose="00000700000000000000" pitchFamily="2" charset="-78"/>
              </a:rPr>
              <a:t>)</a:t>
            </a:r>
            <a:r>
              <a:rPr lang="fa-IR" sz="2000" dirty="0" smtClean="0">
                <a:cs typeface="B Titr" panose="00000700000000000000" pitchFamily="2" charset="-78"/>
              </a:rPr>
              <a:t>)، فیزیک انتقال مومنتوم </a:t>
            </a:r>
            <a:r>
              <a:rPr lang="fa-IR" sz="2000" b="1" dirty="0" smtClean="0">
                <a:cs typeface="B Titr" panose="00000700000000000000" pitchFamily="2" charset="-78"/>
              </a:rPr>
              <a:t>((</a:t>
            </a:r>
            <a:r>
              <a:rPr lang="en-US" sz="2000" b="1" dirty="0" err="1" smtClean="0">
                <a:cs typeface="B Titr" panose="00000700000000000000" pitchFamily="2" charset="-78"/>
              </a:rPr>
              <a:t>fp</a:t>
            </a:r>
            <a:r>
              <a:rPr lang="fa-IR" sz="2000" b="1" dirty="0" smtClean="0">
                <a:cs typeface="B Titr" panose="00000700000000000000" pitchFamily="2" charset="-78"/>
              </a:rPr>
              <a:t>) </a:t>
            </a:r>
            <a:r>
              <a:rPr lang="en-US" sz="2000" b="1" dirty="0" smtClean="0">
                <a:cs typeface="B Titr" panose="00000700000000000000" pitchFamily="2" charset="-78"/>
              </a:rPr>
              <a:t>Free and Porous Media Flow</a:t>
            </a:r>
            <a:r>
              <a:rPr lang="fa-IR" sz="2000" b="1" dirty="0" smtClean="0">
                <a:cs typeface="B Titr" panose="00000700000000000000" pitchFamily="2" charset="-78"/>
              </a:rPr>
              <a:t>) و فیزیک انتقال </a:t>
            </a:r>
            <a:r>
              <a:rPr lang="fa-IR" sz="2000" b="1" dirty="0">
                <a:cs typeface="B Titr" panose="00000700000000000000" pitchFamily="2" charset="-78"/>
              </a:rPr>
              <a:t>حرارت </a:t>
            </a:r>
            <a:r>
              <a:rPr lang="fa-IR" sz="2000" b="1" dirty="0" smtClean="0">
                <a:cs typeface="B Titr" panose="00000700000000000000" pitchFamily="2" charset="-78"/>
              </a:rPr>
              <a:t>((</a:t>
            </a:r>
            <a:r>
              <a:rPr lang="en-US" sz="2000" b="1" dirty="0" err="1" smtClean="0">
                <a:cs typeface="B Titr" panose="00000700000000000000" pitchFamily="2" charset="-78"/>
              </a:rPr>
              <a:t>ht</a:t>
            </a:r>
            <a:r>
              <a:rPr lang="fa-IR" sz="2000" b="1" dirty="0" smtClean="0">
                <a:cs typeface="B Titr" panose="00000700000000000000" pitchFamily="2" charset="-78"/>
              </a:rPr>
              <a:t>) </a:t>
            </a:r>
            <a:r>
              <a:rPr lang="en-US" sz="2000" b="1" dirty="0" smtClean="0">
                <a:cs typeface="B Titr" panose="00000700000000000000" pitchFamily="2" charset="-78"/>
              </a:rPr>
              <a:t>Heat Transfer in Fluid</a:t>
            </a:r>
            <a:r>
              <a:rPr lang="fa-IR" sz="2000" b="1" dirty="0" smtClean="0">
                <a:cs typeface="B Titr" panose="00000700000000000000" pitchFamily="2" charset="-78"/>
              </a:rPr>
              <a:t>) به ترتیب </a:t>
            </a:r>
            <a:r>
              <a:rPr lang="fa-IR" sz="2000" dirty="0" smtClean="0">
                <a:cs typeface="B Titr" panose="00000700000000000000" pitchFamily="2" charset="-78"/>
              </a:rPr>
              <a:t>برای محاسبه پروفایل غلظت اجزاء شیمیایی، سرعت و دما در راکتور غشایی در نظر گرفته شده است.</a:t>
            </a:r>
            <a:endParaRPr lang="en-US" sz="2000" dirty="0">
              <a:cs typeface="B Titr" panose="00000700000000000000" pitchFamily="2" charset="-78"/>
            </a:endParaRPr>
          </a:p>
        </p:txBody>
      </p:sp>
    </p:spTree>
    <p:extLst>
      <p:ext uri="{BB962C8B-B14F-4D97-AF65-F5344CB8AC3E}">
        <p14:creationId xmlns:p14="http://schemas.microsoft.com/office/powerpoint/2010/main" val="1124942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81329"/>
            <a:ext cx="8534400" cy="4525963"/>
          </a:xfrm>
        </p:spPr>
        <p:txBody>
          <a:bodyPr>
            <a:normAutofit/>
          </a:bodyPr>
          <a:lstStyle/>
          <a:p>
            <a:pPr algn="r" rtl="1"/>
            <a:r>
              <a:rPr lang="fa-IR" sz="2400" dirty="0">
                <a:cs typeface="B Titr" panose="00000700000000000000" pitchFamily="2" charset="-78"/>
              </a:rPr>
              <a:t>هندسه </a:t>
            </a:r>
            <a:r>
              <a:rPr lang="fa-IR" sz="2400" dirty="0" smtClean="0">
                <a:cs typeface="B Titr" panose="00000700000000000000" pitchFamily="2" charset="-78"/>
              </a:rPr>
              <a:t>و مش بندی </a:t>
            </a:r>
            <a:r>
              <a:rPr lang="fa-IR" sz="2400" dirty="0">
                <a:cs typeface="B Titr" panose="00000700000000000000" pitchFamily="2" charset="-78"/>
              </a:rPr>
              <a:t>سیستم </a:t>
            </a:r>
            <a:r>
              <a:rPr lang="fa-IR" sz="2400" dirty="0" smtClean="0">
                <a:cs typeface="B Titr" panose="00000700000000000000" pitchFamily="2" charset="-78"/>
              </a:rPr>
              <a:t>مدل سازی </a:t>
            </a:r>
            <a:r>
              <a:rPr lang="fa-IR" sz="2400" dirty="0">
                <a:cs typeface="B Titr" panose="00000700000000000000" pitchFamily="2" charset="-78"/>
              </a:rPr>
              <a:t>شده جهت حل با استفاده از روش المان محدود</a:t>
            </a:r>
            <a:endParaRPr lang="en-US" sz="2400" dirty="0">
              <a:cs typeface="B Titr" panose="00000700000000000000" pitchFamily="2" charset="-78"/>
            </a:endParaRPr>
          </a:p>
        </p:txBody>
      </p:sp>
      <p:sp>
        <p:nvSpPr>
          <p:cNvPr id="3" name="Title 2"/>
          <p:cNvSpPr>
            <a:spLocks noGrp="1"/>
          </p:cNvSpPr>
          <p:nvPr>
            <p:ph type="title"/>
          </p:nvPr>
        </p:nvSpPr>
        <p:spPr/>
        <p:txBody>
          <a:bodyPr/>
          <a:lstStyle/>
          <a:p>
            <a:r>
              <a:rPr lang="en-US" dirty="0" smtClean="0">
                <a:solidFill>
                  <a:srgbClr val="FF0000"/>
                </a:solidFill>
                <a:effectLst/>
                <a:cs typeface="B Titr" panose="00000700000000000000" pitchFamily="2" charset="-78"/>
              </a:rPr>
              <a:t> </a:t>
            </a:r>
            <a:r>
              <a:rPr lang="en-US" dirty="0" smtClean="0">
                <a:solidFill>
                  <a:srgbClr val="0000FF"/>
                </a:solidFill>
                <a:effectLst/>
                <a:latin typeface="Times New Roman" panose="02020603050405020304" pitchFamily="18" charset="0"/>
                <a:cs typeface="Times New Roman" panose="02020603050405020304" pitchFamily="18" charset="0"/>
              </a:rPr>
              <a:t>COMSOL</a:t>
            </a:r>
            <a:r>
              <a:rPr lang="en-US" dirty="0" smtClean="0">
                <a:solidFill>
                  <a:srgbClr val="FF0000"/>
                </a:solidFill>
                <a:effectLst/>
                <a:cs typeface="B Titr" panose="00000700000000000000" pitchFamily="2" charset="-78"/>
              </a:rPr>
              <a:t> </a:t>
            </a:r>
            <a:r>
              <a:rPr lang="fa-IR" dirty="0" smtClean="0">
                <a:solidFill>
                  <a:srgbClr val="FF0000"/>
                </a:solidFill>
                <a:effectLst/>
                <a:cs typeface="B Titr" panose="00000700000000000000" pitchFamily="2" charset="-78"/>
              </a:rPr>
              <a:t>ارائه </a:t>
            </a:r>
            <a:r>
              <a:rPr lang="fa-IR" dirty="0">
                <a:solidFill>
                  <a:srgbClr val="FF0000"/>
                </a:solidFill>
                <a:effectLst/>
                <a:cs typeface="B Titr" panose="00000700000000000000" pitchFamily="2" charset="-78"/>
              </a:rPr>
              <a:t>توانمندیهای </a:t>
            </a:r>
            <a:r>
              <a:rPr lang="fa-IR" dirty="0" smtClean="0">
                <a:solidFill>
                  <a:srgbClr val="FF0000"/>
                </a:solidFill>
                <a:effectLst/>
                <a:cs typeface="B Titr" panose="00000700000000000000" pitchFamily="2" charset="-78"/>
              </a:rPr>
              <a:t>نرم افزار</a:t>
            </a:r>
            <a:endParaRPr lang="en-US" dirty="0">
              <a:solidFill>
                <a:srgbClr val="FF0000"/>
              </a:solidFill>
              <a:cs typeface="B Titr" panose="00000700000000000000" pitchFamily="2" charset="-78"/>
            </a:endParaRPr>
          </a:p>
        </p:txBody>
      </p:sp>
      <p:pic>
        <p:nvPicPr>
          <p:cNvPr id="5" name="Picture 4"/>
          <p:cNvPicPr>
            <a:picLocks noChangeAspect="1"/>
          </p:cNvPicPr>
          <p:nvPr/>
        </p:nvPicPr>
        <p:blipFill>
          <a:blip r:embed="rId2">
            <a:clrChange>
              <a:clrFrom>
                <a:srgbClr val="FFFFFF"/>
              </a:clrFrom>
              <a:clrTo>
                <a:srgbClr val="FFFFFF">
                  <a:alpha val="0"/>
                </a:srgbClr>
              </a:clrTo>
            </a:clrChange>
          </a:blip>
          <a:stretch>
            <a:fillRect/>
          </a:stretch>
        </p:blipFill>
        <p:spPr>
          <a:xfrm>
            <a:off x="1962150" y="2362200"/>
            <a:ext cx="5219700" cy="4069509"/>
          </a:xfrm>
          <a:prstGeom prst="rect">
            <a:avLst/>
          </a:prstGeom>
        </p:spPr>
      </p:pic>
    </p:spTree>
    <p:extLst>
      <p:ext uri="{BB962C8B-B14F-4D97-AF65-F5344CB8AC3E}">
        <p14:creationId xmlns:p14="http://schemas.microsoft.com/office/powerpoint/2010/main" val="3991509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95400"/>
            <a:ext cx="8458200" cy="4788092"/>
          </a:xfrm>
        </p:spPr>
        <p:txBody>
          <a:bodyPr>
            <a:normAutofit/>
          </a:bodyPr>
          <a:lstStyle/>
          <a:p>
            <a:pPr algn="r" rtl="1"/>
            <a:r>
              <a:rPr lang="fa-IR" sz="2400" dirty="0" smtClean="0">
                <a:cs typeface="B Titr" panose="00000700000000000000" pitchFamily="2" charset="-78"/>
              </a:rPr>
              <a:t>پروفایل </a:t>
            </a:r>
            <a:r>
              <a:rPr lang="fa-IR" sz="2400" dirty="0">
                <a:cs typeface="B Titr" panose="00000700000000000000" pitchFamily="2" charset="-78"/>
              </a:rPr>
              <a:t>تغییرات کسر مولی هیدروژن یدید در راکتور </a:t>
            </a:r>
            <a:r>
              <a:rPr lang="fa-IR" sz="2400" dirty="0" smtClean="0">
                <a:cs typeface="B Titr" panose="00000700000000000000" pitchFamily="2" charset="-78"/>
              </a:rPr>
              <a:t>غشایی </a:t>
            </a:r>
            <a:r>
              <a:rPr lang="fa-IR" sz="2400" dirty="0">
                <a:cs typeface="B Titr" panose="00000700000000000000" pitchFamily="2" charset="-78"/>
              </a:rPr>
              <a:t>بستر پر شده</a:t>
            </a:r>
            <a:endParaRPr lang="en-US" sz="2400" dirty="0"/>
          </a:p>
        </p:txBody>
      </p:sp>
      <p:sp>
        <p:nvSpPr>
          <p:cNvPr id="6" name="Title 2"/>
          <p:cNvSpPr>
            <a:spLocks noGrp="1"/>
          </p:cNvSpPr>
          <p:nvPr>
            <p:ph type="title"/>
          </p:nvPr>
        </p:nvSpPr>
        <p:spPr>
          <a:xfrm>
            <a:off x="457200" y="0"/>
            <a:ext cx="8229600" cy="1143000"/>
          </a:xfrm>
        </p:spPr>
        <p:txBody>
          <a:bodyPr/>
          <a:lstStyle/>
          <a:p>
            <a:r>
              <a:rPr lang="en-US" dirty="0" smtClean="0">
                <a:solidFill>
                  <a:srgbClr val="FF0000"/>
                </a:solidFill>
                <a:effectLst/>
                <a:cs typeface="B Titr" panose="00000700000000000000" pitchFamily="2" charset="-78"/>
              </a:rPr>
              <a:t> </a:t>
            </a:r>
            <a:r>
              <a:rPr lang="en-US" dirty="0" smtClean="0">
                <a:solidFill>
                  <a:srgbClr val="0000FF"/>
                </a:solidFill>
                <a:effectLst/>
                <a:latin typeface="Times New Roman" panose="02020603050405020304" pitchFamily="18" charset="0"/>
                <a:cs typeface="Times New Roman" panose="02020603050405020304" pitchFamily="18" charset="0"/>
              </a:rPr>
              <a:t>COMSOL</a:t>
            </a:r>
            <a:r>
              <a:rPr lang="en-US" dirty="0" smtClean="0">
                <a:solidFill>
                  <a:srgbClr val="FF0000"/>
                </a:solidFill>
                <a:effectLst/>
                <a:cs typeface="B Titr" panose="00000700000000000000" pitchFamily="2" charset="-78"/>
              </a:rPr>
              <a:t> </a:t>
            </a:r>
            <a:r>
              <a:rPr lang="fa-IR" dirty="0" smtClean="0">
                <a:solidFill>
                  <a:srgbClr val="FF0000"/>
                </a:solidFill>
                <a:effectLst/>
                <a:cs typeface="B Titr" panose="00000700000000000000" pitchFamily="2" charset="-78"/>
              </a:rPr>
              <a:t>ارائه </a:t>
            </a:r>
            <a:r>
              <a:rPr lang="fa-IR" dirty="0">
                <a:solidFill>
                  <a:srgbClr val="FF0000"/>
                </a:solidFill>
                <a:effectLst/>
                <a:cs typeface="B Titr" panose="00000700000000000000" pitchFamily="2" charset="-78"/>
              </a:rPr>
              <a:t>توانمندیهای </a:t>
            </a:r>
            <a:r>
              <a:rPr lang="fa-IR" dirty="0" smtClean="0">
                <a:solidFill>
                  <a:srgbClr val="FF0000"/>
                </a:solidFill>
                <a:effectLst/>
                <a:cs typeface="B Titr" panose="00000700000000000000" pitchFamily="2" charset="-78"/>
              </a:rPr>
              <a:t>نرم افزار</a:t>
            </a:r>
            <a:endParaRPr lang="en-US" dirty="0">
              <a:solidFill>
                <a:srgbClr val="FF0000"/>
              </a:solidFill>
              <a:cs typeface="B Titr" panose="00000700000000000000" pitchFamily="2" charset="-78"/>
            </a:endParaRPr>
          </a:p>
        </p:txBody>
      </p:sp>
      <p:pic>
        <p:nvPicPr>
          <p:cNvPr id="3" name="Picture 2"/>
          <p:cNvPicPr>
            <a:picLocks noChangeAspect="1"/>
          </p:cNvPicPr>
          <p:nvPr/>
        </p:nvPicPr>
        <p:blipFill>
          <a:blip r:embed="rId2">
            <a:clrChange>
              <a:clrFrom>
                <a:srgbClr val="FFFFFF"/>
              </a:clrFrom>
              <a:clrTo>
                <a:srgbClr val="FFFFFF">
                  <a:alpha val="0"/>
                </a:srgbClr>
              </a:clrTo>
            </a:clrChange>
          </a:blip>
          <a:stretch>
            <a:fillRect/>
          </a:stretch>
        </p:blipFill>
        <p:spPr>
          <a:xfrm>
            <a:off x="1905000" y="1752600"/>
            <a:ext cx="5334000" cy="4601259"/>
          </a:xfrm>
          <a:prstGeom prst="rect">
            <a:avLst/>
          </a:prstGeom>
        </p:spPr>
      </p:pic>
    </p:spTree>
    <p:extLst>
      <p:ext uri="{BB962C8B-B14F-4D97-AF65-F5344CB8AC3E}">
        <p14:creationId xmlns:p14="http://schemas.microsoft.com/office/powerpoint/2010/main" val="32356976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88092"/>
          </a:xfrm>
        </p:spPr>
        <p:txBody>
          <a:bodyPr>
            <a:normAutofit/>
          </a:bodyPr>
          <a:lstStyle/>
          <a:p>
            <a:pPr algn="r" rtl="1"/>
            <a:r>
              <a:rPr lang="fa-IR" sz="2400" dirty="0" smtClean="0">
                <a:cs typeface="B Titr" panose="00000700000000000000" pitchFamily="2" charset="-78"/>
              </a:rPr>
              <a:t>پروفایل </a:t>
            </a:r>
            <a:r>
              <a:rPr lang="fa-IR" sz="2400" dirty="0">
                <a:cs typeface="B Titr" panose="00000700000000000000" pitchFamily="2" charset="-78"/>
              </a:rPr>
              <a:t>تغییرات کسر مولی هیدروژن در راکتور </a:t>
            </a:r>
            <a:r>
              <a:rPr lang="fa-IR" sz="2400" dirty="0" smtClean="0">
                <a:cs typeface="B Titr" panose="00000700000000000000" pitchFamily="2" charset="-78"/>
              </a:rPr>
              <a:t>غشایی </a:t>
            </a:r>
            <a:r>
              <a:rPr lang="fa-IR" sz="2400" dirty="0">
                <a:cs typeface="B Titr" panose="00000700000000000000" pitchFamily="2" charset="-78"/>
              </a:rPr>
              <a:t>بستر پر شده</a:t>
            </a:r>
            <a:endParaRPr lang="en-US" sz="2400" dirty="0"/>
          </a:p>
        </p:txBody>
      </p:sp>
      <p:sp>
        <p:nvSpPr>
          <p:cNvPr id="6" name="Title 2"/>
          <p:cNvSpPr>
            <a:spLocks noGrp="1"/>
          </p:cNvSpPr>
          <p:nvPr>
            <p:ph type="title"/>
          </p:nvPr>
        </p:nvSpPr>
        <p:spPr>
          <a:xfrm>
            <a:off x="457200" y="0"/>
            <a:ext cx="8229600" cy="1143000"/>
          </a:xfrm>
        </p:spPr>
        <p:txBody>
          <a:bodyPr/>
          <a:lstStyle/>
          <a:p>
            <a:r>
              <a:rPr lang="en-US" dirty="0" smtClean="0">
                <a:solidFill>
                  <a:srgbClr val="FF0000"/>
                </a:solidFill>
                <a:effectLst/>
                <a:cs typeface="B Titr" panose="00000700000000000000" pitchFamily="2" charset="-78"/>
              </a:rPr>
              <a:t> </a:t>
            </a:r>
            <a:r>
              <a:rPr lang="en-US" dirty="0" smtClean="0">
                <a:solidFill>
                  <a:srgbClr val="0000FF"/>
                </a:solidFill>
                <a:effectLst/>
                <a:latin typeface="Times New Roman" panose="02020603050405020304" pitchFamily="18" charset="0"/>
                <a:cs typeface="Times New Roman" panose="02020603050405020304" pitchFamily="18" charset="0"/>
              </a:rPr>
              <a:t>COMSOL</a:t>
            </a:r>
            <a:r>
              <a:rPr lang="en-US" dirty="0" smtClean="0">
                <a:solidFill>
                  <a:srgbClr val="FF0000"/>
                </a:solidFill>
                <a:effectLst/>
                <a:cs typeface="B Titr" panose="00000700000000000000" pitchFamily="2" charset="-78"/>
              </a:rPr>
              <a:t> </a:t>
            </a:r>
            <a:r>
              <a:rPr lang="fa-IR" dirty="0" smtClean="0">
                <a:solidFill>
                  <a:srgbClr val="FF0000"/>
                </a:solidFill>
                <a:effectLst/>
                <a:cs typeface="B Titr" panose="00000700000000000000" pitchFamily="2" charset="-78"/>
              </a:rPr>
              <a:t>ارائه </a:t>
            </a:r>
            <a:r>
              <a:rPr lang="fa-IR" dirty="0">
                <a:solidFill>
                  <a:srgbClr val="FF0000"/>
                </a:solidFill>
                <a:effectLst/>
                <a:cs typeface="B Titr" panose="00000700000000000000" pitchFamily="2" charset="-78"/>
              </a:rPr>
              <a:t>توانمندیهای </a:t>
            </a:r>
            <a:r>
              <a:rPr lang="fa-IR" dirty="0" smtClean="0">
                <a:solidFill>
                  <a:srgbClr val="FF0000"/>
                </a:solidFill>
                <a:effectLst/>
                <a:cs typeface="B Titr" panose="00000700000000000000" pitchFamily="2" charset="-78"/>
              </a:rPr>
              <a:t>نرم افزار</a:t>
            </a:r>
            <a:endParaRPr lang="en-US" dirty="0">
              <a:solidFill>
                <a:srgbClr val="FF0000"/>
              </a:solidFill>
              <a:cs typeface="B Titr" panose="00000700000000000000" pitchFamily="2" charset="-78"/>
            </a:endParaRPr>
          </a:p>
        </p:txBody>
      </p:sp>
      <p:pic>
        <p:nvPicPr>
          <p:cNvPr id="4" name="Picture 3"/>
          <p:cNvPicPr>
            <a:picLocks noChangeAspect="1"/>
          </p:cNvPicPr>
          <p:nvPr/>
        </p:nvPicPr>
        <p:blipFill>
          <a:blip r:embed="rId2">
            <a:clrChange>
              <a:clrFrom>
                <a:srgbClr val="FFFFFF"/>
              </a:clrFrom>
              <a:clrTo>
                <a:srgbClr val="FFFFFF">
                  <a:alpha val="0"/>
                </a:srgbClr>
              </a:clrTo>
            </a:clrChange>
          </a:blip>
          <a:stretch>
            <a:fillRect/>
          </a:stretch>
        </p:blipFill>
        <p:spPr>
          <a:xfrm>
            <a:off x="1714500" y="1752600"/>
            <a:ext cx="5715000" cy="4632026"/>
          </a:xfrm>
          <a:prstGeom prst="rect">
            <a:avLst/>
          </a:prstGeom>
        </p:spPr>
      </p:pic>
    </p:spTree>
    <p:extLst>
      <p:ext uri="{BB962C8B-B14F-4D97-AF65-F5344CB8AC3E}">
        <p14:creationId xmlns:p14="http://schemas.microsoft.com/office/powerpoint/2010/main" val="11242510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88092"/>
          </a:xfrm>
        </p:spPr>
        <p:txBody>
          <a:bodyPr>
            <a:normAutofit/>
          </a:bodyPr>
          <a:lstStyle/>
          <a:p>
            <a:pPr algn="r" rtl="1"/>
            <a:r>
              <a:rPr lang="fa-IR" sz="2400" dirty="0">
                <a:cs typeface="B Titr" panose="00000700000000000000" pitchFamily="2" charset="-78"/>
              </a:rPr>
              <a:t>پروفایل تغییرات کسر مولی </a:t>
            </a:r>
            <a:r>
              <a:rPr lang="fa-IR" sz="2400" dirty="0" smtClean="0">
                <a:cs typeface="B Titr" panose="00000700000000000000" pitchFamily="2" charset="-78"/>
              </a:rPr>
              <a:t>ید در </a:t>
            </a:r>
            <a:r>
              <a:rPr lang="fa-IR" sz="2400" dirty="0">
                <a:cs typeface="B Titr" panose="00000700000000000000" pitchFamily="2" charset="-78"/>
              </a:rPr>
              <a:t>راکتور </a:t>
            </a:r>
            <a:r>
              <a:rPr lang="fa-IR" sz="2400" dirty="0" smtClean="0">
                <a:cs typeface="B Titr" panose="00000700000000000000" pitchFamily="2" charset="-78"/>
              </a:rPr>
              <a:t>غشایی بستر پر شده</a:t>
            </a:r>
            <a:endParaRPr lang="en-US" sz="2400" dirty="0"/>
          </a:p>
        </p:txBody>
      </p:sp>
      <p:sp>
        <p:nvSpPr>
          <p:cNvPr id="6" name="Title 2"/>
          <p:cNvSpPr>
            <a:spLocks noGrp="1"/>
          </p:cNvSpPr>
          <p:nvPr>
            <p:ph type="title"/>
          </p:nvPr>
        </p:nvSpPr>
        <p:spPr>
          <a:xfrm>
            <a:off x="457200" y="0"/>
            <a:ext cx="8229600" cy="1143000"/>
          </a:xfrm>
        </p:spPr>
        <p:txBody>
          <a:bodyPr/>
          <a:lstStyle/>
          <a:p>
            <a:r>
              <a:rPr lang="en-US" dirty="0" smtClean="0">
                <a:solidFill>
                  <a:srgbClr val="FF0000"/>
                </a:solidFill>
                <a:effectLst/>
                <a:cs typeface="B Titr" panose="00000700000000000000" pitchFamily="2" charset="-78"/>
              </a:rPr>
              <a:t> </a:t>
            </a:r>
            <a:r>
              <a:rPr lang="en-US" dirty="0" smtClean="0">
                <a:solidFill>
                  <a:srgbClr val="0000FF"/>
                </a:solidFill>
                <a:effectLst/>
                <a:latin typeface="Times New Roman" panose="02020603050405020304" pitchFamily="18" charset="0"/>
                <a:cs typeface="Times New Roman" panose="02020603050405020304" pitchFamily="18" charset="0"/>
              </a:rPr>
              <a:t>COMSOL</a:t>
            </a:r>
            <a:r>
              <a:rPr lang="en-US" dirty="0" smtClean="0">
                <a:solidFill>
                  <a:srgbClr val="FF0000"/>
                </a:solidFill>
                <a:effectLst/>
                <a:cs typeface="B Titr" panose="00000700000000000000" pitchFamily="2" charset="-78"/>
              </a:rPr>
              <a:t> </a:t>
            </a:r>
            <a:r>
              <a:rPr lang="fa-IR" dirty="0" smtClean="0">
                <a:solidFill>
                  <a:srgbClr val="FF0000"/>
                </a:solidFill>
                <a:effectLst/>
                <a:cs typeface="B Titr" panose="00000700000000000000" pitchFamily="2" charset="-78"/>
              </a:rPr>
              <a:t>ارائه </a:t>
            </a:r>
            <a:r>
              <a:rPr lang="fa-IR" dirty="0">
                <a:solidFill>
                  <a:srgbClr val="FF0000"/>
                </a:solidFill>
                <a:effectLst/>
                <a:cs typeface="B Titr" panose="00000700000000000000" pitchFamily="2" charset="-78"/>
              </a:rPr>
              <a:t>توانمندیهای </a:t>
            </a:r>
            <a:r>
              <a:rPr lang="fa-IR" dirty="0" smtClean="0">
                <a:solidFill>
                  <a:srgbClr val="FF0000"/>
                </a:solidFill>
                <a:effectLst/>
                <a:cs typeface="B Titr" panose="00000700000000000000" pitchFamily="2" charset="-78"/>
              </a:rPr>
              <a:t>نرم افزار</a:t>
            </a:r>
            <a:endParaRPr lang="en-US" dirty="0">
              <a:solidFill>
                <a:srgbClr val="FF0000"/>
              </a:solidFill>
              <a:cs typeface="B Titr" panose="00000700000000000000" pitchFamily="2" charset="-78"/>
            </a:endParaRPr>
          </a:p>
        </p:txBody>
      </p:sp>
      <p:pic>
        <p:nvPicPr>
          <p:cNvPr id="7" name="Picture 6"/>
          <p:cNvPicPr>
            <a:picLocks noChangeAspect="1"/>
          </p:cNvPicPr>
          <p:nvPr/>
        </p:nvPicPr>
        <p:blipFill>
          <a:blip r:embed="rId2">
            <a:clrChange>
              <a:clrFrom>
                <a:srgbClr val="FFFFFF"/>
              </a:clrFrom>
              <a:clrTo>
                <a:srgbClr val="FFFFFF">
                  <a:alpha val="0"/>
                </a:srgbClr>
              </a:clrTo>
            </a:clrChange>
          </a:blip>
          <a:stretch>
            <a:fillRect/>
          </a:stretch>
        </p:blipFill>
        <p:spPr>
          <a:xfrm>
            <a:off x="1739288" y="1600200"/>
            <a:ext cx="5665424" cy="4800600"/>
          </a:xfrm>
          <a:prstGeom prst="rect">
            <a:avLst/>
          </a:prstGeom>
        </p:spPr>
      </p:pic>
    </p:spTree>
    <p:extLst>
      <p:ext uri="{BB962C8B-B14F-4D97-AF65-F5344CB8AC3E}">
        <p14:creationId xmlns:p14="http://schemas.microsoft.com/office/powerpoint/2010/main" val="23767273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382000" cy="4788092"/>
          </a:xfrm>
        </p:spPr>
        <p:txBody>
          <a:bodyPr>
            <a:normAutofit/>
          </a:bodyPr>
          <a:lstStyle/>
          <a:p>
            <a:pPr algn="r" rtl="1"/>
            <a:r>
              <a:rPr lang="fa-IR" sz="2400" dirty="0">
                <a:cs typeface="B Titr" panose="00000700000000000000" pitchFamily="2" charset="-78"/>
              </a:rPr>
              <a:t>پروفایل تغییرات دما در راکتور غشایی بستر </a:t>
            </a:r>
            <a:r>
              <a:rPr lang="fa-IR" sz="2400" dirty="0" smtClean="0">
                <a:cs typeface="B Titr" panose="00000700000000000000" pitchFamily="2" charset="-78"/>
              </a:rPr>
              <a:t>پرشده</a:t>
            </a:r>
            <a:endParaRPr lang="en-US" sz="2400" dirty="0"/>
          </a:p>
        </p:txBody>
      </p:sp>
      <p:sp>
        <p:nvSpPr>
          <p:cNvPr id="6" name="Title 2"/>
          <p:cNvSpPr>
            <a:spLocks noGrp="1"/>
          </p:cNvSpPr>
          <p:nvPr>
            <p:ph type="title"/>
          </p:nvPr>
        </p:nvSpPr>
        <p:spPr>
          <a:xfrm>
            <a:off x="457200" y="0"/>
            <a:ext cx="8229600" cy="1143000"/>
          </a:xfrm>
        </p:spPr>
        <p:txBody>
          <a:bodyPr/>
          <a:lstStyle/>
          <a:p>
            <a:r>
              <a:rPr lang="en-US" dirty="0" smtClean="0">
                <a:solidFill>
                  <a:srgbClr val="FF0000"/>
                </a:solidFill>
                <a:effectLst/>
                <a:cs typeface="B Titr" panose="00000700000000000000" pitchFamily="2" charset="-78"/>
              </a:rPr>
              <a:t> </a:t>
            </a:r>
            <a:r>
              <a:rPr lang="en-US" dirty="0" smtClean="0">
                <a:solidFill>
                  <a:srgbClr val="0000FF"/>
                </a:solidFill>
                <a:effectLst/>
                <a:latin typeface="Times New Roman" panose="02020603050405020304" pitchFamily="18" charset="0"/>
                <a:cs typeface="Times New Roman" panose="02020603050405020304" pitchFamily="18" charset="0"/>
              </a:rPr>
              <a:t>COMSOL</a:t>
            </a:r>
            <a:r>
              <a:rPr lang="en-US" dirty="0" smtClean="0">
                <a:solidFill>
                  <a:srgbClr val="FF0000"/>
                </a:solidFill>
                <a:effectLst/>
                <a:cs typeface="B Titr" panose="00000700000000000000" pitchFamily="2" charset="-78"/>
              </a:rPr>
              <a:t> </a:t>
            </a:r>
            <a:r>
              <a:rPr lang="fa-IR" dirty="0" smtClean="0">
                <a:solidFill>
                  <a:srgbClr val="FF0000"/>
                </a:solidFill>
                <a:effectLst/>
                <a:cs typeface="B Titr" panose="00000700000000000000" pitchFamily="2" charset="-78"/>
              </a:rPr>
              <a:t>ارائه </a:t>
            </a:r>
            <a:r>
              <a:rPr lang="fa-IR" dirty="0">
                <a:solidFill>
                  <a:srgbClr val="FF0000"/>
                </a:solidFill>
                <a:effectLst/>
                <a:cs typeface="B Titr" panose="00000700000000000000" pitchFamily="2" charset="-78"/>
              </a:rPr>
              <a:t>توانمندیهای </a:t>
            </a:r>
            <a:r>
              <a:rPr lang="fa-IR" dirty="0" smtClean="0">
                <a:solidFill>
                  <a:srgbClr val="FF0000"/>
                </a:solidFill>
                <a:effectLst/>
                <a:cs typeface="B Titr" panose="00000700000000000000" pitchFamily="2" charset="-78"/>
              </a:rPr>
              <a:t>نرم افزار</a:t>
            </a:r>
            <a:endParaRPr lang="en-US" dirty="0">
              <a:solidFill>
                <a:srgbClr val="FF0000"/>
              </a:solidFill>
              <a:cs typeface="B Titr" panose="00000700000000000000" pitchFamily="2" charset="-78"/>
            </a:endParaRPr>
          </a:p>
        </p:txBody>
      </p:sp>
      <p:pic>
        <p:nvPicPr>
          <p:cNvPr id="4" name="Picture 3"/>
          <p:cNvPicPr>
            <a:picLocks noChangeAspect="1"/>
          </p:cNvPicPr>
          <p:nvPr/>
        </p:nvPicPr>
        <p:blipFill>
          <a:blip r:embed="rId2">
            <a:clrChange>
              <a:clrFrom>
                <a:srgbClr val="FFFFFF"/>
              </a:clrFrom>
              <a:clrTo>
                <a:srgbClr val="FFFFFF">
                  <a:alpha val="0"/>
                </a:srgbClr>
              </a:clrTo>
            </a:clrChange>
          </a:blip>
          <a:stretch>
            <a:fillRect/>
          </a:stretch>
        </p:blipFill>
        <p:spPr>
          <a:xfrm>
            <a:off x="1905000" y="1816648"/>
            <a:ext cx="5334000" cy="4660352"/>
          </a:xfrm>
          <a:prstGeom prst="rect">
            <a:avLst/>
          </a:prstGeom>
        </p:spPr>
      </p:pic>
    </p:spTree>
    <p:extLst>
      <p:ext uri="{BB962C8B-B14F-4D97-AF65-F5344CB8AC3E}">
        <p14:creationId xmlns:p14="http://schemas.microsoft.com/office/powerpoint/2010/main" val="35159712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382000" cy="4788092"/>
          </a:xfrm>
        </p:spPr>
        <p:txBody>
          <a:bodyPr>
            <a:normAutofit/>
          </a:bodyPr>
          <a:lstStyle/>
          <a:p>
            <a:pPr algn="r" rtl="1"/>
            <a:r>
              <a:rPr lang="fa-IR" sz="2400" dirty="0" smtClean="0">
                <a:cs typeface="B Titr" panose="00000700000000000000" pitchFamily="2" charset="-78"/>
              </a:rPr>
              <a:t>پروفایل </a:t>
            </a:r>
            <a:r>
              <a:rPr lang="fa-IR" sz="2400" dirty="0">
                <a:cs typeface="B Titr" panose="00000700000000000000" pitchFamily="2" charset="-78"/>
              </a:rPr>
              <a:t>تغییرات فشار در راکتور غشایی بستر </a:t>
            </a:r>
            <a:r>
              <a:rPr lang="fa-IR" sz="2400" dirty="0" smtClean="0">
                <a:cs typeface="B Titr" panose="00000700000000000000" pitchFamily="2" charset="-78"/>
              </a:rPr>
              <a:t>پرشده</a:t>
            </a:r>
            <a:endParaRPr lang="en-US" sz="2400" dirty="0"/>
          </a:p>
        </p:txBody>
      </p:sp>
      <p:sp>
        <p:nvSpPr>
          <p:cNvPr id="6" name="Title 2"/>
          <p:cNvSpPr>
            <a:spLocks noGrp="1"/>
          </p:cNvSpPr>
          <p:nvPr>
            <p:ph type="title"/>
          </p:nvPr>
        </p:nvSpPr>
        <p:spPr>
          <a:xfrm>
            <a:off x="457200" y="0"/>
            <a:ext cx="8229600" cy="1143000"/>
          </a:xfrm>
        </p:spPr>
        <p:txBody>
          <a:bodyPr/>
          <a:lstStyle/>
          <a:p>
            <a:r>
              <a:rPr lang="en-US" dirty="0" smtClean="0">
                <a:solidFill>
                  <a:srgbClr val="FF0000"/>
                </a:solidFill>
                <a:effectLst/>
                <a:cs typeface="B Titr" panose="00000700000000000000" pitchFamily="2" charset="-78"/>
              </a:rPr>
              <a:t> </a:t>
            </a:r>
            <a:r>
              <a:rPr lang="en-US" dirty="0" smtClean="0">
                <a:solidFill>
                  <a:srgbClr val="0000FF"/>
                </a:solidFill>
                <a:effectLst/>
                <a:latin typeface="Times New Roman" panose="02020603050405020304" pitchFamily="18" charset="0"/>
                <a:cs typeface="Times New Roman" panose="02020603050405020304" pitchFamily="18" charset="0"/>
              </a:rPr>
              <a:t>COMSOL</a:t>
            </a:r>
            <a:r>
              <a:rPr lang="en-US" dirty="0" smtClean="0">
                <a:solidFill>
                  <a:srgbClr val="FF0000"/>
                </a:solidFill>
                <a:effectLst/>
                <a:cs typeface="B Titr" panose="00000700000000000000" pitchFamily="2" charset="-78"/>
              </a:rPr>
              <a:t> </a:t>
            </a:r>
            <a:r>
              <a:rPr lang="fa-IR" dirty="0" smtClean="0">
                <a:solidFill>
                  <a:srgbClr val="FF0000"/>
                </a:solidFill>
                <a:effectLst/>
                <a:cs typeface="B Titr" panose="00000700000000000000" pitchFamily="2" charset="-78"/>
              </a:rPr>
              <a:t>ارائه </a:t>
            </a:r>
            <a:r>
              <a:rPr lang="fa-IR" dirty="0">
                <a:solidFill>
                  <a:srgbClr val="FF0000"/>
                </a:solidFill>
                <a:effectLst/>
                <a:cs typeface="B Titr" panose="00000700000000000000" pitchFamily="2" charset="-78"/>
              </a:rPr>
              <a:t>توانمندیهای </a:t>
            </a:r>
            <a:r>
              <a:rPr lang="fa-IR" dirty="0" smtClean="0">
                <a:solidFill>
                  <a:srgbClr val="FF0000"/>
                </a:solidFill>
                <a:effectLst/>
                <a:cs typeface="B Titr" panose="00000700000000000000" pitchFamily="2" charset="-78"/>
              </a:rPr>
              <a:t>نرم افزار</a:t>
            </a:r>
            <a:endParaRPr lang="en-US" dirty="0">
              <a:solidFill>
                <a:srgbClr val="FF0000"/>
              </a:solidFill>
              <a:cs typeface="B Titr" panose="00000700000000000000" pitchFamily="2" charset="-78"/>
            </a:endParaRPr>
          </a:p>
        </p:txBody>
      </p:sp>
      <p:pic>
        <p:nvPicPr>
          <p:cNvPr id="3" name="Picture 2"/>
          <p:cNvPicPr>
            <a:picLocks noChangeAspect="1"/>
          </p:cNvPicPr>
          <p:nvPr/>
        </p:nvPicPr>
        <p:blipFill>
          <a:blip r:embed="rId2">
            <a:clrChange>
              <a:clrFrom>
                <a:srgbClr val="FFFFFF"/>
              </a:clrFrom>
              <a:clrTo>
                <a:srgbClr val="FFFFFF">
                  <a:alpha val="0"/>
                </a:srgbClr>
              </a:clrTo>
            </a:clrChange>
          </a:blip>
          <a:stretch>
            <a:fillRect/>
          </a:stretch>
        </p:blipFill>
        <p:spPr>
          <a:xfrm>
            <a:off x="1704660" y="1752600"/>
            <a:ext cx="5582279" cy="4597354"/>
          </a:xfrm>
          <a:prstGeom prst="rect">
            <a:avLst/>
          </a:prstGeom>
        </p:spPr>
      </p:pic>
    </p:spTree>
    <p:extLst>
      <p:ext uri="{BB962C8B-B14F-4D97-AF65-F5344CB8AC3E}">
        <p14:creationId xmlns:p14="http://schemas.microsoft.com/office/powerpoint/2010/main" val="32356976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4203</TotalTime>
  <Words>462</Words>
  <Application>Microsoft Office PowerPoint</Application>
  <PresentationFormat>On-screen Show (4:3)</PresentationFormat>
  <Paragraphs>29</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B Titr</vt:lpstr>
      <vt:lpstr>Calibri</vt:lpstr>
      <vt:lpstr>Lucida Sans Unicode</vt:lpstr>
      <vt:lpstr>Times New Roman</vt:lpstr>
      <vt:lpstr>Verdana</vt:lpstr>
      <vt:lpstr>Wingdings 2</vt:lpstr>
      <vt:lpstr>Wingdings 3</vt:lpstr>
      <vt:lpstr>Concourse</vt:lpstr>
      <vt:lpstr>           مدل سازی و شبیه سازی تجزیه هیدروژن یدید در راکتور غشایی بستر پر شده با نرم افزار کامسول   مجتبی مقداری آذر 95    </vt:lpstr>
      <vt:lpstr>PowerPoint Presentation</vt:lpstr>
      <vt:lpstr>PowerPoint Presentation</vt:lpstr>
      <vt:lpstr> COMSOL ارائه توانمندیهای نرم افزار</vt:lpstr>
      <vt:lpstr> COMSOL ارائه توانمندیهای نرم افزار</vt:lpstr>
      <vt:lpstr> COMSOL ارائه توانمندیهای نرم افزار</vt:lpstr>
      <vt:lpstr> COMSOL ارائه توانمندیهای نرم افزار</vt:lpstr>
      <vt:lpstr> COMSOL ارائه توانمندیهای نرم افزار</vt:lpstr>
      <vt:lpstr> COMSOL ارائه توانمندیهای نرم افزار</vt:lpstr>
      <vt:lpstr>آنچه در نرم افزار  COMSOL خواهید آموخت</vt:lpstr>
      <vt:lpstr>الزامات</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marketcode</cp:lastModifiedBy>
  <cp:revision>229</cp:revision>
  <dcterms:created xsi:type="dcterms:W3CDTF">2006-08-16T00:00:00Z</dcterms:created>
  <dcterms:modified xsi:type="dcterms:W3CDTF">2017-04-22T11:46:31Z</dcterms:modified>
</cp:coreProperties>
</file>