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sldIdLst>
    <p:sldId id="366" r:id="rId2"/>
    <p:sldId id="354" r:id="rId3"/>
    <p:sldId id="355" r:id="rId4"/>
    <p:sldId id="356" r:id="rId5"/>
    <p:sldId id="367" r:id="rId6"/>
    <p:sldId id="357" r:id="rId7"/>
    <p:sldId id="358" r:id="rId8"/>
    <p:sldId id="360" r:id="rId9"/>
    <p:sldId id="361" r:id="rId10"/>
    <p:sldId id="368" r:id="rId11"/>
    <p:sldId id="362" r:id="rId12"/>
    <p:sldId id="3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CC3300"/>
    <a:srgbClr val="000066"/>
    <a:srgbClr val="FF66FF"/>
    <a:srgbClr val="800000"/>
    <a:srgbClr val="0033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0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96DED5-7101-45CB-BD67-62077EC6FEBB}" type="datetimeFigureOut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D4F81-D434-45E6-BB2C-53C672FCA68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731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9F2828-A262-4019-9E8C-C387D0E754F1}" type="datetime1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0C4D-0180-40D2-A856-4ABE5A1A069E}" type="datetime1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2B8DA-E986-49A0-9432-B1D2119FAF59}" type="datetime1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0C608-5F6B-4B63-877E-475840BA68C2}" type="datetime1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8679F-5204-42F1-94E5-7F35567538DB}" type="datetime1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84C4D-0FBA-4EA7-840D-D98AE8E20134}" type="datetime1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6381-DD72-4ACD-886C-E080E4E4AD4F}" type="datetime1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902C-ABFA-4ACC-87B3-54E6B0DABEEE}" type="datetime1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14FA-93E7-482C-BBFB-C57F051F7D55}" type="datetime1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CA29ED0-9E00-4234-B909-B4C6398DC9B8}" type="datetime1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DA143-6F93-4B61-AAB2-2B7F4200FF92}" type="datetime1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8E5582-F76C-4628-A6AF-58AD8FC97BDD}" type="datetime1">
              <a:rPr lang="en-US" smtClean="0"/>
              <a:pPr/>
              <a:t>12/15/2016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fa-IR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sz="3600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sz="3600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en-US" sz="3600" dirty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sz="3600" dirty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fa-IR" sz="3100" dirty="0" smtClean="0">
                <a:solidFill>
                  <a:srgbClr val="008000"/>
                </a:solidFill>
                <a:cs typeface="B Titr" panose="00000700000000000000" pitchFamily="2" charset="-78"/>
              </a:rPr>
              <a:t/>
            </a:r>
            <a:br>
              <a:rPr lang="fa-IR" sz="3100" dirty="0" smtClean="0">
                <a:solidFill>
                  <a:srgbClr val="008000"/>
                </a:solidFill>
                <a:cs typeface="B Titr" panose="00000700000000000000" pitchFamily="2" charset="-78"/>
              </a:rPr>
            </a:br>
            <a:r>
              <a:rPr lang="fa-IR" sz="3100" dirty="0" smtClean="0">
                <a:solidFill>
                  <a:srgbClr val="008000"/>
                </a:solidFill>
                <a:cs typeface="B Titr" panose="00000700000000000000" pitchFamily="2" charset="-78"/>
              </a:rPr>
              <a:t/>
            </a:r>
            <a:br>
              <a:rPr lang="fa-IR" sz="3100" dirty="0" smtClean="0">
                <a:solidFill>
                  <a:srgbClr val="008000"/>
                </a:solidFill>
                <a:cs typeface="B Titr" panose="00000700000000000000" pitchFamily="2" charset="-78"/>
              </a:rPr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52400"/>
            <a:ext cx="13589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067274" y="1542151"/>
            <a:ext cx="7010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4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تهیه بستر نرم</a:t>
            </a:r>
            <a:r>
              <a:rPr lang="en-US" sz="4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­</a:t>
            </a:r>
            <a:r>
              <a:rPr lang="ar-SA" sz="4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افزاری شی</a:t>
            </a:r>
            <a:r>
              <a:rPr lang="en-US" sz="4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­</a:t>
            </a:r>
            <a:r>
              <a:rPr lang="ar-SA" sz="4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گرا و عامل</a:t>
            </a:r>
            <a:r>
              <a:rPr lang="en-US" sz="4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­</a:t>
            </a:r>
            <a:r>
              <a:rPr lang="ar-SA" sz="4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بنیان برای بهینه</a:t>
            </a:r>
            <a:r>
              <a:rPr lang="en-US" sz="4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­</a:t>
            </a:r>
            <a:r>
              <a:rPr lang="ar-SA" sz="4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سازی شبکه</a:t>
            </a:r>
            <a:r>
              <a:rPr lang="en-US" sz="4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­</a:t>
            </a:r>
            <a:r>
              <a:rPr lang="ar-SA" sz="4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های انتقال گاز به کمک الگوریتم</a:t>
            </a:r>
            <a:r>
              <a:rPr lang="en-US" sz="4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­</a:t>
            </a:r>
            <a:r>
              <a:rPr lang="ar-SA" sz="4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های بهینه</a:t>
            </a:r>
            <a:r>
              <a:rPr lang="en-US" sz="4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­</a:t>
            </a:r>
            <a:r>
              <a:rPr lang="ar-SA" sz="48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سازی تکاملی (الگوریتم ژنتیک)</a:t>
            </a:r>
            <a:endParaRPr lang="en-US" sz="4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" y="274636"/>
            <a:ext cx="2756921" cy="114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28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2400" dirty="0" smtClean="0">
                <a:solidFill>
                  <a:srgbClr val="0000FF"/>
                </a:solidFill>
                <a:cs typeface="B Titr" panose="00000700000000000000" pitchFamily="2" charset="-78"/>
              </a:rPr>
              <a:t>امکان بهینه‌سازی مسائل غیرخطی و مقید</a:t>
            </a:r>
          </a:p>
          <a:p>
            <a:pPr algn="ctr" rtl="1"/>
            <a:endParaRPr lang="en-US" sz="2400" dirty="0">
              <a:solidFill>
                <a:srgbClr val="0000FF"/>
              </a:solidFill>
              <a:cs typeface="B Titr" panose="000007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>
                <a:solidFill>
                  <a:srgbClr val="FF0000"/>
                </a:solidFill>
                <a:effectLst/>
                <a:cs typeface="B Titr" panose="00000700000000000000" pitchFamily="2" charset="-78"/>
              </a:rPr>
              <a:t>توانمندیهای کُد</a:t>
            </a:r>
            <a:endParaRPr lang="en-US" sz="4000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982310"/>
            <a:ext cx="6781800" cy="15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315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11892"/>
          </a:xfrm>
        </p:spPr>
        <p:txBody>
          <a:bodyPr>
            <a:noAutofit/>
          </a:bodyPr>
          <a:lstStyle/>
          <a:p>
            <a:pPr marL="109728" indent="0" algn="r" rtl="1">
              <a:lnSpc>
                <a:spcPct val="150000"/>
              </a:lnSpc>
              <a:buNone/>
            </a:pPr>
            <a:r>
              <a:rPr lang="fa-IR" sz="2400" b="1" dirty="0">
                <a:solidFill>
                  <a:srgbClr val="0000FF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در فصل راهنمای </a:t>
            </a:r>
            <a:r>
              <a:rPr lang="fa-IR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کاربری</a:t>
            </a:r>
          </a:p>
          <a:p>
            <a:pPr marL="109728" indent="0" algn="r" rtl="1">
              <a:lnSpc>
                <a:spcPct val="150000"/>
              </a:lnSpc>
              <a:buNone/>
            </a:pPr>
            <a:r>
              <a:rPr lang="fa-IR" sz="2400" b="1" dirty="0" smtClean="0">
                <a:latin typeface="Times New Roman" panose="02020603050405020304" pitchFamily="18" charset="0"/>
                <a:cs typeface="B Titr" panose="00000700000000000000" pitchFamily="2" charset="-78"/>
              </a:rPr>
              <a:t>1- تشریح ساختار</a:t>
            </a:r>
          </a:p>
          <a:p>
            <a:pPr marL="109728" indent="0" algn="r" rtl="1">
              <a:lnSpc>
                <a:spcPct val="150000"/>
              </a:lnSpc>
              <a:buNone/>
            </a:pPr>
            <a:r>
              <a:rPr lang="fa-IR" sz="2400" b="1" dirty="0" smtClean="0">
                <a:latin typeface="Times New Roman" panose="02020603050405020304" pitchFamily="18" charset="0"/>
                <a:cs typeface="B Titr" panose="00000700000000000000" pitchFamily="2" charset="-78"/>
              </a:rPr>
              <a:t>2-  </a:t>
            </a:r>
            <a:r>
              <a:rPr lang="fa-IR" sz="2400" b="1" dirty="0">
                <a:latin typeface="Times New Roman" panose="02020603050405020304" pitchFamily="18" charset="0"/>
                <a:cs typeface="B Titr" panose="00000700000000000000" pitchFamily="2" charset="-78"/>
              </a:rPr>
              <a:t>اعتبار </a:t>
            </a:r>
            <a:r>
              <a:rPr lang="fa-IR" sz="2400" b="1" dirty="0" smtClean="0">
                <a:latin typeface="Times New Roman" panose="02020603050405020304" pitchFamily="18" charset="0"/>
                <a:cs typeface="B Titr" panose="00000700000000000000" pitchFamily="2" charset="-78"/>
              </a:rPr>
              <a:t>سنجی</a:t>
            </a:r>
          </a:p>
          <a:p>
            <a:pPr marL="109728" indent="0" algn="r" rtl="1">
              <a:lnSpc>
                <a:spcPct val="150000"/>
              </a:lnSpc>
              <a:buNone/>
            </a:pPr>
            <a:endParaRPr lang="fa-IR" sz="2400" b="1" dirty="0">
              <a:solidFill>
                <a:srgbClr val="0000FF"/>
              </a:solidFill>
              <a:latin typeface="Times New Roman" panose="02020603050405020304" pitchFamily="18" charset="0"/>
              <a:cs typeface="B Titr" panose="00000700000000000000" pitchFamily="2" charset="-78"/>
            </a:endParaRPr>
          </a:p>
          <a:p>
            <a:pPr marL="109728" indent="0" algn="r" rtl="1">
              <a:lnSpc>
                <a:spcPct val="150000"/>
              </a:lnSpc>
              <a:buNone/>
            </a:pPr>
            <a:r>
              <a:rPr lang="fa-IR" sz="2400" b="1" dirty="0">
                <a:solidFill>
                  <a:srgbClr val="0000FF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در فصل راهنمای آموزشی</a:t>
            </a:r>
          </a:p>
          <a:p>
            <a:pPr marL="109728" indent="0" algn="r" rtl="1">
              <a:lnSpc>
                <a:spcPct val="150000"/>
              </a:lnSpc>
              <a:buNone/>
            </a:pPr>
            <a:r>
              <a:rPr lang="fa-IR" sz="2400" b="1" dirty="0" smtClean="0">
                <a:latin typeface="Times New Roman" panose="02020603050405020304" pitchFamily="18" charset="0"/>
                <a:cs typeface="B Titr" panose="00000700000000000000" pitchFamily="2" charset="-78"/>
              </a:rPr>
              <a:t>1- تشریح </a:t>
            </a:r>
            <a:r>
              <a:rPr lang="fa-IR" sz="2400" b="1" dirty="0">
                <a:latin typeface="Times New Roman" panose="02020603050405020304" pitchFamily="18" charset="0"/>
                <a:cs typeface="B Titr" panose="00000700000000000000" pitchFamily="2" charset="-78"/>
              </a:rPr>
              <a:t>مبانی </a:t>
            </a:r>
            <a:r>
              <a:rPr lang="fa-IR" sz="2400" b="1" dirty="0" smtClean="0">
                <a:latin typeface="Times New Roman" panose="02020603050405020304" pitchFamily="18" charset="0"/>
                <a:cs typeface="B Titr" panose="00000700000000000000" pitchFamily="2" charset="-78"/>
              </a:rPr>
              <a:t>تئوری</a:t>
            </a:r>
          </a:p>
          <a:p>
            <a:pPr marL="109728" indent="0" algn="r" rtl="1">
              <a:lnSpc>
                <a:spcPct val="150000"/>
              </a:lnSpc>
              <a:buNone/>
            </a:pPr>
            <a:r>
              <a:rPr lang="fa-IR" sz="2400" b="1" dirty="0" smtClean="0">
                <a:latin typeface="Times New Roman" panose="02020603050405020304" pitchFamily="18" charset="0"/>
                <a:cs typeface="B Titr" panose="00000700000000000000" pitchFamily="2" charset="-78"/>
              </a:rPr>
              <a:t>2- تشریح پیاده سازی</a:t>
            </a:r>
            <a:endParaRPr lang="en-US" sz="2400" b="1" dirty="0">
              <a:latin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pPr algn="ctr" rtl="1"/>
            <a:r>
              <a:rPr lang="fa-IR" sz="3600" dirty="0" smtClean="0">
                <a:solidFill>
                  <a:srgbClr val="FF0000"/>
                </a:solidFill>
                <a:cs typeface="B Titr" panose="00000700000000000000" pitchFamily="2" charset="-78"/>
              </a:rPr>
              <a:t>آنچه در این کد خواهید آموخت</a:t>
            </a:r>
            <a:endParaRPr lang="en-US" sz="36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4332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lnSpc>
                <a:spcPct val="200000"/>
              </a:lnSpc>
            </a:pPr>
            <a:r>
              <a:rPr lang="fa-IR" sz="2000" b="1" dirty="0">
                <a:latin typeface="Times New Roman" panose="02020603050405020304" pitchFamily="18" charset="0"/>
                <a:cs typeface="B Titr" panose="00000700000000000000" pitchFamily="2" charset="-78"/>
              </a:rPr>
              <a:t>1- </a:t>
            </a:r>
            <a:r>
              <a:rPr lang="fa-IR" sz="2000" b="1" dirty="0" smtClean="0">
                <a:latin typeface="Times New Roman" panose="02020603050405020304" pitchFamily="18" charset="0"/>
                <a:cs typeface="B Titr" panose="00000700000000000000" pitchFamily="2" charset="-78"/>
              </a:rPr>
              <a:t>این  بستر نرم افزاری در محیط </a:t>
            </a:r>
            <a:r>
              <a:rPr lang="en-US" sz="2000" b="1" dirty="0" smtClean="0">
                <a:latin typeface="Times New Roman" panose="02020603050405020304" pitchFamily="18" charset="0"/>
                <a:cs typeface="B Titr" panose="00000700000000000000" pitchFamily="2" charset="-78"/>
              </a:rPr>
              <a:t>Embarcadero XE1</a:t>
            </a:r>
            <a:r>
              <a:rPr lang="fa-IR" sz="2000" b="1" dirty="0" smtClean="0">
                <a:latin typeface="Times New Roman" panose="02020603050405020304" pitchFamily="18" charset="0"/>
                <a:cs typeface="B Titr" panose="00000700000000000000" pitchFamily="2" charset="-78"/>
              </a:rPr>
              <a:t> نوشته شده است و باید در این محیط یا در ورژن های بالاتر اجرا شود.</a:t>
            </a:r>
            <a:endParaRPr lang="fa-IR" sz="2000" b="1" dirty="0">
              <a:latin typeface="Times New Roman" panose="02020603050405020304" pitchFamily="18" charset="0"/>
              <a:cs typeface="B Titr" panose="00000700000000000000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000" b="1" dirty="0" smtClean="0">
                <a:latin typeface="Times New Roman" panose="02020603050405020304" pitchFamily="18" charset="0"/>
                <a:cs typeface="B Titr" panose="00000700000000000000" pitchFamily="2" charset="-78"/>
              </a:rPr>
              <a:t>2- آشنایی با مباحث بهینه سازی علی الخصوص الگوریتم های تکاملی مانند الگوریتم ژنتیک</a:t>
            </a:r>
          </a:p>
          <a:p>
            <a:pPr algn="r" rtl="1">
              <a:lnSpc>
                <a:spcPct val="200000"/>
              </a:lnSpc>
            </a:pPr>
            <a:r>
              <a:rPr lang="fa-IR" sz="2000" b="1" dirty="0" smtClean="0">
                <a:latin typeface="Times New Roman" panose="02020603050405020304" pitchFamily="18" charset="0"/>
                <a:cs typeface="B Titr" panose="00000700000000000000" pitchFamily="2" charset="-78"/>
              </a:rPr>
              <a:t>3- آشنایی با برنامه نویسی شی گرا</a:t>
            </a:r>
          </a:p>
          <a:p>
            <a:pPr algn="r" rtl="1">
              <a:lnSpc>
                <a:spcPct val="200000"/>
              </a:lnSpc>
            </a:pPr>
            <a:r>
              <a:rPr lang="fa-IR" sz="2000" b="1" dirty="0" smtClean="0">
                <a:latin typeface="Times New Roman" panose="02020603050405020304" pitchFamily="18" charset="0"/>
                <a:cs typeface="B Titr" panose="00000700000000000000" pitchFamily="2" charset="-78"/>
              </a:rPr>
              <a:t>4- آشنایی با برنامه نویسی چند ترده</a:t>
            </a:r>
          </a:p>
          <a:p>
            <a:pPr algn="r" rtl="1">
              <a:lnSpc>
                <a:spcPct val="200000"/>
              </a:lnSpc>
            </a:pPr>
            <a:r>
              <a:rPr lang="fa-IR" sz="2000" b="1" dirty="0" smtClean="0">
                <a:latin typeface="Times New Roman" panose="02020603050405020304" pitchFamily="18" charset="0"/>
                <a:cs typeface="B Titr" panose="00000700000000000000" pitchFamily="2" charset="-78"/>
              </a:rPr>
              <a:t>5-آشنایی با طراحی بسترشی گرا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solidFill>
                  <a:srgbClr val="FF0000"/>
                </a:solidFill>
                <a:cs typeface="B Titr" panose="00000700000000000000" pitchFamily="2" charset="-78"/>
              </a:rPr>
              <a:t>نکات و الزامات</a:t>
            </a:r>
            <a:endParaRPr lang="en-US" sz="36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8624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172200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endParaRPr lang="en-US" sz="2900" dirty="0" smtClean="0"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900" b="1" dirty="0" smtClean="0">
                <a:cs typeface="B Nazanin" panose="00000400000000000000" pitchFamily="2" charset="-78"/>
              </a:rPr>
              <a:t>امروزه یکی از مهمترین معضلات صنایع تولیدی کاهش منابع موجود و افزایش قیمت آنها است. به همین دلیل در تمامی این صنایع بهینه­سازی فرآیندها از اهمیت بسیار بالایی برخوردار شده و یکی از مهمترین اهداف آنها کاهش هزینه­های تولید و افزایش سود حاصل از فروش و همچنین افزایش کیفیت خدمات است.</a:t>
            </a:r>
            <a:r>
              <a:rPr lang="en-US" sz="2900" b="1" dirty="0" smtClean="0">
                <a:cs typeface="B Nazanin" panose="00000400000000000000" pitchFamily="2" charset="-78"/>
              </a:rPr>
              <a:t> </a:t>
            </a:r>
            <a:r>
              <a:rPr lang="fa-IR" sz="2900" b="1" dirty="0" smtClean="0">
                <a:cs typeface="B Nazanin" panose="00000400000000000000" pitchFamily="2" charset="-78"/>
              </a:rPr>
              <a:t>در چنین شرایطی تهیه ی نرم افزارهایی که بتواند بهینه­سازی واحدهای فرآیندی را با روش های بهینه­ سازی کارا به انجام برساند در مرکز توجه دارندگان صنایع است. از طرفی در مسائل واقعی به دلیل پیچیدگی مسئله­ی بهینه­سازی و حجم بالای محاسبات، روش­های کلاسیک بهینه­سازی و محاسباتی کارایی چندانی نخواهند داشت. </a:t>
            </a:r>
            <a:endParaRPr lang="en-US" sz="2900" b="1" dirty="0">
              <a:cs typeface="B Nazanin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pPr algn="ctr" rtl="1"/>
            <a: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en-US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78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181599"/>
          </a:xfrm>
        </p:spPr>
        <p:txBody>
          <a:bodyPr>
            <a:noAutofit/>
          </a:bodyPr>
          <a:lstStyle/>
          <a:p>
            <a:pPr algn="just" rtl="1"/>
            <a:r>
              <a:rPr lang="fa-IR" sz="2400" b="1" dirty="0" smtClean="0">
                <a:cs typeface="B Nazanin" panose="00000400000000000000" pitchFamily="2" charset="-78"/>
              </a:rPr>
              <a:t>بهینه­سازی </a:t>
            </a:r>
            <a:r>
              <a:rPr lang="fa-IR" sz="2400" b="1" dirty="0">
                <a:cs typeface="B Nazanin" panose="00000400000000000000" pitchFamily="2" charset="-78"/>
              </a:rPr>
              <a:t>یک واحد </a:t>
            </a:r>
            <a:r>
              <a:rPr lang="fa-IR" sz="2400" b="1" dirty="0" smtClean="0">
                <a:cs typeface="B Nazanin" panose="00000400000000000000" pitchFamily="2" charset="-78"/>
              </a:rPr>
              <a:t>فرآیندی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fa-IR" sz="2400" b="1" dirty="0">
                <a:cs typeface="B Nazanin" panose="00000400000000000000" pitchFamily="2" charset="-78"/>
              </a:rPr>
              <a:t> </a:t>
            </a:r>
            <a:r>
              <a:rPr lang="fa-IR" sz="2400" b="1" dirty="0" smtClean="0">
                <a:cs typeface="B Nazanin" panose="00000400000000000000" pitchFamily="2" charset="-78"/>
              </a:rPr>
              <a:t>به علت </a:t>
            </a:r>
            <a:r>
              <a:rPr lang="fa-IR" sz="2400" b="1" dirty="0">
                <a:cs typeface="B Nazanin" panose="00000400000000000000" pitchFamily="2" charset="-78"/>
              </a:rPr>
              <a:t>در دست نبودن سیستم دینامیکی واحد و چه از حیث پیچیدگی شبیه سازی </a:t>
            </a:r>
            <a:r>
              <a:rPr lang="fa-IR" sz="2400" b="1" dirty="0" smtClean="0">
                <a:cs typeface="B Nazanin" panose="00000400000000000000" pitchFamily="2" charset="-78"/>
              </a:rPr>
              <a:t>کاری زمان بر است و کاملا </a:t>
            </a:r>
            <a:r>
              <a:rPr lang="fa-IR" sz="2400" b="1" dirty="0">
                <a:cs typeface="B Nazanin" panose="00000400000000000000" pitchFamily="2" charset="-78"/>
              </a:rPr>
              <a:t>با برآوردی مشابه در مورد توابع جبری متفاوت است. در چنین مسائلی لزوم استفاده از روش­های بهینه­ساز قوی چون الگوریتم ژنتیک بدیهی و به­کارگیری این الگوریتم­ها در بستر­هایی که توانایی پردازش موازی و عامل بنیان داشته باشند کاملا مفید به نظر می­رسد. در پروژه­ی حاضربستر بهینه­ساز شی­گرا­ و عامل بنیانی در جهت افزایش سرعت فرآیند بهینه­سازی پیاده­سازی شده و توسط توابع آزمون مختلفی آزمایش شده </a:t>
            </a:r>
            <a:r>
              <a:rPr lang="fa-IR" sz="2400" b="1" dirty="0" smtClean="0">
                <a:cs typeface="B Nazanin" panose="00000400000000000000" pitchFamily="2" charset="-78"/>
              </a:rPr>
              <a:t>است</a:t>
            </a:r>
            <a:r>
              <a:rPr lang="fa-IR" sz="2400" b="1" dirty="0">
                <a:cs typeface="B Nazanin" panose="00000400000000000000" pitchFamily="2" charset="-78"/>
              </a:rPr>
              <a:t>. در انتهای  این پروژه بستر بهینه­ساز برای بهینه­سازی و تعیین سناریوی بهینه­ی فشار خروجی کمپرسورها در خطوط انتقال گاز مورد ارزیابی قرار می­گیرد. در این مسئله گلوگاه سرعت محاسبات در مرحله­ی برآورد مدل و تعیین مقدار تابع هدف می­باشد که بستر به خوبی تابع هدف را به صورت موازی برآورد کرده و زمان لازم برای بهینه­سازی را به مقدار قابل توجهی کاهش داده است.</a:t>
            </a:r>
            <a:endParaRPr lang="en-US" sz="24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2494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2400" dirty="0" smtClean="0">
                <a:solidFill>
                  <a:srgbClr val="0000FF"/>
                </a:solidFill>
                <a:cs typeface="B Titr" panose="00000700000000000000" pitchFamily="2" charset="-78"/>
              </a:rPr>
              <a:t>ایجاد یک محیط گرافیکی برای بهینه سازی</a:t>
            </a:r>
          </a:p>
          <a:p>
            <a:pPr algn="ctr" rtl="1"/>
            <a:endParaRPr lang="en-US" sz="2400" dirty="0">
              <a:solidFill>
                <a:srgbClr val="0000FF"/>
              </a:solidFill>
              <a:cs typeface="B Titr" panose="000007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solidFill>
                  <a:srgbClr val="FF0000"/>
                </a:solidFill>
                <a:effectLst/>
                <a:cs typeface="B Titr" panose="00000700000000000000" pitchFamily="2" charset="-78"/>
              </a:rPr>
              <a:t>توانمندیهای کُد</a:t>
            </a:r>
            <a:endParaRPr lang="en-US" sz="36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1471612" y="2133600"/>
            <a:ext cx="6200775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50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2400" dirty="0" smtClean="0">
                <a:solidFill>
                  <a:srgbClr val="0000FF"/>
                </a:solidFill>
                <a:cs typeface="B Titr" panose="00000700000000000000" pitchFamily="2" charset="-78"/>
              </a:rPr>
              <a:t>ایجاد یک عامل در مفهوم عام که می‌تواند در هر بستر دیگری در جهت پردازش موازی به کار گرفته شود.</a:t>
            </a:r>
          </a:p>
          <a:p>
            <a:pPr algn="ctr" rtl="1"/>
            <a:r>
              <a:rPr lang="fa-IR" sz="2400" dirty="0" smtClean="0">
                <a:solidFill>
                  <a:srgbClr val="0000FF"/>
                </a:solidFill>
                <a:cs typeface="B Titr" panose="00000700000000000000" pitchFamily="2" charset="-78"/>
              </a:rPr>
              <a:t> </a:t>
            </a:r>
          </a:p>
          <a:p>
            <a:pPr algn="ctr" rtl="1"/>
            <a:endParaRPr lang="en-US" sz="2400" dirty="0">
              <a:solidFill>
                <a:srgbClr val="0000FF"/>
              </a:solidFill>
              <a:cs typeface="B Titr" panose="000007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>
                <a:solidFill>
                  <a:srgbClr val="FF0000"/>
                </a:solidFill>
                <a:effectLst/>
                <a:cs typeface="B Titr" panose="00000700000000000000" pitchFamily="2" charset="-78"/>
              </a:rPr>
              <a:t>توانمندیهای کُد</a:t>
            </a:r>
            <a:endParaRPr lang="en-US" sz="36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336043"/>
            <a:ext cx="2057400" cy="44957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582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788092"/>
          </a:xfrm>
        </p:spPr>
        <p:txBody>
          <a:bodyPr>
            <a:normAutofit/>
          </a:bodyPr>
          <a:lstStyle/>
          <a:p>
            <a:pPr algn="ctr" rtl="1"/>
            <a:r>
              <a:rPr lang="fa-IR" sz="2400" dirty="0" smtClean="0">
                <a:solidFill>
                  <a:srgbClr val="0000FF"/>
                </a:solidFill>
                <a:cs typeface="B Titr" panose="00000700000000000000" pitchFamily="2" charset="-78"/>
              </a:rPr>
              <a:t>پیاده سازی عامل بهینه سازی که کاربر قادر است هر عامل بهینه‌ساز دلخواه را از آن مشتق نماید.</a:t>
            </a:r>
          </a:p>
          <a:p>
            <a:pPr algn="ctr" rtl="1"/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344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fa-IR" sz="3600" dirty="0">
                <a:solidFill>
                  <a:srgbClr val="FF0000"/>
                </a:solidFill>
                <a:effectLst/>
                <a:cs typeface="B Titr" panose="00000700000000000000" pitchFamily="2" charset="-78"/>
              </a:rPr>
              <a:t>توانمندیهای کُد</a:t>
            </a:r>
            <a:endParaRPr lang="en-US" sz="28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057400"/>
            <a:ext cx="1579880" cy="457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569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ctr" rtl="1"/>
            <a:r>
              <a:rPr lang="fa-IR" sz="2400" b="1" dirty="0" smtClean="0">
                <a:solidFill>
                  <a:srgbClr val="0000FF"/>
                </a:solidFill>
                <a:cs typeface="B Titr" panose="00000700000000000000" pitchFamily="2" charset="-78"/>
              </a:rPr>
              <a:t>امکان بهینه</a:t>
            </a:r>
            <a:r>
              <a:rPr lang="en-US" sz="2400" b="1" smtClean="0">
                <a:solidFill>
                  <a:srgbClr val="0000FF"/>
                </a:solidFill>
                <a:cs typeface="B Titr" panose="00000700000000000000" pitchFamily="2" charset="-78"/>
              </a:rPr>
              <a:t> </a:t>
            </a:r>
            <a:r>
              <a:rPr lang="fa-IR" sz="2400" b="1" smtClean="0">
                <a:solidFill>
                  <a:srgbClr val="0000FF"/>
                </a:solidFill>
                <a:cs typeface="B Titr" panose="00000700000000000000" pitchFamily="2" charset="-78"/>
              </a:rPr>
              <a:t>سازی </a:t>
            </a:r>
            <a:r>
              <a:rPr lang="fa-IR" sz="2400" b="1" dirty="0" smtClean="0">
                <a:solidFill>
                  <a:srgbClr val="0000FF"/>
                </a:solidFill>
                <a:cs typeface="B Titr" panose="00000700000000000000" pitchFamily="2" charset="-78"/>
              </a:rPr>
              <a:t>با الگوریتم ژنتیک</a:t>
            </a:r>
          </a:p>
          <a:p>
            <a:pPr lvl="0" algn="ctr" rtl="1"/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fa-IR" sz="3600" dirty="0">
                <a:solidFill>
                  <a:srgbClr val="FF0000"/>
                </a:solidFill>
                <a:effectLst/>
                <a:cs typeface="B Titr" panose="00000700000000000000" pitchFamily="2" charset="-78"/>
              </a:rPr>
              <a:t>توانمندیهای کُد</a:t>
            </a:r>
            <a:endParaRPr lang="en-US" sz="3600" dirty="0"/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1585912" y="2082992"/>
            <a:ext cx="5972175" cy="411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99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2400" b="1" dirty="0" smtClean="0">
                <a:solidFill>
                  <a:srgbClr val="0000FF"/>
                </a:solidFill>
                <a:cs typeface="B Titr" panose="00000700000000000000" pitchFamily="2" charset="-78"/>
              </a:rPr>
              <a:t>ایجاد امکان پردازش موازی در مرحله برآورد تابع هدف و یا هرمرحله زمان بر دیگر</a:t>
            </a:r>
            <a:endParaRPr lang="en-US" sz="2400" b="1" dirty="0">
              <a:solidFill>
                <a:srgbClr val="0000FF"/>
              </a:solidFill>
              <a:cs typeface="B Titr" panose="000007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fa-IR" sz="3600" dirty="0">
                <a:solidFill>
                  <a:srgbClr val="FF0000"/>
                </a:solidFill>
                <a:effectLst/>
                <a:cs typeface="B Titr" panose="00000700000000000000" pitchFamily="2" charset="-78"/>
              </a:rPr>
              <a:t>توانمندیهای کُد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438400"/>
            <a:ext cx="4324350" cy="29448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25" y="4343400"/>
            <a:ext cx="262890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64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14310"/>
            <a:ext cx="8229600" cy="4525963"/>
          </a:xfrm>
        </p:spPr>
        <p:txBody>
          <a:bodyPr>
            <a:normAutofit/>
          </a:bodyPr>
          <a:lstStyle/>
          <a:p>
            <a:pPr algn="ctr" rtl="1"/>
            <a:r>
              <a:rPr lang="fa-IR" sz="2400" dirty="0" smtClean="0">
                <a:solidFill>
                  <a:srgbClr val="0000FF"/>
                </a:solidFill>
                <a:cs typeface="B Titr" panose="00000700000000000000" pitchFamily="2" charset="-78"/>
              </a:rPr>
              <a:t>امکان بهینه‌سازی مسائل گوناگون و دلخواه کاربر </a:t>
            </a:r>
            <a:endParaRPr lang="en-US" sz="2400" dirty="0">
              <a:solidFill>
                <a:srgbClr val="0000FF"/>
              </a:solidFill>
              <a:cs typeface="B Titr" panose="000007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>
                <a:solidFill>
                  <a:srgbClr val="FF0000"/>
                </a:solidFill>
                <a:effectLst/>
                <a:cs typeface="B Titr" panose="00000700000000000000" pitchFamily="2" charset="-78"/>
              </a:rPr>
              <a:t>توانمندیهای کُد</a:t>
            </a:r>
            <a:endParaRPr lang="en-US" sz="4000" dirty="0"/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204579"/>
            <a:ext cx="3352800" cy="1572713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237561"/>
            <a:ext cx="2819400" cy="1539731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980" y="3973076"/>
            <a:ext cx="2857820" cy="1818124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3777292"/>
            <a:ext cx="2514600" cy="2013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10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4203</TotalTime>
  <Words>488</Words>
  <Application>Microsoft Office PowerPoint</Application>
  <PresentationFormat>On-screen Show (4:3)</PresentationFormat>
  <Paragraphs>36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B Nazanin</vt:lpstr>
      <vt:lpstr>B Titr</vt:lpstr>
      <vt:lpstr>Calibri</vt:lpstr>
      <vt:lpstr>Lucida Sans Unicode</vt:lpstr>
      <vt:lpstr>Times New Roman</vt:lpstr>
      <vt:lpstr>Verdana</vt:lpstr>
      <vt:lpstr>Wingdings 2</vt:lpstr>
      <vt:lpstr>Wingdings 3</vt:lpstr>
      <vt:lpstr>Concourse</vt:lpstr>
      <vt:lpstr>                     </vt:lpstr>
      <vt:lpstr> </vt:lpstr>
      <vt:lpstr>PowerPoint Presentation</vt:lpstr>
      <vt:lpstr>توانمندیهای کُد</vt:lpstr>
      <vt:lpstr>توانمندیهای کُد</vt:lpstr>
      <vt:lpstr>توانمندیهای کُد</vt:lpstr>
      <vt:lpstr>توانمندیهای کُد</vt:lpstr>
      <vt:lpstr>توانمندیهای کُد</vt:lpstr>
      <vt:lpstr>توانمندیهای کُد</vt:lpstr>
      <vt:lpstr>توانمندیهای کُد</vt:lpstr>
      <vt:lpstr>آنچه در این کد خواهید آموخت</vt:lpstr>
      <vt:lpstr>نکات و الزامات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YousefKhah</dc:creator>
  <cp:lastModifiedBy>marketcode</cp:lastModifiedBy>
  <cp:revision>212</cp:revision>
  <dcterms:created xsi:type="dcterms:W3CDTF">2006-08-16T00:00:00Z</dcterms:created>
  <dcterms:modified xsi:type="dcterms:W3CDTF">2016-12-15T11:12:50Z</dcterms:modified>
</cp:coreProperties>
</file>