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366" r:id="rId2"/>
    <p:sldId id="354" r:id="rId3"/>
    <p:sldId id="355" r:id="rId4"/>
    <p:sldId id="356" r:id="rId5"/>
    <p:sldId id="367" r:id="rId6"/>
    <p:sldId id="357" r:id="rId7"/>
    <p:sldId id="358" r:id="rId8"/>
    <p:sldId id="360" r:id="rId9"/>
    <p:sldId id="361" r:id="rId10"/>
    <p:sldId id="368" r:id="rId11"/>
    <p:sldId id="362" r:id="rId12"/>
    <p:sldId id="3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0C4D-0180-40D2-A856-4ABE5A1A069E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B8DA-E986-49A0-9432-B1D2119FAF59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608-5F6B-4B63-877E-475840BA68C2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679F-5204-42F1-94E5-7F35567538DB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4C4D-0FBA-4EA7-840D-D98AE8E20134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6381-DD72-4ACD-886C-E080E4E4AD4F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902C-ABFA-4ACC-87B3-54E6B0DABEEE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14FA-93E7-482C-BBFB-C57F051F7D55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CA29ED0-9E00-4234-B909-B4C6398DC9B8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/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/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67274" y="1542151"/>
            <a:ext cx="7010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4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تهیه بستر نرم</a:t>
            </a:r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­</a:t>
            </a:r>
            <a:r>
              <a:rPr lang="ar-SA" sz="4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افزاری شی</a:t>
            </a:r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­</a:t>
            </a:r>
            <a:r>
              <a:rPr lang="ar-SA" sz="4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گرا و عامل</a:t>
            </a:r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­</a:t>
            </a:r>
            <a:r>
              <a:rPr lang="ar-SA" sz="4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بنیان برای بهینه</a:t>
            </a:r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­</a:t>
            </a:r>
            <a:r>
              <a:rPr lang="ar-SA" sz="4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سازی شبکه</a:t>
            </a:r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­</a:t>
            </a:r>
            <a:r>
              <a:rPr lang="ar-SA" sz="4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های انتقال گاز به کمک الگوریتم</a:t>
            </a:r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­</a:t>
            </a:r>
            <a:r>
              <a:rPr lang="ar-SA" sz="4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های بهینه</a:t>
            </a:r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­</a:t>
            </a:r>
            <a:r>
              <a:rPr lang="ar-SA" sz="4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سازی تکاملی (الگوریتم ژنتیک)</a:t>
            </a:r>
            <a:endParaRPr lang="en-US" sz="4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" y="274636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امکان بهینه‌سازی مسائل غیرخطی و مقید</a:t>
            </a:r>
          </a:p>
          <a:p>
            <a:pPr algn="ctr" rtl="1"/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4000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982310"/>
            <a:ext cx="6781800" cy="15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315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در فصل راهنمای 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کاربری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1- تشریح ساختار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اعتبار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سنجی</a:t>
            </a:r>
          </a:p>
          <a:p>
            <a:pPr marL="109728" indent="0" algn="r" rtl="1">
              <a:lnSpc>
                <a:spcPct val="150000"/>
              </a:lnSpc>
              <a:buNone/>
            </a:pPr>
            <a:endParaRPr lang="fa-IR" sz="2400" b="1" dirty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در فصل راهنمای آموزشی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1- تشریح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مبانی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تئوری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تشریح پیاده سازی</a:t>
            </a:r>
            <a:endParaRPr lang="en-US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lnSpc>
                <a:spcPct val="200000"/>
              </a:lnSpc>
            </a:pPr>
            <a:r>
              <a:rPr lang="fa-IR" sz="20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</a:t>
            </a:r>
            <a:r>
              <a:rPr lang="fa-IR" sz="20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این  بستر نرم افزاری در محیط </a:t>
            </a:r>
            <a:r>
              <a:rPr lang="en-US" sz="20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Embarcadero XE1</a:t>
            </a:r>
            <a:r>
              <a:rPr lang="fa-IR" sz="20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نوشته شده است و باید در این محیط یا در ورژن های بالاتر اجرا شود.</a:t>
            </a:r>
            <a:endParaRPr lang="fa-IR" sz="20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0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آشنایی با مباحث بهینه سازی علی الخصوص الگوریتم های تکاملی مانند الگوریتم ژنتیک</a:t>
            </a:r>
          </a:p>
          <a:p>
            <a:pPr algn="r" rtl="1">
              <a:lnSpc>
                <a:spcPct val="200000"/>
              </a:lnSpc>
            </a:pPr>
            <a:r>
              <a:rPr lang="fa-IR" sz="20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3- آشنایی با برنامه نویسی شی گرا</a:t>
            </a:r>
          </a:p>
          <a:p>
            <a:pPr algn="r" rtl="1">
              <a:lnSpc>
                <a:spcPct val="200000"/>
              </a:lnSpc>
            </a:pPr>
            <a:r>
              <a:rPr lang="fa-IR" sz="20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4- آشنایی با برنامه نویسی چند ترده</a:t>
            </a:r>
          </a:p>
          <a:p>
            <a:pPr algn="r" rtl="1">
              <a:lnSpc>
                <a:spcPct val="200000"/>
              </a:lnSpc>
            </a:pPr>
            <a:r>
              <a:rPr lang="fa-IR" sz="20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5-آشنایی با طراحی بسترشی گرا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sz="29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900" b="1" dirty="0" smtClean="0">
                <a:cs typeface="B Nazanin" panose="00000400000000000000" pitchFamily="2" charset="-78"/>
              </a:rPr>
              <a:t>امروزه یکی از مهمترین معضلات صنایع تولیدی کاهش منابع موجود و افزایش قیمت آنها است. به همین دلیل در تمامی این صنایع بهینه­سازی فرآیندها از اهمیت بسیار بالایی برخوردار شده و یکی از مهمترین اهداف آنها کاهش هزینه­های تولید و افزایش سود حاصل از فروش و همچنین افزایش کیفیت خدمات است.</a:t>
            </a:r>
            <a:r>
              <a:rPr lang="en-US" sz="2900" b="1" dirty="0" smtClean="0">
                <a:cs typeface="B Nazanin" panose="00000400000000000000" pitchFamily="2" charset="-78"/>
              </a:rPr>
              <a:t> </a:t>
            </a:r>
            <a:r>
              <a:rPr lang="fa-IR" sz="2900" b="1" dirty="0" smtClean="0">
                <a:cs typeface="B Nazanin" panose="00000400000000000000" pitchFamily="2" charset="-78"/>
              </a:rPr>
              <a:t>در چنین شرایطی تهیه ی نرم افزارهایی که بتواند بهینه­سازی واحدهای فرآیندی را با روش های بهینه­ سازی کارا به انجام برساند در مرکز توجه دارندگان صنایع است. از طرفی در مسائل واقعی به دلیل پیچیدگی مسئله­ی بهینه­سازی و حجم بالای محاسبات، روش­های کلاسیک بهینه­سازی و محاسباتی کارایی چندانی نخواهند داشت. </a:t>
            </a:r>
            <a:endParaRPr lang="en-US" sz="2900" b="1" dirty="0">
              <a:cs typeface="B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181599"/>
          </a:xfrm>
        </p:spPr>
        <p:txBody>
          <a:bodyPr>
            <a:noAutofit/>
          </a:bodyPr>
          <a:lstStyle/>
          <a:p>
            <a:pPr algn="just" rtl="1"/>
            <a:r>
              <a:rPr lang="fa-IR" sz="2400" b="1" dirty="0" smtClean="0">
                <a:cs typeface="B Nazanin" panose="00000400000000000000" pitchFamily="2" charset="-78"/>
              </a:rPr>
              <a:t>بهینه­سازی </a:t>
            </a:r>
            <a:r>
              <a:rPr lang="fa-IR" sz="2400" b="1" dirty="0">
                <a:cs typeface="B Nazanin" panose="00000400000000000000" pitchFamily="2" charset="-78"/>
              </a:rPr>
              <a:t>یک واحد </a:t>
            </a:r>
            <a:r>
              <a:rPr lang="fa-IR" sz="2400" b="1" dirty="0" smtClean="0">
                <a:cs typeface="B Nazanin" panose="00000400000000000000" pitchFamily="2" charset="-78"/>
              </a:rPr>
              <a:t>فرآیندی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fa-IR" sz="2400" b="1" dirty="0">
                <a:cs typeface="B Nazanin" panose="00000400000000000000" pitchFamily="2" charset="-78"/>
              </a:rPr>
              <a:t> </a:t>
            </a:r>
            <a:r>
              <a:rPr lang="fa-IR" sz="2400" b="1" dirty="0" smtClean="0">
                <a:cs typeface="B Nazanin" panose="00000400000000000000" pitchFamily="2" charset="-78"/>
              </a:rPr>
              <a:t>به علت </a:t>
            </a:r>
            <a:r>
              <a:rPr lang="fa-IR" sz="2400" b="1" dirty="0">
                <a:cs typeface="B Nazanin" panose="00000400000000000000" pitchFamily="2" charset="-78"/>
              </a:rPr>
              <a:t>در دست نبودن سیستم دینامیکی واحد و چه از حیث پیچیدگی شبیه سازی </a:t>
            </a:r>
            <a:r>
              <a:rPr lang="fa-IR" sz="2400" b="1" dirty="0" smtClean="0">
                <a:cs typeface="B Nazanin" panose="00000400000000000000" pitchFamily="2" charset="-78"/>
              </a:rPr>
              <a:t>کاری زمان بر است و کاملا </a:t>
            </a:r>
            <a:r>
              <a:rPr lang="fa-IR" sz="2400" b="1" dirty="0">
                <a:cs typeface="B Nazanin" panose="00000400000000000000" pitchFamily="2" charset="-78"/>
              </a:rPr>
              <a:t>با برآوردی مشابه در مورد توابع جبری متفاوت است. در چنین مسائلی لزوم استفاده از روش­های بهینه­ساز قوی چون الگوریتم ژنتیک بدیهی و به­کارگیری این الگوریتم­ها در بستر­هایی که توانایی پردازش موازی و عامل بنیان داشته باشند کاملا مفید به نظر می­رسد. در پروژه­ی حاضربستر بهینه­ساز شی­گرا­ و عامل بنیانی در جهت افزایش سرعت فرآیند بهینه­سازی پیاده­سازی شده و توسط توابع آزمون مختلفی آزمایش شده </a:t>
            </a:r>
            <a:r>
              <a:rPr lang="fa-IR" sz="2400" b="1" dirty="0" smtClean="0">
                <a:cs typeface="B Nazanin" panose="00000400000000000000" pitchFamily="2" charset="-78"/>
              </a:rPr>
              <a:t>است</a:t>
            </a:r>
            <a:r>
              <a:rPr lang="fa-IR" sz="2400" b="1" dirty="0">
                <a:cs typeface="B Nazanin" panose="00000400000000000000" pitchFamily="2" charset="-78"/>
              </a:rPr>
              <a:t>. در انتهای  این پروژه بستر بهینه­ساز برای بهینه­سازی و تعیین سناریوی بهینه­ی فشار خروجی کمپرسورها در خطوط انتقال گاز مورد ارزیابی قرار می­گیرد. در این مسئله گلوگاه سرعت محاسبات در مرحله­ی برآورد مدل و تعیین مقدار تابع هدف می­باشد که بستر به خوبی تابع هدف را به صورت موازی برآورد کرده و زمان لازم برای بهینه­سازی را به مقدار قابل توجهی کاهش داده است.</a:t>
            </a:r>
            <a:endParaRPr lang="en-US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49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ایجاد یک محیط گرافیکی برای بهینه سازی</a:t>
            </a:r>
          </a:p>
          <a:p>
            <a:pPr algn="ctr" rtl="1"/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1471612" y="2133600"/>
            <a:ext cx="6200775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ایجاد یک عامل در مفهوم عام که می‌تواند در هر بستر دیگری در جهت پردازش موازی به کار گرفته شود.</a:t>
            </a:r>
          </a:p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 </a:t>
            </a:r>
          </a:p>
          <a:p>
            <a:pPr algn="ctr" rtl="1"/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336043"/>
            <a:ext cx="2057400" cy="4495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582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88092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پیاده سازی عامل بهینه سازی که کاربر قادر است هر عامل بهینه‌ساز دلخواه را از آن مشتق نماید.</a:t>
            </a:r>
          </a:p>
          <a:p>
            <a:pPr algn="ctr" rtl="1"/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057400"/>
            <a:ext cx="1579880" cy="45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569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امکان بهینه</a:t>
            </a:r>
            <a:r>
              <a:rPr lang="en-US" sz="2400" b="1" smtClean="0">
                <a:solidFill>
                  <a:srgbClr val="0000FF"/>
                </a:solidFill>
                <a:cs typeface="B Titr" panose="00000700000000000000" pitchFamily="2" charset="-78"/>
              </a:rPr>
              <a:t> </a:t>
            </a:r>
            <a:r>
              <a:rPr lang="fa-IR" sz="2400" b="1" smtClean="0">
                <a:solidFill>
                  <a:srgbClr val="0000FF"/>
                </a:solidFill>
                <a:cs typeface="B Titr" panose="00000700000000000000" pitchFamily="2" charset="-78"/>
              </a:rPr>
              <a:t>سازی </a:t>
            </a:r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با الگوریتم ژنتیک</a:t>
            </a:r>
          </a:p>
          <a:p>
            <a:pPr lvl="0" algn="ctr" rtl="1"/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1585912" y="2082992"/>
            <a:ext cx="5972175" cy="411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9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ایجاد امکان پردازش موازی در مرحله برآورد تابع هدف و یا هرمرحله زمان بر دیگر</a:t>
            </a:r>
            <a:endParaRPr lang="en-US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438400"/>
            <a:ext cx="4324350" cy="29448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25" y="4343400"/>
            <a:ext cx="26289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64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14310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امکان بهینه‌سازی مسائل گوناگون و دلخواه کاربر 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4000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04579"/>
            <a:ext cx="3352800" cy="1572713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37561"/>
            <a:ext cx="2819400" cy="1539731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980" y="3973076"/>
            <a:ext cx="2857820" cy="1818124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777292"/>
            <a:ext cx="2514600" cy="2013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10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4203</TotalTime>
  <Words>488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B Nazanin</vt:lpstr>
      <vt:lpstr>B Titr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                     </vt:lpstr>
      <vt:lpstr> </vt:lpstr>
      <vt:lpstr>PowerPoint Presentation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آنچه در این کد خواهید آموخت</vt:lpstr>
      <vt:lpstr>نکات و الزامات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marketcode</cp:lastModifiedBy>
  <cp:revision>212</cp:revision>
  <dcterms:created xsi:type="dcterms:W3CDTF">2006-08-16T00:00:00Z</dcterms:created>
  <dcterms:modified xsi:type="dcterms:W3CDTF">2016-12-15T11:12:50Z</dcterms:modified>
</cp:coreProperties>
</file>