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366" r:id="rId2"/>
    <p:sldId id="354" r:id="rId3"/>
    <p:sldId id="355" r:id="rId4"/>
    <p:sldId id="356" r:id="rId5"/>
    <p:sldId id="357" r:id="rId6"/>
    <p:sldId id="369" r:id="rId7"/>
    <p:sldId id="372" r:id="rId8"/>
    <p:sldId id="370" r:id="rId9"/>
    <p:sldId id="368" r:id="rId10"/>
    <p:sldId id="371" r:id="rId11"/>
    <p:sldId id="362" r:id="rId12"/>
    <p:sldId id="3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11/07/2016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11/07/2016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11/07/2016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11/07/2016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11/07/2016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11/07/2016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11/07/2016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11/07/2016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11/07/2016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11/07/2016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11/07/2016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11/07/2016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11/07/2016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a:solidFill>
                  <a:srgbClr val="FF0000"/>
                </a:solidFill>
                <a:cs typeface="B Titr" panose="00000700000000000000" pitchFamily="2" charset="-78"/>
              </a:rPr>
              <a:t>مدلسازي و شبيه سازي راکتور </a:t>
            </a:r>
            <a:r>
              <a:rPr lang="fa-IR" sz="4000" dirty="0" smtClean="0">
                <a:solidFill>
                  <a:srgbClr val="FF0000"/>
                </a:solidFill>
                <a:cs typeface="B Titr" panose="00000700000000000000" pitchFamily="2" charset="-78"/>
              </a:rPr>
              <a:t>دو بعدی کاتاليستي </a:t>
            </a:r>
            <a:r>
              <a:rPr lang="fa-IR" sz="4000" dirty="0">
                <a:solidFill>
                  <a:srgbClr val="FF0000"/>
                </a:solidFill>
                <a:cs typeface="B Titr" panose="00000700000000000000" pitchFamily="2" charset="-78"/>
              </a:rPr>
              <a:t>نفتا </a:t>
            </a:r>
            <a:r>
              <a:rPr lang="fa-IR" sz="4000" dirty="0" smtClean="0">
                <a:solidFill>
                  <a:srgbClr val="FF0000"/>
                </a:solidFill>
                <a:cs typeface="B Titr" panose="00000700000000000000" pitchFamily="2" charset="-78"/>
              </a:rPr>
              <a:t>در </a:t>
            </a:r>
            <a:r>
              <a:rPr lang="fa-IR" sz="4000" dirty="0">
                <a:solidFill>
                  <a:srgbClr val="FF0000"/>
                </a:solidFill>
                <a:cs typeface="B Titr" panose="00000700000000000000" pitchFamily="2" charset="-78"/>
              </a:rPr>
              <a:t>نرم افزار </a:t>
            </a:r>
            <a:r>
              <a:rPr lang="en-US" sz="4000" dirty="0">
                <a:solidFill>
                  <a:srgbClr val="FF0000"/>
                </a:solidFill>
                <a:cs typeface="B Titr" panose="00000700000000000000" pitchFamily="2" charset="-78"/>
              </a:rPr>
              <a:t>COMSOL </a:t>
            </a:r>
            <a:r>
              <a:rPr lang="en-US" sz="4000" dirty="0" err="1" smtClean="0">
                <a:solidFill>
                  <a:srgbClr val="FF0000"/>
                </a:solidFill>
                <a:cs typeface="B Titr" panose="00000700000000000000" pitchFamily="2" charset="-78"/>
              </a:rPr>
              <a:t>Multiphysics</a:t>
            </a:r>
            <a:r>
              <a:rPr lang="fa-IR" sz="4000" dirty="0">
                <a:solidFill>
                  <a:srgbClr val="FF0000"/>
                </a:solidFill>
                <a:cs typeface="B Titr" panose="00000700000000000000" pitchFamily="2" charset="-78"/>
              </a:rPr>
              <a:t>	</a:t>
            </a:r>
            <a:r>
              <a:rPr lang="fa-IR" sz="4000" dirty="0" smtClean="0">
                <a:solidFill>
                  <a:srgbClr val="FF0000"/>
                </a:solidFill>
                <a:cs typeface="B Titr" panose="00000700000000000000" pitchFamily="2" charset="-78"/>
              </a:rPr>
              <a:t/>
            </a:r>
            <a:br>
              <a:rPr lang="fa-IR" sz="4000" dirty="0" smtClean="0">
                <a:solidFill>
                  <a:srgbClr val="FF0000"/>
                </a:solidFill>
                <a:cs typeface="B Titr" panose="00000700000000000000" pitchFamily="2" charset="-78"/>
              </a:rPr>
            </a:br>
            <a:r>
              <a:rPr lang="fa-IR" sz="3600" dirty="0" smtClean="0">
                <a:solidFill>
                  <a:srgbClr val="008000"/>
                </a:solidFill>
                <a:cs typeface="B Titr" panose="00000700000000000000" pitchFamily="2" charset="-78"/>
              </a:rPr>
              <a:t>مجتبی مقداری</a:t>
            </a:r>
            <a:r>
              <a:rPr lang="fa-IR" sz="4000" dirty="0" smtClean="0">
                <a:solidFill>
                  <a:srgbClr val="008000"/>
                </a:solidFill>
                <a:cs typeface="B Titr" panose="00000700000000000000" pitchFamily="2" charset="-78"/>
              </a:rPr>
              <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تیر9</a:t>
            </a:r>
            <a:r>
              <a:rPr lang="fa-IR" sz="4000" dirty="0">
                <a:solidFill>
                  <a:srgbClr val="008000"/>
                </a:solidFill>
                <a:cs typeface="B Titr" panose="00000700000000000000" pitchFamily="2" charset="-78"/>
              </a:rPr>
              <a:t>5</a:t>
            </a:r>
            <a:r>
              <a:rPr lang="fa-IR" sz="4000" dirty="0" smtClean="0">
                <a:solidFill>
                  <a:srgbClr val="008000"/>
                </a:solidFill>
                <a:cs typeface="B Titr" panose="00000700000000000000" pitchFamily="2" charset="-78"/>
              </a:rPr>
              <a:t/>
            </a:r>
            <a:br>
              <a:rPr lang="fa-IR" sz="4000" dirty="0" smtClean="0">
                <a:solidFill>
                  <a:srgbClr val="008000"/>
                </a:solidFill>
                <a:cs typeface="B Titr" panose="00000700000000000000" pitchFamily="2" charset="-78"/>
              </a:rPr>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7900" y="312738"/>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4788092"/>
          </a:xfrm>
        </p:spPr>
        <p:txBody>
          <a:bodyPr>
            <a:normAutofit/>
          </a:bodyPr>
          <a:lstStyle/>
          <a:p>
            <a:pPr algn="r" rtl="1"/>
            <a:r>
              <a:rPr lang="fa-IR" sz="2400" dirty="0" smtClean="0">
                <a:cs typeface="B Titr" panose="00000700000000000000" pitchFamily="2" charset="-78"/>
              </a:rPr>
              <a:t>پروفایل </a:t>
            </a:r>
            <a:r>
              <a:rPr lang="fa-IR" sz="2400" dirty="0">
                <a:cs typeface="B Titr" panose="00000700000000000000" pitchFamily="2" charset="-78"/>
              </a:rPr>
              <a:t>سرعت سیال داخل راکتور</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5" name="Picture 4" descr="C:\Users\Mojtaba\Desktop\Untitled.jpe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0" y="1752600"/>
            <a:ext cx="5943600" cy="4876800"/>
          </a:xfrm>
          <a:prstGeom prst="rect">
            <a:avLst/>
          </a:prstGeom>
          <a:noFill/>
          <a:ln>
            <a:noFill/>
          </a:ln>
        </p:spPr>
      </p:pic>
    </p:spTree>
    <p:extLst>
      <p:ext uri="{BB962C8B-B14F-4D97-AF65-F5344CB8AC3E}">
        <p14:creationId xmlns:p14="http://schemas.microsoft.com/office/powerpoint/2010/main" val="3391576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828799"/>
            <a:ext cx="8686800" cy="4178493"/>
          </a:xfrm>
        </p:spPr>
        <p:txBody>
          <a:bodyPr>
            <a:noAutofit/>
          </a:bodyPr>
          <a:lstStyle/>
          <a:p>
            <a:pPr marL="109728" indent="0" algn="r" rtl="1">
              <a:lnSpc>
                <a:spcPct val="150000"/>
              </a:lnSpc>
              <a:buNone/>
            </a:pPr>
            <a:r>
              <a:rPr lang="fa-IR" sz="2400" b="1" dirty="0" smtClean="0">
                <a:cs typeface="B Titr" panose="00000700000000000000" pitchFamily="2" charset="-78"/>
              </a:rPr>
              <a:t>1- نحوه تعریف تمامی پارامترها و متغیرهای مورد نیاز در مسئله </a:t>
            </a:r>
            <a:endParaRPr lang="fa-IR" sz="2400" b="1" dirty="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2- نحوه تشکیل هندسه راکتورهای کاتالیستی</a:t>
            </a:r>
          </a:p>
          <a:p>
            <a:pPr marL="109728" indent="0" algn="r" rtl="1">
              <a:lnSpc>
                <a:spcPct val="150000"/>
              </a:lnSpc>
              <a:buNone/>
            </a:pPr>
            <a:r>
              <a:rPr lang="fa-IR" sz="2400" b="1" dirty="0" smtClean="0">
                <a:cs typeface="B Titr" panose="00000700000000000000" pitchFamily="2" charset="-78"/>
              </a:rPr>
              <a:t>3- نحوه تولید شبکه بندی مسئله</a:t>
            </a:r>
          </a:p>
          <a:p>
            <a:pPr marL="109728" indent="0" algn="r" rtl="1">
              <a:lnSpc>
                <a:spcPct val="150000"/>
              </a:lnSpc>
              <a:buNone/>
            </a:pPr>
            <a:r>
              <a:rPr lang="fa-IR" sz="2400" b="1" dirty="0" smtClean="0">
                <a:cs typeface="B Titr" panose="00000700000000000000" pitchFamily="2" charset="-78"/>
              </a:rPr>
              <a:t>4- نحوه رسم پلات های رنگی سه بعدی و نمودارها در </a:t>
            </a:r>
            <a:r>
              <a:rPr lang="en-US" sz="2400" b="1" dirty="0" smtClean="0">
                <a:cs typeface="B Titr" panose="00000700000000000000" pitchFamily="2" charset="-78"/>
              </a:rPr>
              <a:t>Post Processing</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نرم افزار </a:t>
            </a:r>
            <a:r>
              <a:rPr lang="en-US" sz="3600" dirty="0" smtClean="0">
                <a:solidFill>
                  <a:srgbClr val="FF0000"/>
                </a:solidFill>
                <a:cs typeface="B Titr" panose="00000700000000000000" pitchFamily="2" charset="-78"/>
              </a:rPr>
              <a:t> </a:t>
            </a:r>
            <a:r>
              <a:rPr lang="en-US" sz="3600" dirty="0" smtClean="0">
                <a:solidFill>
                  <a:srgbClr val="0000FF"/>
                </a:solidFill>
                <a:effectLst/>
                <a:latin typeface="Times New Roman" panose="02020603050405020304" pitchFamily="18" charset="0"/>
                <a:cs typeface="Times New Roman" panose="02020603050405020304" pitchFamily="18" charset="0"/>
              </a:rPr>
              <a:t>COMSOL </a:t>
            </a:r>
            <a:r>
              <a:rPr lang="fa-IR" sz="3600" dirty="0" smtClean="0">
                <a:solidFill>
                  <a:srgbClr val="FF0000"/>
                </a:solidFill>
                <a:cs typeface="B Titr" panose="00000700000000000000" pitchFamily="2" charset="-78"/>
              </a:rPr>
              <a:t>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smtClean="0">
                <a:solidFill>
                  <a:srgbClr val="FF0000"/>
                </a:solidFill>
                <a:cs typeface="B Titr" panose="00000700000000000000" pitchFamily="2" charset="-78"/>
              </a:rPr>
              <a:t>الزامات</a:t>
            </a:r>
            <a:endParaRPr lang="en-US" dirty="0">
              <a:solidFill>
                <a:srgbClr val="FF0000"/>
              </a:solidFill>
              <a:cs typeface="B Titr" panose="00000700000000000000" pitchFamily="2" charset="-78"/>
            </a:endParaRPr>
          </a:p>
        </p:txBody>
      </p:sp>
      <p:sp>
        <p:nvSpPr>
          <p:cNvPr id="5" name="Content Placeholder 1"/>
          <p:cNvSpPr>
            <a:spLocks noGrp="1"/>
          </p:cNvSpPr>
          <p:nvPr>
            <p:ph idx="1"/>
          </p:nvPr>
        </p:nvSpPr>
        <p:spPr>
          <a:xfrm>
            <a:off x="457200" y="1676400"/>
            <a:ext cx="8229600" cy="4330892"/>
          </a:xfrm>
        </p:spPr>
        <p:txBody>
          <a:bodyPr>
            <a:normAutofit/>
          </a:bodyPr>
          <a:lstStyle/>
          <a:p>
            <a:pPr algn="r" rtl="1">
              <a:lnSpc>
                <a:spcPct val="150000"/>
              </a:lnSpc>
            </a:pPr>
            <a:r>
              <a:rPr lang="fa-IR" b="1" dirty="0" smtClean="0">
                <a:cs typeface="B Titr" panose="00000700000000000000" pitchFamily="2" charset="-78"/>
              </a:rPr>
              <a:t>1- آشنایی اولیه با </a:t>
            </a:r>
            <a:r>
              <a:rPr lang="en-US" b="1" dirty="0" smtClean="0">
                <a:cs typeface="B Titr" panose="00000700000000000000" pitchFamily="2" charset="-78"/>
              </a:rPr>
              <a:t>CFD</a:t>
            </a:r>
            <a:endParaRPr lang="fa-IR" b="1" dirty="0" smtClean="0">
              <a:cs typeface="B Titr" panose="00000700000000000000" pitchFamily="2" charset="-78"/>
            </a:endParaRPr>
          </a:p>
          <a:p>
            <a:pPr algn="r" rtl="1">
              <a:lnSpc>
                <a:spcPct val="150000"/>
              </a:lnSpc>
            </a:pPr>
            <a:r>
              <a:rPr lang="fa-IR" b="1" dirty="0" smtClean="0">
                <a:cs typeface="B Titr" panose="00000700000000000000" pitchFamily="2" charset="-78"/>
              </a:rPr>
              <a:t>2- آشنایی با راکتورهای کاتالیستی بستر ثابت</a:t>
            </a:r>
          </a:p>
          <a:p>
            <a:pPr algn="r" rtl="1">
              <a:lnSpc>
                <a:spcPct val="150000"/>
              </a:lnSpc>
            </a:pPr>
            <a:r>
              <a:rPr lang="fa-IR" b="1" dirty="0" smtClean="0">
                <a:cs typeface="B Titr" panose="00000700000000000000" pitchFamily="2" charset="-78"/>
              </a:rPr>
              <a:t>3- آشنایی با </a:t>
            </a:r>
            <a:r>
              <a:rPr lang="en-US" b="1" dirty="0" smtClean="0">
                <a:cs typeface="B Titr" panose="00000700000000000000" pitchFamily="2" charset="-78"/>
              </a:rPr>
              <a:t>Finite Element Methods</a:t>
            </a:r>
          </a:p>
          <a:p>
            <a:pPr algn="r" rtl="1">
              <a:lnSpc>
                <a:spcPct val="150000"/>
              </a:lnSpc>
            </a:pPr>
            <a:r>
              <a:rPr lang="fa-IR" b="1" dirty="0" smtClean="0">
                <a:cs typeface="B Titr" panose="00000700000000000000" pitchFamily="2" charset="-78"/>
              </a:rPr>
              <a:t>4- آشنایی اولیه با نرم افزار </a:t>
            </a:r>
            <a:r>
              <a:rPr lang="en-US" b="1" dirty="0" smtClean="0">
                <a:cs typeface="B Titr" panose="00000700000000000000" pitchFamily="2" charset="-78"/>
              </a:rPr>
              <a:t>COMSOL Multiphysics</a:t>
            </a:r>
            <a:endParaRPr lang="en-US" b="1" dirty="0" smtClean="0">
              <a:solidFill>
                <a:srgbClr val="0000FF"/>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47500" lnSpcReduction="20000"/>
          </a:bodyPr>
          <a:lstStyle/>
          <a:p>
            <a:endParaRPr lang="en-US" dirty="0" smtClean="0"/>
          </a:p>
          <a:p>
            <a:endParaRPr lang="en-US" dirty="0"/>
          </a:p>
          <a:p>
            <a:pPr algn="just" rtl="1">
              <a:lnSpc>
                <a:spcPct val="170000"/>
              </a:lnSpc>
            </a:pPr>
            <a:r>
              <a:rPr lang="fa-IR" sz="3600" dirty="0" smtClean="0">
                <a:cs typeface="B Titr" panose="00000700000000000000" pitchFamily="2" charset="-78"/>
              </a:rPr>
              <a:t>نرم‌افزار تجاری </a:t>
            </a:r>
            <a:r>
              <a:rPr lang="en-US" sz="3600" b="1" dirty="0" smtClean="0">
                <a:latin typeface="Times New Roman" pitchFamily="18" charset="0"/>
                <a:cs typeface="B Titr" pitchFamily="2" charset="-78"/>
              </a:rPr>
              <a:t>COMSOL Multiphysics </a:t>
            </a:r>
            <a:r>
              <a:rPr lang="fa-IR" sz="3600" b="1" dirty="0" smtClean="0">
                <a:latin typeface="Times New Roman" pitchFamily="18" charset="0"/>
                <a:cs typeface="B Titr" pitchFamily="2" charset="-78"/>
              </a:rPr>
              <a:t> </a:t>
            </a:r>
            <a:r>
              <a:rPr lang="fa-IR" sz="3600" dirty="0" smtClean="0">
                <a:cs typeface="B Titr" panose="00000700000000000000" pitchFamily="2" charset="-78"/>
              </a:rPr>
              <a:t>یک مجموعه کامل شبیه‌سازی است که قادر است معادلات دیفرانسیل سیستم های غیر خطی را توسط مشتق های جزئی به روش المان محدود (</a:t>
            </a:r>
            <a:r>
              <a:rPr lang="en-US" sz="3600" b="1" dirty="0" smtClean="0">
                <a:latin typeface="Times New Roman" pitchFamily="18" charset="0"/>
                <a:cs typeface="B Titr" pitchFamily="2" charset="-78"/>
              </a:rPr>
              <a:t>FEM</a:t>
            </a:r>
            <a:r>
              <a:rPr lang="fa-IR" sz="3600" dirty="0" smtClean="0">
                <a:cs typeface="B Titr" panose="00000700000000000000" pitchFamily="2" charset="-78"/>
              </a:rPr>
              <a:t>) در فضاهای یک، دو و سه بعدی حل نماید. با استفاده از این نرم‌افزار می‌توان طراحی و شبیه‌سازی پروژه‌های مهندسی برق، مکانیک، علوم زمین، شیمی، فیزیک، نجوم و کوانتوم را انجام داد. نرم‌افزار همچنین این امکان را به کاربر می دهد که برای بررسی دقیق تر مدل، از چند ماژول مختلف (شیمیایی، الکتریکی، مکانیکی، الکترومغناطیسی و ...) به صورت همزمان استفاده کند. قابلیت هایی از این دست، این نرم افزار را به یک شبیه ساز عددی قدرتمند تبدیل کرده است که می تواند شبیه سازی را با در نظر گرفتن تمام پدیده های مؤثر بر مدل انجام دهد. همچنین این نرم افزار امکان تعامل با نرم‌افزارهای مهندسی مانند </a:t>
            </a:r>
            <a:r>
              <a:rPr lang="en-US" sz="3600" b="1" dirty="0" smtClean="0">
                <a:cs typeface="B Titr" panose="00000700000000000000" pitchFamily="2" charset="-78"/>
              </a:rPr>
              <a:t>MATLAB، </a:t>
            </a:r>
            <a:r>
              <a:rPr lang="en-US" sz="3600" b="1" dirty="0" err="1" smtClean="0">
                <a:cs typeface="B Titr" panose="00000700000000000000" pitchFamily="2" charset="-78"/>
              </a:rPr>
              <a:t>CATIA،SolidWorks</a:t>
            </a:r>
            <a:r>
              <a:rPr lang="en-US" sz="3600" b="1" dirty="0" smtClean="0">
                <a:cs typeface="B Titr" panose="00000700000000000000" pitchFamily="2" charset="-78"/>
              </a:rPr>
              <a:t> </a:t>
            </a:r>
            <a:r>
              <a:rPr lang="fa-IR" sz="3600" b="1" dirty="0" smtClean="0">
                <a:cs typeface="B Titr" panose="00000700000000000000" pitchFamily="2" charset="-78"/>
              </a:rPr>
              <a:t> و </a:t>
            </a:r>
            <a:r>
              <a:rPr lang="en-US" sz="3600" b="1" dirty="0" smtClean="0">
                <a:cs typeface="B Titr" panose="00000700000000000000" pitchFamily="2" charset="-78"/>
              </a:rPr>
              <a:t>AutoCAD</a:t>
            </a:r>
            <a:r>
              <a:rPr lang="en-US" sz="3600" dirty="0" smtClean="0">
                <a:cs typeface="B Titr" panose="00000700000000000000" pitchFamily="2" charset="-78"/>
              </a:rPr>
              <a:t> </a:t>
            </a:r>
            <a:r>
              <a:rPr lang="fa-IR" sz="3600" dirty="0" smtClean="0">
                <a:cs typeface="B Titr" panose="00000700000000000000" pitchFamily="2" charset="-78"/>
              </a:rPr>
              <a:t> را دارد.</a:t>
            </a:r>
            <a:endParaRPr lang="en-US" sz="3600" dirty="0">
              <a:cs typeface="B Titr"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000" dirty="0">
                <a:cs typeface="B Titr" panose="00000700000000000000" pitchFamily="2" charset="-78"/>
              </a:rPr>
              <a:t> </a:t>
            </a:r>
            <a:r>
              <a:rPr lang="fa-IR" sz="2000" dirty="0" smtClean="0">
                <a:cs typeface="B Titr" panose="00000700000000000000" pitchFamily="2" charset="-78"/>
              </a:rPr>
              <a:t>وجود کلمه</a:t>
            </a:r>
            <a:r>
              <a:rPr lang="en-US" sz="2000" b="1" dirty="0" smtClean="0">
                <a:latin typeface="Times New Roman" pitchFamily="18" charset="0"/>
                <a:cs typeface="B Titr" pitchFamily="2" charset="-78"/>
              </a:rPr>
              <a:t>Multiphysics</a:t>
            </a:r>
            <a:r>
              <a:rPr lang="en-US" sz="2000" dirty="0" smtClean="0">
                <a:cs typeface="B Titr" panose="00000700000000000000" pitchFamily="2" charset="-78"/>
              </a:rPr>
              <a:t> </a:t>
            </a:r>
            <a:r>
              <a:rPr lang="fa-IR" sz="2000" dirty="0" smtClean="0">
                <a:cs typeface="B Titr" panose="00000700000000000000" pitchFamily="2" charset="-78"/>
              </a:rPr>
              <a:t> در عنوان این نرم افزار مبین این است که دامنه وسیعی از ماژول های فیزیکی، شیمایی، الکتریکی و ... را شامل می‌شود. </a:t>
            </a:r>
          </a:p>
          <a:p>
            <a:pPr algn="just" rtl="1">
              <a:lnSpc>
                <a:spcPct val="150000"/>
              </a:lnSpc>
            </a:pPr>
            <a:r>
              <a:rPr lang="fa-IR" sz="2000" dirty="0" smtClean="0">
                <a:cs typeface="B Titr" panose="00000700000000000000" pitchFamily="2" charset="-78"/>
              </a:rPr>
              <a:t>در این مسئله یک میکرو راکترو کاتالیسیت با استفاده از سه فیزیک انتقال جرم، انتقال مومنتوم و انتقال حرارت شبیه سازی شده است. فیزیک انتقال جرم گونه های رقیق (</a:t>
            </a:r>
            <a:r>
              <a:rPr lang="en-US" sz="2000" b="1" dirty="0" smtClean="0">
                <a:cs typeface="B Titr" panose="00000700000000000000" pitchFamily="2" charset="-78"/>
              </a:rPr>
              <a:t>Transport of Diluted Species (</a:t>
            </a:r>
            <a:r>
              <a:rPr lang="en-US" sz="2000" b="1" dirty="0" err="1" smtClean="0">
                <a:cs typeface="B Titr" panose="00000700000000000000" pitchFamily="2" charset="-78"/>
              </a:rPr>
              <a:t>chds</a:t>
            </a:r>
            <a:r>
              <a:rPr lang="en-US" sz="2000" b="1" dirty="0" smtClean="0">
                <a:cs typeface="B Titr" panose="00000700000000000000" pitchFamily="2" charset="-78"/>
              </a:rPr>
              <a:t>)</a:t>
            </a:r>
            <a:r>
              <a:rPr lang="fa-IR" sz="2000" dirty="0" smtClean="0">
                <a:cs typeface="B Titr" panose="00000700000000000000" pitchFamily="2" charset="-78"/>
              </a:rPr>
              <a:t>)</a:t>
            </a:r>
            <a:r>
              <a:rPr lang="en-US" sz="2000" dirty="0" smtClean="0">
                <a:cs typeface="B Titr" panose="00000700000000000000" pitchFamily="2" charset="-78"/>
              </a:rPr>
              <a:t> </a:t>
            </a:r>
            <a:r>
              <a:rPr lang="fa-IR" sz="2000" dirty="0" smtClean="0">
                <a:cs typeface="B Titr" panose="00000700000000000000" pitchFamily="2" charset="-78"/>
              </a:rPr>
              <a:t>برای محاسبه پروفایل غلظت اجزاء شیمیایی</a:t>
            </a:r>
            <a:r>
              <a:rPr lang="fa-IR" sz="2000" dirty="0">
                <a:cs typeface="B Titr" panose="00000700000000000000" pitchFamily="2" charset="-78"/>
              </a:rPr>
              <a:t>، فیزیک انتقال </a:t>
            </a:r>
            <a:r>
              <a:rPr lang="fa-IR" sz="2000" dirty="0" smtClean="0">
                <a:cs typeface="B Titr" panose="00000700000000000000" pitchFamily="2" charset="-78"/>
              </a:rPr>
              <a:t>مومنتوم (</a:t>
            </a:r>
            <a:r>
              <a:rPr lang="en-US" sz="2000" dirty="0"/>
              <a:t>Free and Porous Media Flow (</a:t>
            </a:r>
            <a:r>
              <a:rPr lang="en-US" sz="2000" dirty="0" err="1"/>
              <a:t>fp</a:t>
            </a:r>
            <a:r>
              <a:rPr lang="en-US" sz="2000" dirty="0"/>
              <a:t>)</a:t>
            </a:r>
            <a:r>
              <a:rPr lang="fa-IR" sz="2000" dirty="0" smtClean="0">
                <a:cs typeface="B Titr" panose="00000700000000000000" pitchFamily="2" charset="-78"/>
              </a:rPr>
              <a:t>)</a:t>
            </a:r>
            <a:r>
              <a:rPr lang="en-US" sz="2000" dirty="0" smtClean="0">
                <a:cs typeface="B Titr" panose="00000700000000000000" pitchFamily="2" charset="-78"/>
              </a:rPr>
              <a:t> </a:t>
            </a:r>
            <a:r>
              <a:rPr lang="fa-IR" sz="2000" dirty="0">
                <a:cs typeface="B Titr" panose="00000700000000000000" pitchFamily="2" charset="-78"/>
              </a:rPr>
              <a:t>برای محاسبه پروفایل </a:t>
            </a:r>
            <a:r>
              <a:rPr lang="fa-IR" sz="2000" dirty="0" smtClean="0">
                <a:cs typeface="B Titr" panose="00000700000000000000" pitchFamily="2" charset="-78"/>
              </a:rPr>
              <a:t>سرعت و فشار جریان و </a:t>
            </a:r>
            <a:r>
              <a:rPr lang="fa-IR" sz="2000" dirty="0">
                <a:cs typeface="B Titr" panose="00000700000000000000" pitchFamily="2" charset="-78"/>
              </a:rPr>
              <a:t>فیزیک انتقال </a:t>
            </a:r>
            <a:r>
              <a:rPr lang="fa-IR" sz="2000" dirty="0" smtClean="0">
                <a:cs typeface="B Titr" panose="00000700000000000000" pitchFamily="2" charset="-78"/>
              </a:rPr>
              <a:t>حرارت (</a:t>
            </a:r>
            <a:r>
              <a:rPr lang="en-US" sz="2000" dirty="0"/>
              <a:t>Heat Transfer in Fluid (</a:t>
            </a:r>
            <a:r>
              <a:rPr lang="en-US" sz="2000" dirty="0" err="1"/>
              <a:t>ht</a:t>
            </a:r>
            <a:r>
              <a:rPr lang="en-US" sz="2000" dirty="0" smtClean="0"/>
              <a:t>)</a:t>
            </a:r>
            <a:r>
              <a:rPr lang="fa-IR" sz="2000" dirty="0" smtClean="0">
                <a:cs typeface="B Titr" panose="00000700000000000000" pitchFamily="2" charset="-78"/>
              </a:rPr>
              <a:t>)</a:t>
            </a:r>
            <a:r>
              <a:rPr lang="en-US" sz="2000" dirty="0" smtClean="0">
                <a:cs typeface="B Titr" panose="00000700000000000000" pitchFamily="2" charset="-78"/>
              </a:rPr>
              <a:t> </a:t>
            </a:r>
            <a:r>
              <a:rPr lang="fa-IR" sz="2000" dirty="0">
                <a:cs typeface="B Titr" panose="00000700000000000000" pitchFamily="2" charset="-78"/>
              </a:rPr>
              <a:t>برای محاسبه پروفایل </a:t>
            </a:r>
            <a:r>
              <a:rPr lang="fa-IR" sz="2000" dirty="0" smtClean="0">
                <a:cs typeface="B Titr" panose="00000700000000000000" pitchFamily="2" charset="-78"/>
              </a:rPr>
              <a:t>دمای جریان در نظر گرفته شده است.</a:t>
            </a:r>
            <a:endParaRPr lang="en-US" sz="20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9"/>
            <a:ext cx="8534400" cy="4525963"/>
          </a:xfrm>
        </p:spPr>
        <p:txBody>
          <a:bodyPr>
            <a:normAutofit/>
          </a:bodyPr>
          <a:lstStyle/>
          <a:p>
            <a:pPr algn="r" rtl="1"/>
            <a:r>
              <a:rPr lang="fa-IR" sz="2400" dirty="0">
                <a:cs typeface="B Titr" panose="00000700000000000000" pitchFamily="2" charset="-78"/>
              </a:rPr>
              <a:t>هندسه </a:t>
            </a:r>
            <a:r>
              <a:rPr lang="fa-IR" sz="2400" dirty="0" smtClean="0">
                <a:cs typeface="B Titr" panose="00000700000000000000" pitchFamily="2" charset="-78"/>
              </a:rPr>
              <a:t>و مش بندی </a:t>
            </a:r>
            <a:r>
              <a:rPr lang="fa-IR" sz="2400" dirty="0">
                <a:cs typeface="B Titr" panose="00000700000000000000" pitchFamily="2" charset="-78"/>
              </a:rPr>
              <a:t>سیستم </a:t>
            </a:r>
            <a:r>
              <a:rPr lang="fa-IR" sz="2400" dirty="0" smtClean="0">
                <a:cs typeface="B Titr" panose="00000700000000000000" pitchFamily="2" charset="-78"/>
              </a:rPr>
              <a:t>مدل سازی </a:t>
            </a:r>
            <a:r>
              <a:rPr lang="fa-IR" sz="2400" dirty="0">
                <a:cs typeface="B Titr" panose="00000700000000000000" pitchFamily="2" charset="-78"/>
              </a:rPr>
              <a:t>شده جهت حل با استفاده از روش المان محدود</a:t>
            </a:r>
            <a:endParaRPr lang="en-US" sz="2400" dirty="0">
              <a:cs typeface="B Titr" panose="00000700000000000000" pitchFamily="2" charset="-78"/>
            </a:endParaRPr>
          </a:p>
        </p:txBody>
      </p:sp>
      <p:sp>
        <p:nvSpPr>
          <p:cNvPr id="3" name="Title 2"/>
          <p:cNvSpPr>
            <a:spLocks noGrp="1"/>
          </p:cNvSpPr>
          <p:nvPr>
            <p:ph type="title"/>
          </p:nvPr>
        </p:nvSpPr>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5" name="Picture 4" descr="C:\Users\Mojtaba\Desktop\Untitled.jpe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14500" y="2286000"/>
            <a:ext cx="5715000" cy="4044283"/>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smtClean="0">
                <a:cs typeface="B Titr" panose="00000700000000000000" pitchFamily="2" charset="-78"/>
              </a:rPr>
              <a:t>پروفایل </a:t>
            </a:r>
            <a:r>
              <a:rPr lang="fa-IR" sz="2400" dirty="0">
                <a:cs typeface="B Titr" panose="00000700000000000000" pitchFamily="2" charset="-78"/>
              </a:rPr>
              <a:t>غلظت واکنش دهنده </a:t>
            </a:r>
            <a:r>
              <a:rPr lang="fa-IR" sz="2400" dirty="0" smtClean="0">
                <a:cs typeface="B Titr" panose="00000700000000000000" pitchFamily="2" charset="-78"/>
              </a:rPr>
              <a:t>نفتن</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7" name="Picture 6" descr="C:\Users\Mojtaba\Desktop\Untitled.jpe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28800" y="1905000"/>
            <a:ext cx="5438775" cy="4542665"/>
          </a:xfrm>
          <a:prstGeom prst="rect">
            <a:avLst/>
          </a:prstGeom>
          <a:noFill/>
          <a:ln>
            <a:noFill/>
          </a:ln>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smtClean="0">
                <a:cs typeface="B Titr" panose="00000700000000000000" pitchFamily="2" charset="-78"/>
              </a:rPr>
              <a:t>پروفایل </a:t>
            </a:r>
            <a:r>
              <a:rPr lang="fa-IR" sz="2400" dirty="0">
                <a:cs typeface="B Titr" panose="00000700000000000000" pitchFamily="2" charset="-78"/>
              </a:rPr>
              <a:t>غلظت مواد آروماتیک</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7" name="Picture 6" descr="C:\Users\Mojtaba\Desktop\Untitled.jpe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00200" y="1905000"/>
            <a:ext cx="5876925" cy="4528377"/>
          </a:xfrm>
          <a:prstGeom prst="rect">
            <a:avLst/>
          </a:prstGeom>
          <a:noFill/>
          <a:ln>
            <a:noFill/>
          </a:ln>
        </p:spPr>
      </p:pic>
    </p:spTree>
    <p:extLst>
      <p:ext uri="{BB962C8B-B14F-4D97-AF65-F5344CB8AC3E}">
        <p14:creationId xmlns:p14="http://schemas.microsoft.com/office/powerpoint/2010/main" val="1124251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4788092"/>
          </a:xfrm>
        </p:spPr>
        <p:txBody>
          <a:bodyPr>
            <a:normAutofit/>
          </a:bodyPr>
          <a:lstStyle/>
          <a:p>
            <a:pPr algn="r" rtl="1"/>
            <a:r>
              <a:rPr lang="fa-IR" sz="2400" dirty="0" smtClean="0">
                <a:cs typeface="B Titr" panose="00000700000000000000" pitchFamily="2" charset="-78"/>
              </a:rPr>
              <a:t>تغییرات </a:t>
            </a:r>
            <a:r>
              <a:rPr lang="fa-IR" sz="2400" dirty="0">
                <a:cs typeface="B Titr" panose="00000700000000000000" pitchFamily="2" charset="-78"/>
              </a:rPr>
              <a:t>غلظت آروماتیک و نفتن در طول راکتور</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5" name="Picture 4" descr="C:\Users\Mojtaba\Desktop\Untitled.jpe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92275" y="1668654"/>
            <a:ext cx="5759450" cy="4567238"/>
          </a:xfrm>
          <a:prstGeom prst="rect">
            <a:avLst/>
          </a:prstGeom>
          <a:noFill/>
          <a:ln>
            <a:noFill/>
          </a:ln>
        </p:spPr>
      </p:pic>
    </p:spTree>
    <p:extLst>
      <p:ext uri="{BB962C8B-B14F-4D97-AF65-F5344CB8AC3E}">
        <p14:creationId xmlns:p14="http://schemas.microsoft.com/office/powerpoint/2010/main" val="3902855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smtClean="0">
                <a:cs typeface="B Titr" panose="00000700000000000000" pitchFamily="2" charset="-78"/>
              </a:rPr>
              <a:t>پروفایل تغییرات دمای راکتور</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7" name="Picture 6" descr="C:\Users\Mojtaba\Desktop\Untitled.jpe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41634" y="1905000"/>
            <a:ext cx="5860732" cy="4516630"/>
          </a:xfrm>
          <a:prstGeom prst="rect">
            <a:avLst/>
          </a:prstGeom>
          <a:noFill/>
          <a:ln>
            <a:noFill/>
          </a:ln>
        </p:spPr>
      </p:pic>
    </p:spTree>
    <p:extLst>
      <p:ext uri="{BB962C8B-B14F-4D97-AF65-F5344CB8AC3E}">
        <p14:creationId xmlns:p14="http://schemas.microsoft.com/office/powerpoint/2010/main" val="2376727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4788092"/>
          </a:xfrm>
        </p:spPr>
        <p:txBody>
          <a:bodyPr>
            <a:normAutofit/>
          </a:bodyPr>
          <a:lstStyle/>
          <a:p>
            <a:pPr algn="r" rtl="1"/>
            <a:r>
              <a:rPr lang="fa-IR" sz="2400" dirty="0" smtClean="0">
                <a:cs typeface="B Titr" panose="00000700000000000000" pitchFamily="2" charset="-78"/>
              </a:rPr>
              <a:t>پروفایل </a:t>
            </a:r>
            <a:r>
              <a:rPr lang="fa-IR" sz="2400" dirty="0">
                <a:cs typeface="B Titr" panose="00000700000000000000" pitchFamily="2" charset="-78"/>
              </a:rPr>
              <a:t>فشار داخل راکتور</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7" name="Picture 6" descr="C:\Users\Mojtaba\Desktop\Untitled.jpe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78769" y="1828800"/>
            <a:ext cx="5986462" cy="4585018"/>
          </a:xfrm>
          <a:prstGeom prst="rect">
            <a:avLst/>
          </a:prstGeom>
          <a:noFill/>
          <a:ln>
            <a:noFill/>
          </a:ln>
        </p:spPr>
      </p:pic>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4179</TotalTime>
  <Words>440</Words>
  <Application>Microsoft Office PowerPoint</Application>
  <PresentationFormat>On-screen Show (4:3)</PresentationFormat>
  <Paragraphs>30</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B Titr</vt:lpstr>
      <vt:lpstr>Calibri</vt:lpstr>
      <vt:lpstr>Lucida Sans Unicode</vt:lpstr>
      <vt:lpstr>Times New Roman</vt:lpstr>
      <vt:lpstr>Verdana</vt:lpstr>
      <vt:lpstr>Wingdings 2</vt:lpstr>
      <vt:lpstr>Wingdings 3</vt:lpstr>
      <vt:lpstr>Concourse</vt:lpstr>
      <vt:lpstr>           مدلسازي و شبيه سازي راکتور دو بعدی کاتاليستي نفتا در نرم افزار COMSOL Multiphysics  مجتبی مقداری تیر95    </vt:lpstr>
      <vt:lpstr>PowerPoint Presentation</vt:lpstr>
      <vt:lpstr>PowerPoint Presentation</vt:lpstr>
      <vt:lpstr> COMSOL ارائه توانمندیهای نرم افزار</vt:lpstr>
      <vt:lpstr> COMSOL ارائه توانمندیهای نرم افزار</vt:lpstr>
      <vt:lpstr> COMSOL ارائه توانمندیهای نرم افزار</vt:lpstr>
      <vt:lpstr> COMSOL ارائه توانمندیهای نرم افزار</vt:lpstr>
      <vt:lpstr> COMSOL ارائه توانمندیهای نرم افزار</vt:lpstr>
      <vt:lpstr> COMSOL ارائه توانمندیهای نرم افزار</vt:lpstr>
      <vt:lpstr> COMSOL ارائه توانمندیهای نرم افزار</vt:lpstr>
      <vt:lpstr>آنچه در نرم افزار  COMSOL خواهید آموخت</vt:lpstr>
      <vt:lpstr>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Mojtaba</cp:lastModifiedBy>
  <cp:revision>216</cp:revision>
  <dcterms:created xsi:type="dcterms:W3CDTF">2006-08-16T00:00:00Z</dcterms:created>
  <dcterms:modified xsi:type="dcterms:W3CDTF">2016-07-11T06:30:42Z</dcterms:modified>
</cp:coreProperties>
</file>