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366" r:id="rId2"/>
    <p:sldId id="384" r:id="rId3"/>
    <p:sldId id="387" r:id="rId4"/>
    <p:sldId id="388" r:id="rId5"/>
    <p:sldId id="391" r:id="rId6"/>
    <p:sldId id="392" r:id="rId7"/>
    <p:sldId id="393" r:id="rId8"/>
    <p:sldId id="394" r:id="rId9"/>
    <p:sldId id="395" r:id="rId10"/>
    <p:sldId id="396" r:id="rId11"/>
    <p:sldId id="399" r:id="rId12"/>
    <p:sldId id="400" r:id="rId13"/>
    <p:sldId id="401" r:id="rId14"/>
    <p:sldId id="402" r:id="rId15"/>
    <p:sldId id="403" r:id="rId16"/>
    <p:sldId id="405" r:id="rId17"/>
    <p:sldId id="40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/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620713"/>
            <a:ext cx="9144000" cy="30035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fa-IR" sz="1600" dirty="0" smtClean="0">
                <a:cs typeface="B Nazanin" panose="00000400000000000000" pitchFamily="2" charset="-78"/>
              </a:rPr>
              <a:t/>
            </a:r>
            <a:br>
              <a:rPr lang="fa-IR" sz="1600" dirty="0" smtClean="0">
                <a:cs typeface="B Nazanin" panose="00000400000000000000" pitchFamily="2" charset="-78"/>
              </a:rPr>
            </a:br>
            <a:r>
              <a:rPr lang="fa-IR" sz="3200" dirty="0" smtClean="0">
                <a:cs typeface="B Titr" panose="00000700000000000000" pitchFamily="2" charset="-78"/>
              </a:rPr>
              <a:t/>
            </a:r>
            <a:br>
              <a:rPr lang="fa-IR" sz="3200" dirty="0" smtClean="0">
                <a:cs typeface="B Titr" panose="00000700000000000000" pitchFamily="2" charset="-78"/>
              </a:rPr>
            </a:b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مدل سازي و شبيه سازي تجزيه حرارتي هيدرات اطراف لوله هاي استخراج گاز اعماق اقيانوس ها به روش اورتوگونال کولوکيشن</a:t>
            </a:r>
            <a:endParaRPr lang="en-US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63713" y="4038600"/>
            <a:ext cx="5151437" cy="28336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 rtl="1">
              <a:buNone/>
              <a:defRPr/>
            </a:pPr>
            <a:r>
              <a:rPr lang="fa-IR" sz="2800" b="1" dirty="0" smtClean="0">
                <a:solidFill>
                  <a:srgbClr val="008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B Titr" panose="00000700000000000000" pitchFamily="2" charset="-78"/>
              </a:rPr>
              <a:t>مصطفی امیدی</a:t>
            </a:r>
            <a:endParaRPr lang="en-US" sz="2800" b="1" dirty="0" smtClean="0">
              <a:solidFill>
                <a:srgbClr val="008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B Titr" panose="00000700000000000000" pitchFamily="2" charset="-78"/>
            </a:endParaRPr>
          </a:p>
          <a:p>
            <a:pPr marL="109728" indent="0" algn="ctr" rtl="1">
              <a:buNone/>
              <a:defRPr/>
            </a:pPr>
            <a:endParaRPr lang="en-US" sz="2800" b="1" dirty="0">
              <a:solidFill>
                <a:srgbClr val="008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B Titr" panose="00000700000000000000" pitchFamily="2" charset="-78"/>
            </a:endParaRPr>
          </a:p>
          <a:p>
            <a:pPr marL="109728" indent="0" algn="ctr" rtl="1">
              <a:buNone/>
              <a:defRPr/>
            </a:pPr>
            <a:r>
              <a:rPr lang="fa-IR" sz="2800" b="1" dirty="0" smtClean="0">
                <a:solidFill>
                  <a:srgbClr val="008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B Titr" panose="00000700000000000000" pitchFamily="2" charset="-78"/>
              </a:rPr>
              <a:t>شهریور ماه 1395</a:t>
            </a:r>
            <a:endParaRPr lang="fa-IR" sz="2800" b="1" dirty="0">
              <a:solidFill>
                <a:srgbClr val="008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B Titr" panose="00000700000000000000" pitchFamily="2" charset="-78"/>
            </a:endParaRPr>
          </a:p>
          <a:p>
            <a:pPr algn="ctr" rtl="1">
              <a:defRPr/>
            </a:pPr>
            <a:endParaRPr lang="fa-IR" sz="2400" b="1" dirty="0" smtClean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ctr" rtl="1">
              <a:defRPr/>
            </a:pPr>
            <a:endParaRPr lang="fa-IR" sz="2400" b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2" y="401515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376671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800" dirty="0" smtClean="0">
                <a:cs typeface="B Titr" panose="00000700000000000000" pitchFamily="2" charset="-78"/>
              </a:rPr>
              <a:t>محدوده </a:t>
            </a:r>
            <a:r>
              <a:rPr lang="fa-IR" sz="2800" dirty="0">
                <a:cs typeface="B Titr" panose="00000700000000000000" pitchFamily="2" charset="-78"/>
              </a:rPr>
              <a:t>هيدرات تجزيه شده پس از يک </a:t>
            </a:r>
            <a:r>
              <a:rPr lang="fa-IR" sz="2800" dirty="0" smtClean="0">
                <a:cs typeface="B Titr" panose="00000700000000000000" pitchFamily="2" charset="-78"/>
              </a:rPr>
              <a:t>ماه</a:t>
            </a: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                   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rtl="1"/>
            <a:r>
              <a:rPr lang="fa-IR" sz="44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4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6" name="Picture 5" descr="D:\darsi\payan name\typing\ax\O.C\V=2.3\4 5 17 OK\2592000 front with comsol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70442"/>
            <a:ext cx="5943600" cy="4054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376671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800" dirty="0" smtClean="0">
                <a:cs typeface="B Titr" panose="00000700000000000000" pitchFamily="2" charset="-78"/>
              </a:rPr>
              <a:t>محدوده </a:t>
            </a:r>
            <a:r>
              <a:rPr lang="fa-IR" sz="2800" dirty="0">
                <a:cs typeface="B Titr" panose="00000700000000000000" pitchFamily="2" charset="-78"/>
              </a:rPr>
              <a:t>هيدرات تجزيه شده پس از </a:t>
            </a:r>
            <a:r>
              <a:rPr lang="fa-IR" sz="2800" dirty="0" smtClean="0">
                <a:cs typeface="B Titr" panose="00000700000000000000" pitchFamily="2" charset="-78"/>
              </a:rPr>
              <a:t>دو ماه</a:t>
            </a: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                   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rtl="1"/>
            <a:r>
              <a:rPr lang="fa-IR" sz="44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4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7" name="Picture 6" descr="D:\darsi\payan name\typing\ax\O.C\V=2.3\4 5 17 OK\5184000 front with comso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14880"/>
            <a:ext cx="6400800" cy="3957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0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0" y="1481329"/>
            <a:ext cx="9144000" cy="5376671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800" dirty="0" smtClean="0">
                <a:cs typeface="B Titr" panose="00000700000000000000" pitchFamily="2" charset="-78"/>
              </a:rPr>
              <a:t>مقايسه حجم هيدرات </a:t>
            </a:r>
            <a:r>
              <a:rPr lang="fa-IR" sz="2800" dirty="0">
                <a:cs typeface="B Titr" panose="00000700000000000000" pitchFamily="2" charset="-78"/>
              </a:rPr>
              <a:t>تجزيه شده با تغيير سرعت گاز درون لوله پس از دو </a:t>
            </a:r>
            <a:r>
              <a:rPr lang="fa-IR" sz="2800" dirty="0" smtClean="0">
                <a:cs typeface="B Titr" panose="00000700000000000000" pitchFamily="2" charset="-78"/>
              </a:rPr>
              <a:t>ماه</a:t>
            </a: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                   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rtl="1"/>
            <a:r>
              <a:rPr lang="fa-IR" sz="44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4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8" name="Picture 7" descr="D:\darsi\payan name\typing\ax\O.C\V=0.023\main\moghayese V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26932"/>
            <a:ext cx="6553200" cy="4045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7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0" y="1481329"/>
            <a:ext cx="9144000" cy="5376671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800" dirty="0" smtClean="0">
                <a:cs typeface="B Titr" panose="00000700000000000000" pitchFamily="2" charset="-78"/>
              </a:rPr>
              <a:t>محدوده </a:t>
            </a:r>
            <a:r>
              <a:rPr lang="fa-IR" sz="2800" dirty="0">
                <a:cs typeface="B Titr" panose="00000700000000000000" pitchFamily="2" charset="-78"/>
              </a:rPr>
              <a:t>هيدرات تجزيه شده با </a:t>
            </a:r>
            <a:r>
              <a:rPr lang="fa-IR" sz="2800" dirty="0" smtClean="0">
                <a:cs typeface="B Titr" panose="00000700000000000000" pitchFamily="2" charset="-78"/>
              </a:rPr>
              <a:t>تغییر تخلخل پس </a:t>
            </a:r>
            <a:r>
              <a:rPr lang="fa-IR" sz="2800" dirty="0">
                <a:cs typeface="B Titr" panose="00000700000000000000" pitchFamily="2" charset="-78"/>
              </a:rPr>
              <a:t>از دو </a:t>
            </a:r>
            <a:r>
              <a:rPr lang="fa-IR" sz="2800" dirty="0" smtClean="0">
                <a:cs typeface="B Titr" panose="00000700000000000000" pitchFamily="2" charset="-78"/>
              </a:rPr>
              <a:t>ماه</a:t>
            </a: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                   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rtl="1"/>
            <a:r>
              <a:rPr lang="fa-IR" sz="44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4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6" name="Picture 5" descr="D:\darsi\payan name\typing\ax\O.C\V=2.3\4 5 17 OK\Phi+0.3\moghayese Phi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705600" cy="3957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4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0" y="1481329"/>
            <a:ext cx="9144000" cy="5376671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800" dirty="0" smtClean="0">
                <a:cs typeface="B Titr" panose="00000700000000000000" pitchFamily="2" charset="-78"/>
              </a:rPr>
              <a:t>تاثير </a:t>
            </a:r>
            <a:r>
              <a:rPr lang="fa-IR" sz="2800" dirty="0">
                <a:cs typeface="B Titr" panose="00000700000000000000" pitchFamily="2" charset="-78"/>
              </a:rPr>
              <a:t>افزايش ثابت هدايت حرارتي گاز درون </a:t>
            </a:r>
            <a:r>
              <a:rPr lang="fa-IR" sz="2800" dirty="0" smtClean="0">
                <a:cs typeface="B Titr" panose="00000700000000000000" pitchFamily="2" charset="-78"/>
              </a:rPr>
              <a:t>لوله</a:t>
            </a: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                   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rtl="1"/>
            <a:r>
              <a:rPr lang="fa-IR" sz="44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4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229104"/>
            <a:ext cx="6857999" cy="388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9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376671"/>
          </a:xfrm>
        </p:spPr>
        <p:txBody>
          <a:bodyPr>
            <a:normAutofit fontScale="70000" lnSpcReduction="20000"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>مدلسازی </a:t>
            </a:r>
            <a:r>
              <a:rPr lang="fa-IR" sz="2800" dirty="0">
                <a:cs typeface="B Titr" panose="00000700000000000000" pitchFamily="2" charset="-78"/>
              </a:rPr>
              <a:t>تجزیه حرارتی هیدرات </a:t>
            </a:r>
            <a:endParaRPr lang="fa-IR" sz="2800" dirty="0" smtClean="0"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>آشنایی با روشهای عددی حل معادلات دیفرانسیل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cs typeface="B Titr" panose="00000700000000000000" pitchFamily="2" charset="-78"/>
              </a:rPr>
              <a:t>آموزش روش اورتوگونال کولوکیشن </a:t>
            </a:r>
            <a:endParaRPr lang="fa-IR" sz="2800" dirty="0" smtClean="0"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dirty="0">
                <a:cs typeface="B Titr" panose="00000700000000000000" pitchFamily="2" charset="-78"/>
              </a:rPr>
              <a:t>آشنایی با </a:t>
            </a:r>
            <a:r>
              <a:rPr lang="fa-IR" sz="2800" dirty="0" smtClean="0">
                <a:cs typeface="B Titr" panose="00000700000000000000" pitchFamily="2" charset="-78"/>
              </a:rPr>
              <a:t>برنامه نویسی با استفاده از توابع و </a:t>
            </a:r>
            <a:r>
              <a:rPr lang="en-US" sz="2800" dirty="0" err="1" smtClean="0">
                <a:cs typeface="B Titr" panose="00000700000000000000" pitchFamily="2" charset="-78"/>
              </a:rPr>
              <a:t>functionhandle</a:t>
            </a:r>
            <a:r>
              <a:rPr lang="fa-IR" sz="2800" dirty="0" smtClean="0">
                <a:cs typeface="B Titr" panose="00000700000000000000" pitchFamily="2" charset="-78"/>
              </a:rPr>
              <a:t> ها در نرم </a:t>
            </a:r>
            <a:r>
              <a:rPr lang="fa-IR" sz="2800" dirty="0">
                <a:cs typeface="B Titr" panose="00000700000000000000" pitchFamily="2" charset="-78"/>
              </a:rPr>
              <a:t>افزار </a:t>
            </a:r>
            <a:r>
              <a:rPr lang="fa-IR" sz="2800" dirty="0" smtClean="0">
                <a:cs typeface="B Titr" panose="00000700000000000000" pitchFamily="2" charset="-78"/>
              </a:rPr>
              <a:t>متلب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>آشنایی با برنامه نویسی سمبلیک در نرم افزار متلب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>آشنایی با برخی توابع جدید در نرم افزار متلب (مانند </a:t>
            </a:r>
            <a:r>
              <a:rPr lang="en-US" sz="2800" dirty="0" err="1" smtClean="0">
                <a:cs typeface="B Titr" panose="00000700000000000000" pitchFamily="2" charset="-78"/>
              </a:rPr>
              <a:t>matlabfunction</a:t>
            </a:r>
            <a:r>
              <a:rPr lang="en-US" sz="2800" dirty="0" smtClean="0">
                <a:cs typeface="B Titr" panose="00000700000000000000" pitchFamily="2" charset="-78"/>
              </a:rPr>
              <a:t>, </a:t>
            </a:r>
            <a:r>
              <a:rPr lang="en-US" sz="2800" dirty="0" err="1" smtClean="0">
                <a:cs typeface="B Titr" panose="00000700000000000000" pitchFamily="2" charset="-78"/>
              </a:rPr>
              <a:t>Feval</a:t>
            </a:r>
            <a:r>
              <a:rPr lang="fa-IR" sz="2800" dirty="0" smtClean="0">
                <a:cs typeface="B Titr" panose="00000700000000000000" pitchFamily="2" charset="-78"/>
              </a:rPr>
              <a:t> و ...) </a:t>
            </a:r>
          </a:p>
          <a:p>
            <a:pPr algn="r" rtl="1">
              <a:lnSpc>
                <a:spcPct val="200000"/>
              </a:lnSpc>
            </a:pPr>
            <a:r>
              <a:rPr lang="fa-IR" sz="2800" dirty="0">
                <a:cs typeface="B Titr" panose="00000700000000000000" pitchFamily="2" charset="-78"/>
              </a:rPr>
              <a:t>آشنایی با نرم افزار کامسول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4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آنچه در این کُد خواهید </a:t>
            </a:r>
            <a:r>
              <a:rPr lang="fa-IR" sz="44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آموخت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 algn="just" rtl="1">
              <a:lnSpc>
                <a:spcPct val="250000"/>
              </a:lnSpc>
              <a:buClr>
                <a:schemeClr val="tx1"/>
              </a:buClr>
              <a:buSzPct val="100000"/>
            </a:pPr>
            <a:r>
              <a:rPr lang="fa-IR" sz="2800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آشنایی با مفاهیم انتقال </a:t>
            </a:r>
            <a:r>
              <a:rPr lang="fa-IR" sz="2800" spc="38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حرارت</a:t>
            </a:r>
          </a:p>
          <a:p>
            <a:pPr marL="342900" indent="-342900" algn="just" rtl="1">
              <a:lnSpc>
                <a:spcPct val="250000"/>
              </a:lnSpc>
              <a:buClr>
                <a:schemeClr val="tx1"/>
              </a:buClr>
              <a:buSzPct val="100000"/>
            </a:pPr>
            <a:r>
              <a:rPr lang="fa-IR" sz="2800" spc="38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آشنایی با شرایط مرزی و اعمال آنها در معادلات دیفرانسیل</a:t>
            </a:r>
            <a:endParaRPr lang="fa-IR" sz="2800" spc="38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B Titr" panose="00000700000000000000" pitchFamily="2" charset="-78"/>
            </a:endParaRPr>
          </a:p>
          <a:p>
            <a:pPr marL="342900" indent="-342900" algn="just" rtl="1">
              <a:lnSpc>
                <a:spcPct val="250000"/>
              </a:lnSpc>
              <a:buClr>
                <a:schemeClr val="tx1"/>
              </a:buClr>
              <a:buSzPct val="100000"/>
            </a:pPr>
            <a:r>
              <a:rPr lang="fa-IR" sz="2800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آشنایی با روش های عددی حل معادلات </a:t>
            </a:r>
            <a:r>
              <a:rPr lang="fa-IR" sz="2800" spc="38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دیفرانسیل</a:t>
            </a:r>
          </a:p>
          <a:p>
            <a:pPr marL="342900" indent="-342900" algn="just" rtl="1">
              <a:lnSpc>
                <a:spcPct val="250000"/>
              </a:lnSpc>
              <a:buClr>
                <a:schemeClr val="tx1"/>
              </a:buClr>
              <a:buSzPct val="100000"/>
            </a:pPr>
            <a:r>
              <a:rPr lang="fa-IR" sz="2800" spc="38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آشنایی اولیه با نرم </a:t>
            </a:r>
            <a:r>
              <a:rPr lang="fa-IR" sz="2800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افزار </a:t>
            </a:r>
            <a:r>
              <a:rPr lang="en-US" sz="2800" spc="38" dirty="0" err="1" smtClean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Matlab</a:t>
            </a:r>
            <a:endParaRPr lang="fa-IR" sz="2800" spc="38" dirty="0" smtClean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342900" indent="-342900" algn="just" rtl="1">
              <a:lnSpc>
                <a:spcPct val="250000"/>
              </a:lnSpc>
              <a:buClr>
                <a:schemeClr val="tx1"/>
              </a:buClr>
              <a:buSzPct val="100000"/>
            </a:pPr>
            <a:r>
              <a:rPr lang="fa-IR" sz="2800" spc="38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آشنایی کار با ماتریس ها</a:t>
            </a:r>
            <a:endParaRPr lang="fa-IR" sz="2800" spc="38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342900" indent="-342900" algn="just" rtl="1">
              <a:lnSpc>
                <a:spcPct val="250000"/>
              </a:lnSpc>
              <a:buClr>
                <a:schemeClr val="tx1"/>
              </a:buClr>
              <a:buSzPct val="100000"/>
            </a:pPr>
            <a:endParaRPr lang="en-US" sz="2800" spc="38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400" dirty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9"/>
            <a:ext cx="8839200" cy="4525963"/>
          </a:xfrm>
        </p:spPr>
        <p:txBody>
          <a:bodyPr>
            <a:normAutofit fontScale="92500" lnSpcReduction="20000"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>
                <a:solidFill>
                  <a:srgbClr val="00B050"/>
                </a:solidFill>
                <a:cs typeface="B Titr" panose="00000700000000000000" pitchFamily="2" charset="-78"/>
              </a:rPr>
              <a:t>مقالات مستخرج از اين كد، يك مقاله </a:t>
            </a:r>
            <a:r>
              <a:rPr lang="en-US" sz="2800" dirty="0" smtClean="0">
                <a:solidFill>
                  <a:srgbClr val="00B050"/>
                </a:solidFill>
                <a:cs typeface="B Titr" panose="00000700000000000000" pitchFamily="2" charset="-78"/>
              </a:rPr>
              <a:t>ISI</a:t>
            </a:r>
            <a:r>
              <a:rPr lang="fa-IR" sz="2800" dirty="0" smtClean="0">
                <a:solidFill>
                  <a:srgbClr val="00B050"/>
                </a:solidFill>
                <a:cs typeface="B Titr" panose="00000700000000000000" pitchFamily="2" charset="-78"/>
              </a:rPr>
              <a:t> و یک مقاله در همایش بین المللی</a:t>
            </a:r>
            <a:r>
              <a:rPr lang="fa-IR" sz="2800" dirty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sz="2800" dirty="0" smtClean="0">
                <a:solidFill>
                  <a:srgbClr val="00B050"/>
                </a:solidFill>
                <a:cs typeface="B Titr" panose="00000700000000000000" pitchFamily="2" charset="-78"/>
              </a:rPr>
              <a:t>دانشگاه شهید بهشتی (به زبان انگلیسی) بوده </a:t>
            </a:r>
            <a:r>
              <a:rPr lang="fa-IR" sz="2800" dirty="0">
                <a:solidFill>
                  <a:srgbClr val="00B050"/>
                </a:solidFill>
                <a:cs typeface="B Titr" panose="00000700000000000000" pitchFamily="2" charset="-78"/>
              </a:rPr>
              <a:t>است</a:t>
            </a:r>
            <a:r>
              <a:rPr lang="fa-IR" sz="2800" dirty="0" smtClean="0">
                <a:solidFill>
                  <a:srgbClr val="00B050"/>
                </a:solidFill>
                <a:cs typeface="B Titr" panose="00000700000000000000" pitchFamily="2" charset="-78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  <a:cs typeface="B Titr" panose="00000700000000000000" pitchFamily="2" charset="-78"/>
              </a:rPr>
              <a:t>http://www.sciencedirect.com/science/article/pii/S187551001630244X</a:t>
            </a:r>
            <a:endParaRPr lang="fa-IR" sz="2800" dirty="0">
              <a:solidFill>
                <a:srgbClr val="00B050"/>
              </a:solidFill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  <a:cs typeface="B Titr" panose="00000700000000000000" pitchFamily="2" charset="-78"/>
              </a:rPr>
              <a:t>“Modelling and simulation of hydrate thermal dissociation around the buried pipe at the ocean floor”, 2nd  International Conference Of Oil, Gas And Petrochemical, December 18, 2014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400" dirty="0">
                <a:solidFill>
                  <a:srgbClr val="FF0000"/>
                </a:solidFill>
                <a:cs typeface="B Titr" panose="00000700000000000000" pitchFamily="2" charset="-78"/>
              </a:rPr>
              <a:t>مقالات مستخرج</a:t>
            </a:r>
            <a:endParaRPr lang="en-US" sz="4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89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54113"/>
            <a:ext cx="8686800" cy="5475287"/>
          </a:xfrm>
        </p:spPr>
        <p:txBody>
          <a:bodyPr>
            <a:normAutofit/>
          </a:bodyPr>
          <a:lstStyle/>
          <a:p>
            <a:pPr marL="109728" indent="0" algn="just" rtl="1">
              <a:lnSpc>
                <a:spcPct val="200000"/>
              </a:lnSpc>
              <a:buNone/>
            </a:pPr>
            <a:r>
              <a:rPr lang="fa-IR" sz="2800" dirty="0" smtClean="0">
                <a:cs typeface="B Titr" panose="00000700000000000000" pitchFamily="2" charset="-78"/>
              </a:rPr>
              <a:t>برای تشکیل هیدرات های گازی به 4 عامل اساسی </a:t>
            </a:r>
            <a:r>
              <a:rPr lang="fa-IR" sz="2800" u="sng" dirty="0" smtClean="0">
                <a:cs typeface="B Titr" panose="00000700000000000000" pitchFamily="2" charset="-78"/>
              </a:rPr>
              <a:t>دمای پایین</a:t>
            </a:r>
            <a:r>
              <a:rPr lang="fa-IR" sz="2800" dirty="0" smtClean="0">
                <a:cs typeface="B Titr" panose="00000700000000000000" pitchFamily="2" charset="-78"/>
              </a:rPr>
              <a:t>، </a:t>
            </a:r>
            <a:r>
              <a:rPr lang="fa-IR" sz="2800" u="sng" dirty="0" smtClean="0">
                <a:cs typeface="B Titr" panose="00000700000000000000" pitchFamily="2" charset="-78"/>
              </a:rPr>
              <a:t>فشار بالا</a:t>
            </a:r>
            <a:r>
              <a:rPr lang="fa-IR" sz="2800" dirty="0" smtClean="0">
                <a:cs typeface="B Titr" panose="00000700000000000000" pitchFamily="2" charset="-78"/>
              </a:rPr>
              <a:t>، وجود </a:t>
            </a:r>
            <a:r>
              <a:rPr lang="fa-IR" sz="2800" u="sng" dirty="0" smtClean="0">
                <a:cs typeface="B Titr" panose="00000700000000000000" pitchFamily="2" charset="-78"/>
              </a:rPr>
              <a:t>آب</a:t>
            </a:r>
            <a:r>
              <a:rPr lang="fa-IR" sz="2800" dirty="0" smtClean="0">
                <a:cs typeface="B Titr" panose="00000700000000000000" pitchFamily="2" charset="-78"/>
              </a:rPr>
              <a:t> و وجود </a:t>
            </a:r>
            <a:r>
              <a:rPr lang="fa-IR" sz="2800" u="sng" dirty="0" smtClean="0">
                <a:cs typeface="B Titr" panose="00000700000000000000" pitchFamily="2" charset="-78"/>
              </a:rPr>
              <a:t>گاز</a:t>
            </a:r>
            <a:r>
              <a:rPr lang="fa-IR" sz="2800" dirty="0" smtClean="0">
                <a:cs typeface="B Titr" panose="00000700000000000000" pitchFamily="2" charset="-78"/>
              </a:rPr>
              <a:t> </a:t>
            </a:r>
            <a:r>
              <a:rPr lang="fa-IR" sz="2800" dirty="0">
                <a:cs typeface="B Titr" panose="00000700000000000000" pitchFamily="2" charset="-78"/>
              </a:rPr>
              <a:t>نیاز </a:t>
            </a:r>
            <a:r>
              <a:rPr lang="fa-IR" sz="2800" dirty="0" smtClean="0">
                <a:cs typeface="B Titr" panose="00000700000000000000" pitchFamily="2" charset="-78"/>
              </a:rPr>
              <a:t>است. </a:t>
            </a:r>
            <a:r>
              <a:rPr lang="fa-IR" sz="2800" dirty="0">
                <a:cs typeface="B Titr" panose="00000700000000000000" pitchFamily="2" charset="-78"/>
              </a:rPr>
              <a:t>اعماق اقیانوس ها با توجه به </a:t>
            </a:r>
            <a:r>
              <a:rPr lang="fa-IR" sz="2800" u="sng" dirty="0">
                <a:cs typeface="B Titr" panose="00000700000000000000" pitchFamily="2" charset="-78"/>
              </a:rPr>
              <a:t>فشار </a:t>
            </a:r>
            <a:r>
              <a:rPr lang="fa-IR" sz="2800" u="sng" dirty="0" smtClean="0">
                <a:cs typeface="B Titr" panose="00000700000000000000" pitchFamily="2" charset="-78"/>
              </a:rPr>
              <a:t>بالای ستون آب </a:t>
            </a:r>
            <a:r>
              <a:rPr lang="fa-IR" sz="2800" dirty="0">
                <a:cs typeface="B Titr" panose="00000700000000000000" pitchFamily="2" charset="-78"/>
              </a:rPr>
              <a:t>و </a:t>
            </a:r>
            <a:r>
              <a:rPr lang="fa-IR" sz="2800" u="sng" dirty="0">
                <a:cs typeface="B Titr" panose="00000700000000000000" pitchFamily="2" charset="-78"/>
              </a:rPr>
              <a:t>دمای </a:t>
            </a:r>
            <a:r>
              <a:rPr lang="fa-IR" sz="2800" u="sng" dirty="0" smtClean="0">
                <a:cs typeface="B Titr" panose="00000700000000000000" pitchFamily="2" charset="-78"/>
              </a:rPr>
              <a:t>پایین </a:t>
            </a:r>
            <a:r>
              <a:rPr lang="fa-IR" sz="2800" dirty="0" smtClean="0">
                <a:cs typeface="B Titr" panose="00000700000000000000" pitchFamily="2" charset="-78"/>
              </a:rPr>
              <a:t>در اعماق اقیانوس ها و همچنین </a:t>
            </a:r>
            <a:r>
              <a:rPr lang="fa-IR" sz="2800" dirty="0">
                <a:cs typeface="B Titr" panose="00000700000000000000" pitchFamily="2" charset="-78"/>
              </a:rPr>
              <a:t>وجود </a:t>
            </a:r>
            <a:r>
              <a:rPr lang="fa-IR" sz="2800" u="sng" dirty="0" smtClean="0">
                <a:cs typeface="B Titr" panose="00000700000000000000" pitchFamily="2" charset="-78"/>
              </a:rPr>
              <a:t>آب</a:t>
            </a:r>
            <a:r>
              <a:rPr lang="fa-IR" sz="2800" dirty="0" smtClean="0">
                <a:cs typeface="B Titr" panose="00000700000000000000" pitchFamily="2" charset="-78"/>
              </a:rPr>
              <a:t>، </a:t>
            </a:r>
            <a:r>
              <a:rPr lang="fa-IR" sz="2800" dirty="0">
                <a:cs typeface="B Titr" panose="00000700000000000000" pitchFamily="2" charset="-78"/>
              </a:rPr>
              <a:t>در صورت وجود </a:t>
            </a:r>
            <a:r>
              <a:rPr lang="fa-IR" sz="2800" u="sng" dirty="0">
                <a:cs typeface="B Titr" panose="00000700000000000000" pitchFamily="2" charset="-78"/>
              </a:rPr>
              <a:t>گاز</a:t>
            </a:r>
            <a:r>
              <a:rPr lang="fa-IR" sz="2800" dirty="0">
                <a:cs typeface="B Titr" panose="00000700000000000000" pitchFamily="2" charset="-78"/>
              </a:rPr>
              <a:t>ها، مکان مناسبی برای تشکیل هیدرات های گازی </a:t>
            </a:r>
            <a:r>
              <a:rPr lang="fa-IR" sz="2800" dirty="0" smtClean="0">
                <a:cs typeface="B Titr" panose="00000700000000000000" pitchFamily="2" charset="-78"/>
              </a:rPr>
              <a:t>است.</a:t>
            </a:r>
            <a:endParaRPr lang="en-US" sz="2800" dirty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200000"/>
              </a:lnSpc>
              <a:buNone/>
            </a:pP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9763" y="290513"/>
            <a:ext cx="7921625" cy="863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معرفی هیدرات های گازی</a:t>
            </a:r>
            <a:endParaRPr lang="en-US" sz="36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08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9"/>
            <a:ext cx="9144000" cy="4525963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800" dirty="0" smtClean="0">
                <a:cs typeface="B Titr" panose="00000700000000000000" pitchFamily="2" charset="-78"/>
              </a:rPr>
              <a:t>یکی از عوامل تجزیه هیدرات ها، خطوط استخراج و انتقال نفت و گاز و انتقال حرارت به لایه هیدرات توسط این خطوط است: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9763" y="260350"/>
            <a:ext cx="7921625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عوامل تجزيه هيدرات ها</a:t>
            </a:r>
            <a:endParaRPr lang="en-US" sz="36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5" name="Picture 3" descr="C:\Users\mostafa\Desktop\melting-hydrate-depos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2819400"/>
            <a:ext cx="6156325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2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1"/>
            <a:ext cx="8763000" cy="4864292"/>
          </a:xfrm>
        </p:spPr>
        <p:txBody>
          <a:bodyPr>
            <a:normAutofit/>
          </a:bodyPr>
          <a:lstStyle/>
          <a:p>
            <a:pPr marL="109728" indent="0" algn="just" rtl="1">
              <a:buNone/>
            </a:pPr>
            <a:r>
              <a:rPr lang="fa-IR" sz="2800" dirty="0" smtClean="0">
                <a:cs typeface="B Titr" panose="00000700000000000000" pitchFamily="2" charset="-78"/>
              </a:rPr>
              <a:t>تجزیه هیدرات ها موجب خطراتی از قبیل صدمه به خطوط استخراج و انتقال نفت و گاز و شکست آنها و خطرات بعدی مانند آتش سوزی می شود: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9763" y="260350"/>
            <a:ext cx="7921625" cy="56356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خطرات تجزیه هیدرات ها</a:t>
            </a:r>
            <a:endParaRPr lang="en-US" sz="36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2743200"/>
            <a:ext cx="5183187" cy="33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376671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800" dirty="0" smtClean="0">
                <a:cs typeface="B Titr" panose="00000700000000000000" pitchFamily="2" charset="-78"/>
              </a:rPr>
              <a:t>توزيع </a:t>
            </a:r>
            <a:r>
              <a:rPr lang="fa-IR" sz="2800" dirty="0">
                <a:cs typeface="B Titr" panose="00000700000000000000" pitchFamily="2" charset="-78"/>
              </a:rPr>
              <a:t>دما درون لوله </a:t>
            </a:r>
            <a:r>
              <a:rPr lang="fa-IR" sz="2800" dirty="0" smtClean="0">
                <a:cs typeface="B Titr" panose="00000700000000000000" pitchFamily="2" charset="-78"/>
              </a:rPr>
              <a:t>پس </a:t>
            </a:r>
            <a:r>
              <a:rPr lang="fa-IR" sz="2800" dirty="0">
                <a:cs typeface="B Titr" panose="00000700000000000000" pitchFamily="2" charset="-78"/>
              </a:rPr>
              <a:t>از يک </a:t>
            </a:r>
            <a:r>
              <a:rPr lang="fa-IR" sz="2800" dirty="0" smtClean="0">
                <a:cs typeface="B Titr" panose="00000700000000000000" pitchFamily="2" charset="-78"/>
              </a:rPr>
              <a:t>روز</a:t>
            </a: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                   اورتوگونال کولوکیشن                                                             کامسول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44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4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6895" y="2133600"/>
            <a:ext cx="4319905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darsi\payan name\typing\ax\comsol\V=2.3\1day pip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" y="2286000"/>
            <a:ext cx="4319905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7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376671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800" dirty="0" smtClean="0">
                <a:cs typeface="B Titr" panose="00000700000000000000" pitchFamily="2" charset="-78"/>
              </a:rPr>
              <a:t>توزيع </a:t>
            </a:r>
            <a:r>
              <a:rPr lang="fa-IR" sz="2800" dirty="0">
                <a:cs typeface="B Titr" panose="00000700000000000000" pitchFamily="2" charset="-78"/>
              </a:rPr>
              <a:t>دما درون </a:t>
            </a:r>
            <a:r>
              <a:rPr lang="fa-IR" sz="2800" dirty="0" smtClean="0">
                <a:cs typeface="B Titr" panose="00000700000000000000" pitchFamily="2" charset="-78"/>
              </a:rPr>
              <a:t>لایه رسوبات پس </a:t>
            </a:r>
            <a:r>
              <a:rPr lang="fa-IR" sz="2800" dirty="0">
                <a:cs typeface="B Titr" panose="00000700000000000000" pitchFamily="2" charset="-78"/>
              </a:rPr>
              <a:t>از يک </a:t>
            </a:r>
            <a:r>
              <a:rPr lang="fa-IR" sz="2800" dirty="0" smtClean="0">
                <a:cs typeface="B Titr" panose="00000700000000000000" pitchFamily="2" charset="-78"/>
              </a:rPr>
              <a:t>روز</a:t>
            </a: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                   اورتوگونال کولوکیشن                                                             کامسول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rtl="1"/>
            <a:r>
              <a:rPr lang="fa-IR" sz="44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4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6895" y="2057400"/>
            <a:ext cx="4319905" cy="363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95" y="2209800"/>
            <a:ext cx="4319905" cy="3486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38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376671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800" dirty="0" smtClean="0">
                <a:cs typeface="B Titr" panose="00000700000000000000" pitchFamily="2" charset="-78"/>
              </a:rPr>
              <a:t>محدوده </a:t>
            </a:r>
            <a:r>
              <a:rPr lang="fa-IR" sz="2800" dirty="0">
                <a:cs typeface="B Titr" panose="00000700000000000000" pitchFamily="2" charset="-78"/>
              </a:rPr>
              <a:t>هيدرات تجزيه شده پس از يک </a:t>
            </a:r>
            <a:r>
              <a:rPr lang="fa-IR" sz="2800" dirty="0" smtClean="0">
                <a:cs typeface="B Titr" panose="00000700000000000000" pitchFamily="2" charset="-78"/>
              </a:rPr>
              <a:t>روز</a:t>
            </a: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                   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rtl="1"/>
            <a:r>
              <a:rPr lang="fa-IR" sz="44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4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8" name="Picture 7" descr="D:\darsi\payan name\typing\ax\O.C\V=2.3\4 5 17 OK\86000 front with comsol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42585"/>
            <a:ext cx="6248399" cy="4054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9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376671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800" dirty="0" smtClean="0">
                <a:cs typeface="B Titr" panose="00000700000000000000" pitchFamily="2" charset="-78"/>
              </a:rPr>
              <a:t>توزيع </a:t>
            </a:r>
            <a:r>
              <a:rPr lang="fa-IR" sz="2800" dirty="0">
                <a:cs typeface="B Titr" panose="00000700000000000000" pitchFamily="2" charset="-78"/>
              </a:rPr>
              <a:t>دما درون لوله </a:t>
            </a:r>
            <a:r>
              <a:rPr lang="fa-IR" sz="2800" dirty="0" smtClean="0">
                <a:cs typeface="B Titr" panose="00000700000000000000" pitchFamily="2" charset="-78"/>
              </a:rPr>
              <a:t>پس </a:t>
            </a:r>
            <a:r>
              <a:rPr lang="fa-IR" sz="2800" dirty="0">
                <a:cs typeface="B Titr" panose="00000700000000000000" pitchFamily="2" charset="-78"/>
              </a:rPr>
              <a:t>از يک </a:t>
            </a:r>
            <a:r>
              <a:rPr lang="fa-IR" sz="2800" dirty="0" smtClean="0">
                <a:cs typeface="B Titr" panose="00000700000000000000" pitchFamily="2" charset="-78"/>
              </a:rPr>
              <a:t>ماه</a:t>
            </a: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                   اورتوگونال کولوکیشن                                                             کامسول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44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4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3332" y="2226858"/>
            <a:ext cx="4319905" cy="364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darsi\payan name\typing\ax\comsol\V=2.3\1mah pip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4319905" cy="350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2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376671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sz="2800" dirty="0" smtClean="0">
                <a:cs typeface="B Titr" panose="00000700000000000000" pitchFamily="2" charset="-78"/>
              </a:rPr>
              <a:t>توزيع </a:t>
            </a:r>
            <a:r>
              <a:rPr lang="fa-IR" sz="2800" dirty="0">
                <a:cs typeface="B Titr" panose="00000700000000000000" pitchFamily="2" charset="-78"/>
              </a:rPr>
              <a:t>دما درون </a:t>
            </a:r>
            <a:r>
              <a:rPr lang="fa-IR" sz="2800" dirty="0" smtClean="0">
                <a:cs typeface="B Titr" panose="00000700000000000000" pitchFamily="2" charset="-78"/>
              </a:rPr>
              <a:t>لایه رسوبات پس </a:t>
            </a:r>
            <a:r>
              <a:rPr lang="fa-IR" sz="2800" dirty="0">
                <a:cs typeface="B Titr" panose="00000700000000000000" pitchFamily="2" charset="-78"/>
              </a:rPr>
              <a:t>از يک </a:t>
            </a:r>
            <a:r>
              <a:rPr lang="fa-IR" sz="2800" dirty="0" smtClean="0">
                <a:cs typeface="B Titr" panose="00000700000000000000" pitchFamily="2" charset="-78"/>
              </a:rPr>
              <a:t>ماه</a:t>
            </a: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endParaRPr lang="fa-IR" sz="2800" dirty="0" smtClean="0">
              <a:cs typeface="B Titr" panose="00000700000000000000" pitchFamily="2" charset="-78"/>
            </a:endParaRPr>
          </a:p>
          <a:p>
            <a:pPr marL="109728" indent="0" algn="r" rtl="1">
              <a:buNone/>
            </a:pP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                   اورتوگونال کولوکیشن                                                             کامسول</a:t>
            </a:r>
            <a:endParaRPr lang="en-US" sz="2000" dirty="0">
              <a:cs typeface="B Titr" panose="00000700000000000000" pitchFamily="2" charset="-78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rtl="1"/>
            <a:r>
              <a:rPr lang="fa-IR" sz="44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44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6895" y="2286000"/>
            <a:ext cx="4319905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D:\darsi\payan name\typing\ax\comsol\V=2.3\1mah zon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2438400"/>
            <a:ext cx="4319905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0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4211</TotalTime>
  <Words>429</Words>
  <Application>Microsoft Office PowerPoint</Application>
  <PresentationFormat>On-screen Show (4:3)</PresentationFormat>
  <Paragraphs>132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B Nazanin</vt:lpstr>
      <vt:lpstr>B Titr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                 </vt:lpstr>
      <vt:lpstr>PowerPoint Presentation</vt:lpstr>
      <vt:lpstr>PowerPoint Presentation</vt:lpstr>
      <vt:lpstr>PowerPoint Presentation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آنچه در این کُد خواهید آموخت</vt:lpstr>
      <vt:lpstr>نکات و الزامات</vt:lpstr>
      <vt:lpstr>مقالات مستخرج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224</cp:revision>
  <dcterms:created xsi:type="dcterms:W3CDTF">2006-08-16T00:00:00Z</dcterms:created>
  <dcterms:modified xsi:type="dcterms:W3CDTF">2016-11-01T07:17:37Z</dcterms:modified>
</cp:coreProperties>
</file>