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366" r:id="rId2"/>
    <p:sldId id="354" r:id="rId3"/>
    <p:sldId id="355" r:id="rId4"/>
    <p:sldId id="357" r:id="rId5"/>
    <p:sldId id="371" r:id="rId6"/>
    <p:sldId id="368" r:id="rId7"/>
    <p:sldId id="369" r:id="rId8"/>
    <p:sldId id="370" r:id="rId9"/>
    <p:sldId id="362" r:id="rId10"/>
    <p:sldId id="365" r:id="rId11"/>
    <p:sldId id="3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10/25/2016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200" dirty="0" smtClean="0">
                <a:effectLst/>
                <a:cs typeface="B Titr" pitchFamily="2" charset="-78"/>
              </a:rPr>
              <a:t>شبیه </a:t>
            </a:r>
            <a:r>
              <a:rPr lang="fa-IR" sz="3200" dirty="0">
                <a:effectLst/>
                <a:cs typeface="B Titr" pitchFamily="2" charset="-78"/>
              </a:rPr>
              <a:t>سازی فرآیند انتقال جرم و عملکرد هیدرودینامیکی آن در اجکتورگاز-مایع</a:t>
            </a: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محمد مهدی پریوژ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/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>
                <a:solidFill>
                  <a:srgbClr val="008000"/>
                </a:solidFill>
                <a:cs typeface="B Titr" panose="00000700000000000000" pitchFamily="2" charset="-78"/>
              </a:rPr>
              <a:t> </a:t>
            </a: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تیر95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/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MarketCode.ir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638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862071"/>
          </a:xfrm>
        </p:spPr>
        <p:txBody>
          <a:bodyPr>
            <a:normAutofit/>
          </a:bodyPr>
          <a:lstStyle/>
          <a:p>
            <a:pPr marL="109728" indent="0" algn="r" rtl="1">
              <a:lnSpc>
                <a:spcPct val="200000"/>
              </a:lnSpc>
              <a:buNone/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1- آشنایی اولیه با مفاهیم هیدرودینامیک و انتقال جرم در جریان دو فازی</a:t>
            </a:r>
          </a:p>
          <a:p>
            <a:pPr marL="109728" indent="0" algn="r" rtl="1">
              <a:lnSpc>
                <a:spcPct val="200000"/>
              </a:lnSpc>
              <a:buNone/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آشنایی با  اجکتور گاز-مایع و مدل های آشفتگی و چند فازی آن</a:t>
            </a:r>
          </a:p>
          <a:p>
            <a:pPr marL="109728" indent="0" algn="r" rtl="1">
              <a:lnSpc>
                <a:spcPct val="200000"/>
              </a:lnSpc>
              <a:buNone/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3-آشنایی با نرم افزار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Ansys Fluent 14</a:t>
            </a:r>
            <a:endParaRPr lang="fa-IR" sz="2400" b="1" dirty="0" smtClean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81200"/>
            <a:ext cx="8686800" cy="2862071"/>
          </a:xfrm>
        </p:spPr>
        <p:txBody>
          <a:bodyPr>
            <a:normAutofit fontScale="92500"/>
          </a:bodyPr>
          <a:lstStyle/>
          <a:p>
            <a:pPr marL="109728" indent="0" algn="just" rtl="1">
              <a:lnSpc>
                <a:spcPct val="200000"/>
              </a:lnSpc>
              <a:buNone/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شبیه سازی </a:t>
            </a:r>
            <a:r>
              <a:rPr lang="en-GB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CFD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اجکتور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گاز-مایع  با در نظر گرفتن پدیده های شکست و بهم پیوستگی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قطرات</a:t>
            </a:r>
          </a:p>
          <a:p>
            <a:pPr marL="109728" indent="0" algn="just" rtl="1">
              <a:lnSpc>
                <a:spcPct val="200000"/>
              </a:lnSpc>
              <a:buNone/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شبیه سازی بهم پیوستگی و شکست قطرات در اجکتور گاز-مایع با استفاده از موازنه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جمعیت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پروژه های تکمیلی طرح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62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6200"/>
            <a:ext cx="8534400" cy="6781800"/>
          </a:xfrm>
        </p:spPr>
        <p:txBody>
          <a:bodyPr>
            <a:noAutofit/>
          </a:bodyPr>
          <a:lstStyle/>
          <a:p>
            <a:pPr marL="109728" indent="0" algn="just" rtl="1">
              <a:lnSpc>
                <a:spcPct val="150000"/>
              </a:lnSpc>
              <a:buNone/>
            </a:pPr>
            <a:r>
              <a:rPr lang="fa-IR" sz="2400" dirty="0" smtClean="0">
                <a:cs typeface="B Titr" pitchFamily="2" charset="-78"/>
              </a:rPr>
              <a:t> اجکتورها سیستم های جریان هم جهتی هستند که به طور همزمان جداسازی بر اساس اختلاف دانسیته و پراکندگی سیال کشیده شونده (هوا) در آن اتفاق می افتد. این سبب تشکیل پیوسته سطح مشترک جدید می شود و به دلیل سیال کشیده شده بین فازها، تولید سطح مشترک بزرگ می کند.</a:t>
            </a:r>
          </a:p>
          <a:p>
            <a:pPr marL="109728" indent="0" algn="just" rtl="1">
              <a:lnSpc>
                <a:spcPct val="150000"/>
              </a:lnSpc>
              <a:buNone/>
            </a:pPr>
            <a:r>
              <a:rPr lang="fa-IR" sz="2400" dirty="0">
                <a:cs typeface="B Titr" pitchFamily="2" charset="-78"/>
              </a:rPr>
              <a:t>اجکتور ها با تولید حباب ها/قطرات کوچکی از فاز پراکنده نرخ انتقال جرم بالاتری ایجاد می </a:t>
            </a:r>
            <a:r>
              <a:rPr lang="fa-IR" sz="2400" dirty="0" smtClean="0">
                <a:cs typeface="B Titr" pitchFamily="2" charset="-78"/>
              </a:rPr>
              <a:t>کنند. در </a:t>
            </a:r>
            <a:r>
              <a:rPr lang="fa-IR" sz="2400" dirty="0">
                <a:cs typeface="B Titr" pitchFamily="2" charset="-78"/>
              </a:rPr>
              <a:t>مقایسه با دیگر سیستم های تماس دهنده گاز-مایع هم چون تانک های مخزن دار و ستون های حباب، اجکتور ها مقادیر بالاتری از ضرایب انتقال جرم حجمی را فراهم می </a:t>
            </a:r>
            <a:r>
              <a:rPr lang="fa-IR" sz="2400" dirty="0" smtClean="0">
                <a:cs typeface="B Titr" pitchFamily="2" charset="-78"/>
              </a:rPr>
              <a:t>کننداجکتور </a:t>
            </a:r>
            <a:r>
              <a:rPr lang="fa-IR" sz="2400" dirty="0">
                <a:cs typeface="B Titr" pitchFamily="2" charset="-78"/>
              </a:rPr>
              <a:t>ها همچنین می توانند برای عملیاتی انتقال جرم مثل جذب یا عاری سازی گاز استفاده شوند. مقادیر بالای ضرایب انتقال جرم و سطح مشترک سبب کاهش قابل توجه در اندازه </a:t>
            </a:r>
            <a:r>
              <a:rPr lang="fa-IR" sz="2400" dirty="0" smtClean="0">
                <a:cs typeface="B Titr" pitchFamily="2" charset="-78"/>
              </a:rPr>
              <a:t>    (</a:t>
            </a:r>
            <a:r>
              <a:rPr lang="fa-IR" sz="2400" dirty="0">
                <a:cs typeface="B Titr" pitchFamily="2" charset="-78"/>
              </a:rPr>
              <a:t>و در نتیجه هزینه های کلی) تماس دهنده های انتقال جرم می شوند. </a:t>
            </a:r>
            <a:endParaRPr lang="en-US" sz="2400" dirty="0">
              <a:cs typeface="B Titr" pitchFamily="2" charset="-78"/>
            </a:endParaRPr>
          </a:p>
          <a:p>
            <a:pPr marL="109728" indent="0" algn="just" rtl="1">
              <a:lnSpc>
                <a:spcPct val="150000"/>
              </a:lnSpc>
              <a:buNone/>
            </a:pPr>
            <a:endParaRPr lang="fa-IR" sz="2400" dirty="0" smtClean="0">
              <a:cs typeface="B Titr" pitchFamily="2" charset="-78"/>
            </a:endParaRPr>
          </a:p>
          <a:p>
            <a:pPr marL="109728" indent="0" algn="just" rtl="1">
              <a:lnSpc>
                <a:spcPct val="150000"/>
              </a:lnSpc>
              <a:buNone/>
            </a:pPr>
            <a:r>
              <a:rPr lang="fa-IR" sz="2400" dirty="0" smtClean="0">
                <a:cs typeface="B Titr" pitchFamily="2" charset="-78"/>
              </a:rPr>
              <a:t> </a:t>
            </a:r>
            <a:endParaRPr lang="en-US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199"/>
          </a:xfrm>
        </p:spPr>
        <p:txBody>
          <a:bodyPr>
            <a:noAutofit/>
          </a:bodyPr>
          <a:lstStyle/>
          <a:p>
            <a:pPr marL="109728" indent="0" algn="just" rtl="1">
              <a:lnSpc>
                <a:spcPct val="150000"/>
              </a:lnSpc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</a:t>
            </a:r>
            <a:r>
              <a:rPr lang="en-GB" sz="2400" dirty="0">
                <a:cs typeface="B Titr" pitchFamily="2" charset="-78"/>
              </a:rPr>
              <a:t> </a:t>
            </a:r>
            <a:r>
              <a:rPr lang="fa-IR" sz="2400" dirty="0" smtClean="0">
                <a:cs typeface="B Titr" pitchFamily="2" charset="-78"/>
              </a:rPr>
              <a:t> نه </a:t>
            </a:r>
            <a:r>
              <a:rPr lang="fa-IR" sz="2400" dirty="0">
                <a:cs typeface="B Titr" pitchFamily="2" charset="-78"/>
              </a:rPr>
              <a:t>تنها ابزاری مناسب برای پیش بینی عملکرد اجکتور است بلکه فهم بهتری از پروسه های جریان و اختلاط در طول اجکتور فراهم می کند. مطالعات مدل سازی </a:t>
            </a:r>
            <a:r>
              <a:rPr lang="en-US" sz="2400" dirty="0" smtClean="0">
                <a:cs typeface="B Titr" pitchFamily="2" charset="-78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CFD</a:t>
            </a:r>
            <a:r>
              <a:rPr lang="en-GB" sz="2400" dirty="0" smtClean="0">
                <a:cs typeface="B Titr" pitchFamily="2" charset="-78"/>
              </a:rPr>
              <a:t> </a:t>
            </a:r>
            <a:r>
              <a:rPr lang="fa-IR" sz="2400" dirty="0" smtClean="0">
                <a:cs typeface="B Titr" pitchFamily="2" charset="-78"/>
              </a:rPr>
              <a:t>در </a:t>
            </a:r>
            <a:r>
              <a:rPr lang="fa-IR" sz="2400" dirty="0">
                <a:cs typeface="B Titr" pitchFamily="2" charset="-78"/>
              </a:rPr>
              <a:t>اجکتور که به هندسه آن اشاره دارد برای دانستن مشخصه های هیدرودینامیکی انجام می شود. همچنین مدل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CFD</a:t>
            </a:r>
            <a:r>
              <a:rPr lang="en-GB" sz="2400" dirty="0">
                <a:cs typeface="B Titr" pitchFamily="2" charset="-78"/>
              </a:rPr>
              <a:t> </a:t>
            </a:r>
            <a:r>
              <a:rPr lang="fa-IR" sz="2400" dirty="0" smtClean="0">
                <a:cs typeface="B Titr" pitchFamily="2" charset="-78"/>
              </a:rPr>
              <a:t>یک </a:t>
            </a:r>
            <a:r>
              <a:rPr lang="fa-IR" sz="2400" dirty="0">
                <a:cs typeface="B Titr" pitchFamily="2" charset="-78"/>
              </a:rPr>
              <a:t>مبنا برای تعیین اثرات عملیاتی بر عملکرد اجکتور فراهم می کند</a:t>
            </a:r>
            <a:r>
              <a:rPr lang="fa-IR" sz="2400" dirty="0" smtClean="0">
                <a:cs typeface="B Titr" pitchFamily="2" charset="-78"/>
              </a:rPr>
              <a:t>.</a:t>
            </a:r>
          </a:p>
          <a:p>
            <a:pPr marL="109728" indent="0" algn="just" rtl="1">
              <a:lnSpc>
                <a:spcPct val="150000"/>
              </a:lnSpc>
              <a:buNone/>
            </a:pPr>
            <a:r>
              <a:rPr lang="ar-SA" sz="2400" dirty="0" smtClean="0">
                <a:cs typeface="B Titr" pitchFamily="2" charset="-78"/>
              </a:rPr>
              <a:t>در </a:t>
            </a:r>
            <a:r>
              <a:rPr lang="ar-SA" sz="2400" dirty="0">
                <a:cs typeface="B Titr" pitchFamily="2" charset="-78"/>
              </a:rPr>
              <a:t>تحقیق حاضر </a:t>
            </a:r>
            <a:r>
              <a:rPr lang="fa-IR" sz="2400" dirty="0" smtClean="0">
                <a:cs typeface="B Titr" pitchFamily="2" charset="-78"/>
              </a:rPr>
              <a:t>هیدرودینامیک و انتقال جرم در اجکتور گاز-مایع </a:t>
            </a:r>
            <a:r>
              <a:rPr lang="ar-SA" sz="2400" dirty="0" smtClean="0">
                <a:cs typeface="B Titr" pitchFamily="2" charset="-78"/>
              </a:rPr>
              <a:t>به </a:t>
            </a:r>
            <a:r>
              <a:rPr lang="ar-SA" sz="2400" dirty="0">
                <a:cs typeface="B Titr" pitchFamily="2" charset="-78"/>
              </a:rPr>
              <a:t>روش دینامیک سیالات محاسباتی و با نرم افزار </a:t>
            </a:r>
            <a:r>
              <a:rPr lang="fa-IR" sz="2400" dirty="0" smtClean="0">
                <a:cs typeface="B Titr" pitchFamily="2" charset="-78"/>
              </a:rPr>
              <a:t>فلوئنت</a:t>
            </a:r>
            <a:r>
              <a:rPr lang="ar-SA" sz="2400" dirty="0" smtClean="0">
                <a:cs typeface="B Titr" pitchFamily="2" charset="-78"/>
              </a:rPr>
              <a:t> </a:t>
            </a:r>
            <a:r>
              <a:rPr lang="en-US" sz="2400" dirty="0" smtClean="0">
                <a:cs typeface="B Titr" pitchFamily="2" charset="-78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400" dirty="0" smtClean="0">
                <a:cs typeface="B Titr" pitchFamily="2" charset="-78"/>
              </a:rPr>
              <a:t> </a:t>
            </a:r>
            <a:r>
              <a:rPr lang="ar-SA" sz="2400" dirty="0">
                <a:cs typeface="B Titr" pitchFamily="2" charset="-78"/>
              </a:rPr>
              <a:t>به روش </a:t>
            </a:r>
            <a:r>
              <a:rPr lang="fa-IR" sz="2400" dirty="0" smtClean="0">
                <a:cs typeface="B Titr" pitchFamily="2" charset="-78"/>
              </a:rPr>
              <a:t>حجم محدود </a:t>
            </a:r>
            <a:r>
              <a:rPr lang="ar-SA" sz="2400" dirty="0" smtClean="0">
                <a:cs typeface="B Titr" pitchFamily="2" charset="-78"/>
              </a:rPr>
              <a:t>مورد </a:t>
            </a:r>
            <a:r>
              <a:rPr lang="ar-SA" sz="2400" dirty="0">
                <a:cs typeface="B Titr" pitchFamily="2" charset="-78"/>
              </a:rPr>
              <a:t>بررسی قرار گرفته است. </a:t>
            </a:r>
            <a:endParaRPr lang="en-US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178493"/>
          </a:xfrm>
        </p:spPr>
        <p:txBody>
          <a:bodyPr>
            <a:normAutofit/>
          </a:bodyPr>
          <a:lstStyle/>
          <a:p>
            <a:pPr marL="109728" indent="0" algn="ctr" rtl="1"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رسم هندسه دو بعدی و سه بعدی و مش بندی آنها</a:t>
            </a: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شبکه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5" y="1270284"/>
            <a:ext cx="4876801" cy="2737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2" y="4029482"/>
            <a:ext cx="4942115" cy="22767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178493"/>
          </a:xfrm>
        </p:spPr>
        <p:txBody>
          <a:bodyPr>
            <a:normAutofit/>
          </a:bodyPr>
          <a:lstStyle/>
          <a:p>
            <a:pPr marL="109728" indent="0" algn="ctr" rtl="1"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بررسی کسر حجمی  و محل ایجاد شوک مخلوط در اجکتور گاز-مایع</a:t>
            </a: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شبیه سازی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38400"/>
            <a:ext cx="48006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178493"/>
          </a:xfrm>
        </p:spPr>
        <p:txBody>
          <a:bodyPr>
            <a:normAutofit/>
          </a:bodyPr>
          <a:lstStyle/>
          <a:p>
            <a:pPr marL="109728" indent="0" algn="ctr" rtl="1">
              <a:buNone/>
            </a:pPr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بررسی </a:t>
            </a: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سرعت در اجکتور گاز-مایع</a:t>
            </a: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</a:t>
            </a:r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شبیه سازی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908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178493"/>
          </a:xfrm>
        </p:spPr>
        <p:txBody>
          <a:bodyPr>
            <a:normAutofit/>
          </a:bodyPr>
          <a:lstStyle/>
          <a:p>
            <a:pPr marL="109728" indent="0" algn="ctr" rtl="1">
              <a:buNone/>
            </a:pPr>
            <a:r>
              <a:rPr lang="fa-IR" sz="2400" dirty="0">
                <a:solidFill>
                  <a:srgbClr val="0000FF"/>
                </a:solidFill>
                <a:cs typeface="B Titr" pitchFamily="2" charset="-78"/>
              </a:rPr>
              <a:t>بررسی </a:t>
            </a: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رژیم جریان در اجکتور گاز-مایع</a:t>
            </a:r>
          </a:p>
          <a:p>
            <a:pPr marL="109728" indent="0" algn="ctr" rtl="1">
              <a:buNone/>
            </a:pP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</a:t>
            </a:r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شبیه سازی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13003"/>
            <a:ext cx="539940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78493"/>
          </a:xfrm>
        </p:spPr>
        <p:txBody>
          <a:bodyPr>
            <a:normAutofit/>
          </a:bodyPr>
          <a:lstStyle/>
          <a:p>
            <a:pPr marL="109728" indent="0" algn="ctr" rtl="1"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itchFamily="2" charset="-78"/>
              </a:rPr>
              <a:t>بررسی انتقال جرم در اجکتور گاز-مایع</a:t>
            </a:r>
            <a:endParaRPr lang="en-US" sz="2400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</a:t>
            </a:r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شبیه سازی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62200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800600"/>
              </a:xfrm>
            </p:spPr>
            <p:txBody>
              <a:bodyPr>
                <a:noAutofit/>
              </a:bodyPr>
              <a:lstStyle/>
              <a:p>
                <a:pPr marL="109728" indent="0" algn="just" rtl="1">
                  <a:lnSpc>
                    <a:spcPct val="150000"/>
                  </a:lnSpc>
                  <a:buNone/>
                </a:pPr>
                <a:r>
                  <a:rPr lang="fa-IR" sz="2400" b="1" dirty="0" smtClean="0">
                    <a:cs typeface="B Titr" panose="00000700000000000000" pitchFamily="2" charset="-78"/>
                  </a:rPr>
                  <a:t>1- آشنایی با معادلات مربوط به مدل های چند فازی و مدل های آشفتگی و نیز معادلات انتقال جرم</a:t>
                </a:r>
              </a:p>
              <a:p>
                <a:pPr marL="109728" indent="0" algn="just" rtl="1">
                  <a:lnSpc>
                    <a:spcPct val="150000"/>
                  </a:lnSpc>
                  <a:buNone/>
                </a:pPr>
                <a:r>
                  <a:rPr lang="fa-IR" sz="2400" b="1" dirty="0" smtClean="0">
                    <a:cs typeface="B Titr" panose="00000700000000000000" pitchFamily="2" charset="-78"/>
                  </a:rPr>
                  <a:t>2- آشنایی و نحوه کار با مدل اولرین و مدل آشفتگی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ar-SA" sz="2400" dirty="0">
                    <a:cs typeface="B Titr" panose="00000700000000000000" pitchFamily="2" charset="-78"/>
                  </a:rPr>
                  <a:t> استاندارد </a:t>
                </a:r>
                <a:endParaRPr lang="fa-IR" sz="2400" b="1" dirty="0" smtClean="0">
                  <a:cs typeface="B Titr" panose="00000700000000000000" pitchFamily="2" charset="-78"/>
                </a:endParaRPr>
              </a:p>
              <a:p>
                <a:pPr marL="109728" indent="0" algn="just" rtl="1">
                  <a:lnSpc>
                    <a:spcPct val="150000"/>
                  </a:lnSpc>
                  <a:buNone/>
                </a:pPr>
                <a:r>
                  <a:rPr lang="fa-IR" sz="2400" b="1" dirty="0" smtClean="0">
                    <a:cs typeface="B Titr" panose="00000700000000000000" pitchFamily="2" charset="-78"/>
                  </a:rPr>
                  <a:t>3- نحوه بررسی محل بوجود آمدن شوک مخلوط و پارامترهای موثر بر آن</a:t>
                </a:r>
              </a:p>
              <a:p>
                <a:pPr marL="109728" indent="0" algn="just" rtl="1">
                  <a:lnSpc>
                    <a:spcPct val="150000"/>
                  </a:lnSpc>
                  <a:buNone/>
                </a:pPr>
                <a:r>
                  <a:rPr lang="fa-IR" sz="2400" b="1" dirty="0" smtClean="0">
                    <a:cs typeface="B Titr" panose="00000700000000000000" pitchFamily="2" charset="-78"/>
                  </a:rPr>
                  <a:t>4- چگونگی بررسی هیدرودینامیک اجکتور گاز-مایع در حالت آشفته</a:t>
                </a:r>
              </a:p>
              <a:p>
                <a:pPr marL="109728" indent="0" algn="just" rtl="1">
                  <a:lnSpc>
                    <a:spcPct val="150000"/>
                  </a:lnSpc>
                  <a:buNone/>
                </a:pPr>
                <a:r>
                  <a:rPr lang="fa-IR" sz="2400" b="1" dirty="0" smtClean="0">
                    <a:cs typeface="B Titr" panose="00000700000000000000" pitchFamily="2" charset="-78"/>
                  </a:rPr>
                  <a:t>5- نحوه محاسبه ضریب انتقال جرم از فاز گاز به مایع</a:t>
                </a:r>
              </a:p>
              <a:p>
                <a:pPr marL="109728" indent="0" algn="just" rtl="1">
                  <a:lnSpc>
                    <a:spcPct val="150000"/>
                  </a:lnSpc>
                  <a:buNone/>
                </a:pPr>
                <a:r>
                  <a:rPr lang="fa-IR" sz="2400" b="1" dirty="0" smtClean="0">
                    <a:cs typeface="B Titr" panose="00000700000000000000" pitchFamily="2" charset="-78"/>
                  </a:rPr>
                  <a:t>6- نحوه بررسی توزیع </a:t>
                </a:r>
                <a:r>
                  <a:rPr lang="fa-IR" sz="2400" b="1" dirty="0">
                    <a:cs typeface="B Titr" panose="00000700000000000000" pitchFamily="2" charset="-78"/>
                  </a:rPr>
                  <a:t>جزء جرمی </a:t>
                </a:r>
                <a:r>
                  <a:rPr lang="en-GB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CO2</a:t>
                </a:r>
                <a:r>
                  <a:rPr lang="en-GB" sz="2400" b="1" dirty="0">
                    <a:cs typeface="B Titr" panose="00000700000000000000" pitchFamily="2" charset="-78"/>
                  </a:rPr>
                  <a:t> </a:t>
                </a:r>
                <a:r>
                  <a:rPr lang="fa-IR" sz="2400" b="1" dirty="0" smtClean="0">
                    <a:cs typeface="B Titr" panose="00000700000000000000" pitchFamily="2" charset="-78"/>
                  </a:rPr>
                  <a:t> در </a:t>
                </a:r>
                <a:r>
                  <a:rPr lang="fa-IR" sz="2400" b="1" dirty="0">
                    <a:cs typeface="B Titr" panose="00000700000000000000" pitchFamily="2" charset="-78"/>
                  </a:rPr>
                  <a:t>طول </a:t>
                </a:r>
                <a:r>
                  <a:rPr lang="fa-IR" sz="2400" b="1" dirty="0" smtClean="0">
                    <a:cs typeface="B Titr" panose="00000700000000000000" pitchFamily="2" charset="-78"/>
                  </a:rPr>
                  <a:t>اجکتور و ...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800600"/>
              </a:xfrm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برنامه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4520</TotalTime>
  <Words>461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B Titr</vt:lpstr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Concourse</vt:lpstr>
      <vt:lpstr>          شبیه سازی فرآیند انتقال جرم و عملکرد هیدرودینامیکی آن در اجکتورگاز-مایع  محمد مهدی پریوژ   تیر95  MarketCode.ir</vt:lpstr>
      <vt:lpstr>PowerPoint Presentation</vt:lpstr>
      <vt:lpstr>PowerPoint Presentation</vt:lpstr>
      <vt:lpstr>توانمندیهای شبکه</vt:lpstr>
      <vt:lpstr>توانمندیهای شبیه سازی</vt:lpstr>
      <vt:lpstr>توانمندیهای شبیه سازی</vt:lpstr>
      <vt:lpstr>توانمندیهای شبیه سازی</vt:lpstr>
      <vt:lpstr>توانمندیهای شبیه سازی</vt:lpstr>
      <vt:lpstr>آنچه در این برنامه خواهید آموخت</vt:lpstr>
      <vt:lpstr>نکات و الزامات</vt:lpstr>
      <vt:lpstr>پروژه های تکمیلی طرح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236</cp:revision>
  <dcterms:created xsi:type="dcterms:W3CDTF">2006-08-16T00:00:00Z</dcterms:created>
  <dcterms:modified xsi:type="dcterms:W3CDTF">2016-10-25T11:26:57Z</dcterms:modified>
</cp:coreProperties>
</file>