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366" r:id="rId2"/>
    <p:sldId id="355" r:id="rId3"/>
    <p:sldId id="368" r:id="rId4"/>
    <p:sldId id="369" r:id="rId5"/>
    <p:sldId id="354" r:id="rId6"/>
    <p:sldId id="367" r:id="rId7"/>
    <p:sldId id="370" r:id="rId8"/>
    <p:sldId id="356" r:id="rId9"/>
    <p:sldId id="357" r:id="rId10"/>
    <p:sldId id="358" r:id="rId11"/>
    <p:sldId id="359" r:id="rId12"/>
    <p:sldId id="360" r:id="rId13"/>
    <p:sldId id="361" r:id="rId14"/>
    <p:sldId id="371" r:id="rId15"/>
    <p:sldId id="362" r:id="rId16"/>
    <p:sldId id="3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smoothMarker"/>
        <c:varyColors val="0"/>
        <c:ser>
          <c:idx val="0"/>
          <c:order val="1"/>
          <c:marker>
            <c:symbol val="none"/>
          </c:marker>
          <c:xVal>
            <c:numRef>
              <c:f>Sheet1!$A$1:$A$30</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Sheet1!$B$1:$B$30</c:f>
              <c:numCache>
                <c:formatCode>General</c:formatCode>
                <c:ptCount val="30"/>
                <c:pt idx="0">
                  <c:v>320</c:v>
                </c:pt>
                <c:pt idx="1">
                  <c:v>322</c:v>
                </c:pt>
                <c:pt idx="2">
                  <c:v>323</c:v>
                </c:pt>
                <c:pt idx="3">
                  <c:v>324</c:v>
                </c:pt>
                <c:pt idx="4">
                  <c:v>322.5</c:v>
                </c:pt>
                <c:pt idx="5">
                  <c:v>321</c:v>
                </c:pt>
                <c:pt idx="6">
                  <c:v>319</c:v>
                </c:pt>
                <c:pt idx="7">
                  <c:v>317</c:v>
                </c:pt>
                <c:pt idx="8">
                  <c:v>316</c:v>
                </c:pt>
                <c:pt idx="9">
                  <c:v>315.89999999999998</c:v>
                </c:pt>
                <c:pt idx="10">
                  <c:v>315.5</c:v>
                </c:pt>
                <c:pt idx="11">
                  <c:v>315</c:v>
                </c:pt>
                <c:pt idx="12">
                  <c:v>314</c:v>
                </c:pt>
                <c:pt idx="13">
                  <c:v>313.5</c:v>
                </c:pt>
                <c:pt idx="14">
                  <c:v>313</c:v>
                </c:pt>
                <c:pt idx="15">
                  <c:v>312.5</c:v>
                </c:pt>
                <c:pt idx="16">
                  <c:v>312</c:v>
                </c:pt>
                <c:pt idx="17">
                  <c:v>311.7</c:v>
                </c:pt>
                <c:pt idx="18">
                  <c:v>311</c:v>
                </c:pt>
                <c:pt idx="19">
                  <c:v>310.60000000000002</c:v>
                </c:pt>
                <c:pt idx="20">
                  <c:v>310</c:v>
                </c:pt>
                <c:pt idx="21">
                  <c:v>309.3</c:v>
                </c:pt>
                <c:pt idx="22">
                  <c:v>308.7</c:v>
                </c:pt>
                <c:pt idx="23">
                  <c:v>308.10000000000002</c:v>
                </c:pt>
                <c:pt idx="24">
                  <c:v>307.39999999999998</c:v>
                </c:pt>
                <c:pt idx="25">
                  <c:v>307</c:v>
                </c:pt>
                <c:pt idx="26">
                  <c:v>306.89999999999998</c:v>
                </c:pt>
                <c:pt idx="27">
                  <c:v>306.39999999999998</c:v>
                </c:pt>
                <c:pt idx="28">
                  <c:v>306.10000000000002</c:v>
                </c:pt>
                <c:pt idx="29">
                  <c:v>306</c:v>
                </c:pt>
              </c:numCache>
            </c:numRef>
          </c:yVal>
          <c:smooth val="1"/>
        </c:ser>
        <c:dLbls>
          <c:showLegendKey val="0"/>
          <c:showVal val="0"/>
          <c:showCatName val="0"/>
          <c:showSerName val="0"/>
          <c:showPercent val="0"/>
          <c:showBubbleSize val="0"/>
        </c:dLbls>
        <c:axId val="86618880"/>
        <c:axId val="86620800"/>
      </c:scatterChart>
      <c:scatterChart>
        <c:scatterStyle val="lineMarker"/>
        <c:varyColors val="0"/>
        <c:ser>
          <c:idx val="1"/>
          <c:order val="0"/>
          <c:tx>
            <c:v>TEMPERATURE</c:v>
          </c:tx>
          <c:spPr>
            <a:ln w="28575">
              <a:noFill/>
            </a:ln>
          </c:spPr>
          <c:yVal>
            <c:numLit>
              <c:formatCode>General</c:formatCode>
              <c:ptCount val="1"/>
              <c:pt idx="0">
                <c:v>1</c:v>
              </c:pt>
            </c:numLit>
          </c:yVal>
          <c:smooth val="0"/>
        </c:ser>
        <c:dLbls>
          <c:showLegendKey val="0"/>
          <c:showVal val="0"/>
          <c:showCatName val="0"/>
          <c:showSerName val="0"/>
          <c:showPercent val="0"/>
          <c:showBubbleSize val="0"/>
        </c:dLbls>
        <c:axId val="86618880"/>
        <c:axId val="86620800"/>
      </c:scatterChart>
      <c:valAx>
        <c:axId val="86618880"/>
        <c:scaling>
          <c:orientation val="minMax"/>
          <c:max val="31"/>
          <c:min val="0"/>
        </c:scaling>
        <c:delete val="0"/>
        <c:axPos val="b"/>
        <c:title>
          <c:tx>
            <c:rich>
              <a:bodyPr/>
              <a:lstStyle/>
              <a:p>
                <a:pPr>
                  <a:defRPr sz="1800"/>
                </a:pPr>
                <a:r>
                  <a:rPr lang="fa-IR" sz="1600" b="1" dirty="0" smtClean="0">
                    <a:cs typeface="B Nazanin" pitchFamily="2" charset="-78"/>
                  </a:rPr>
                  <a:t>شماره</a:t>
                </a:r>
                <a:r>
                  <a:rPr lang="fa-IR" sz="1600" b="1" baseline="0" dirty="0" smtClean="0">
                    <a:cs typeface="B Nazanin" pitchFamily="2" charset="-78"/>
                  </a:rPr>
                  <a:t> سینی</a:t>
                </a:r>
                <a:endParaRPr lang="en-US" sz="1600" b="1" dirty="0">
                  <a:cs typeface="B Nazanin" pitchFamily="2" charset="-78"/>
                </a:endParaRPr>
              </a:p>
            </c:rich>
          </c:tx>
          <c:layout/>
          <c:overlay val="0"/>
        </c:title>
        <c:numFmt formatCode="General" sourceLinked="1"/>
        <c:majorTickMark val="out"/>
        <c:minorTickMark val="none"/>
        <c:tickLblPos val="nextTo"/>
        <c:crossAx val="86620800"/>
        <c:crosses val="autoZero"/>
        <c:crossBetween val="midCat"/>
      </c:valAx>
      <c:valAx>
        <c:axId val="86620800"/>
        <c:scaling>
          <c:orientation val="minMax"/>
          <c:max val="324"/>
          <c:min val="306"/>
        </c:scaling>
        <c:delete val="0"/>
        <c:axPos val="l"/>
        <c:majorGridlines>
          <c:spPr>
            <a:ln>
              <a:noFill/>
            </a:ln>
          </c:spPr>
        </c:majorGridlines>
        <c:minorGridlines>
          <c:spPr>
            <a:ln>
              <a:noFill/>
            </a:ln>
          </c:spPr>
        </c:minorGridlines>
        <c:title>
          <c:tx>
            <c:rich>
              <a:bodyPr rot="-5400000" vert="horz"/>
              <a:lstStyle/>
              <a:p>
                <a:pPr>
                  <a:defRPr/>
                </a:pPr>
                <a:r>
                  <a:rPr lang="fa-IR" sz="1600" dirty="0" smtClean="0">
                    <a:cs typeface="B Nazanin" pitchFamily="2" charset="-78"/>
                  </a:rPr>
                  <a:t>دما</a:t>
                </a:r>
                <a:r>
                  <a:rPr lang="en-US" sz="1600" dirty="0" smtClean="0">
                    <a:cs typeface="B Nazanin" pitchFamily="2" charset="-78"/>
                  </a:rPr>
                  <a:t> </a:t>
                </a:r>
                <a:r>
                  <a:rPr lang="fa-IR" sz="1600" dirty="0" smtClean="0">
                    <a:cs typeface="B Nazanin" pitchFamily="2" charset="-78"/>
                  </a:rPr>
                  <a:t>(کلوین)</a:t>
                </a:r>
                <a:endParaRPr lang="en-US" sz="1600" dirty="0">
                  <a:cs typeface="B Nazanin" pitchFamily="2" charset="-78"/>
                </a:endParaRPr>
              </a:p>
            </c:rich>
          </c:tx>
          <c:layout/>
          <c:overlay val="0"/>
        </c:title>
        <c:numFmt formatCode="General" sourceLinked="1"/>
        <c:majorTickMark val="out"/>
        <c:minorTickMark val="none"/>
        <c:tickLblPos val="nextTo"/>
        <c:spPr>
          <a:noFill/>
        </c:spPr>
        <c:crossAx val="86618880"/>
        <c:crosses val="autoZero"/>
        <c:crossBetween val="midCat"/>
      </c:valAx>
      <c:spPr>
        <a:noFill/>
        <a:ln>
          <a:noFill/>
        </a:ln>
      </c:spPr>
    </c:plotArea>
    <c:plotVisOnly val="1"/>
    <c:dispBlanksAs val="gap"/>
    <c:showDLblsOverMax val="0"/>
  </c:chart>
  <c:spPr>
    <a:no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smoothMarker"/>
        <c:varyColors val="0"/>
        <c:ser>
          <c:idx val="0"/>
          <c:order val="0"/>
          <c:marker>
            <c:symbol val="none"/>
          </c:marker>
          <c:xVal>
            <c:numRef>
              <c:f>Sheet1!$A$1:$A$30</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Sheet1!$B$1:$B$30</c:f>
              <c:numCache>
                <c:formatCode>General</c:formatCode>
                <c:ptCount val="30"/>
                <c:pt idx="0">
                  <c:v>6750</c:v>
                </c:pt>
                <c:pt idx="1">
                  <c:v>6749</c:v>
                </c:pt>
                <c:pt idx="2">
                  <c:v>6748</c:v>
                </c:pt>
                <c:pt idx="3">
                  <c:v>6747</c:v>
                </c:pt>
                <c:pt idx="4">
                  <c:v>6745</c:v>
                </c:pt>
                <c:pt idx="5">
                  <c:v>6744</c:v>
                </c:pt>
                <c:pt idx="6">
                  <c:v>6743</c:v>
                </c:pt>
                <c:pt idx="7">
                  <c:v>6742</c:v>
                </c:pt>
                <c:pt idx="8">
                  <c:v>6741</c:v>
                </c:pt>
                <c:pt idx="9">
                  <c:v>6740</c:v>
                </c:pt>
                <c:pt idx="10">
                  <c:v>6738</c:v>
                </c:pt>
                <c:pt idx="11">
                  <c:v>6736</c:v>
                </c:pt>
                <c:pt idx="12">
                  <c:v>6734</c:v>
                </c:pt>
                <c:pt idx="13">
                  <c:v>6732</c:v>
                </c:pt>
                <c:pt idx="14">
                  <c:v>6730</c:v>
                </c:pt>
                <c:pt idx="15">
                  <c:v>6728</c:v>
                </c:pt>
                <c:pt idx="16">
                  <c:v>6727</c:v>
                </c:pt>
                <c:pt idx="17">
                  <c:v>6725</c:v>
                </c:pt>
                <c:pt idx="18">
                  <c:v>6724</c:v>
                </c:pt>
                <c:pt idx="19">
                  <c:v>6722</c:v>
                </c:pt>
                <c:pt idx="20">
                  <c:v>6720</c:v>
                </c:pt>
                <c:pt idx="21">
                  <c:v>6718</c:v>
                </c:pt>
                <c:pt idx="22">
                  <c:v>6716</c:v>
                </c:pt>
                <c:pt idx="23">
                  <c:v>6714</c:v>
                </c:pt>
                <c:pt idx="24">
                  <c:v>6712</c:v>
                </c:pt>
                <c:pt idx="25">
                  <c:v>6710</c:v>
                </c:pt>
                <c:pt idx="26">
                  <c:v>6708</c:v>
                </c:pt>
                <c:pt idx="27">
                  <c:v>6706</c:v>
                </c:pt>
                <c:pt idx="28">
                  <c:v>6704</c:v>
                </c:pt>
                <c:pt idx="29">
                  <c:v>6702</c:v>
                </c:pt>
              </c:numCache>
            </c:numRef>
          </c:yVal>
          <c:smooth val="1"/>
        </c:ser>
        <c:dLbls>
          <c:showLegendKey val="0"/>
          <c:showVal val="0"/>
          <c:showCatName val="0"/>
          <c:showSerName val="0"/>
          <c:showPercent val="0"/>
          <c:showBubbleSize val="0"/>
        </c:dLbls>
        <c:axId val="86633856"/>
        <c:axId val="86668800"/>
      </c:scatterChart>
      <c:valAx>
        <c:axId val="86633856"/>
        <c:scaling>
          <c:orientation val="minMax"/>
          <c:max val="30"/>
        </c:scaling>
        <c:delete val="0"/>
        <c:axPos val="b"/>
        <c:title>
          <c:tx>
            <c:rich>
              <a:bodyPr/>
              <a:lstStyle/>
              <a:p>
                <a:pPr>
                  <a:defRPr/>
                </a:pPr>
                <a:r>
                  <a:rPr lang="fa-IR" sz="1600" dirty="0" smtClean="0">
                    <a:cs typeface="B Nazanin" pitchFamily="2" charset="-78"/>
                  </a:rPr>
                  <a:t>شماره سینی</a:t>
                </a:r>
                <a:endParaRPr lang="en-US" sz="1600" dirty="0">
                  <a:cs typeface="B Nazanin" pitchFamily="2" charset="-78"/>
                </a:endParaRPr>
              </a:p>
            </c:rich>
          </c:tx>
          <c:layout/>
          <c:overlay val="0"/>
        </c:title>
        <c:numFmt formatCode="General" sourceLinked="1"/>
        <c:majorTickMark val="out"/>
        <c:minorTickMark val="none"/>
        <c:tickLblPos val="nextTo"/>
        <c:crossAx val="86668800"/>
        <c:crosses val="autoZero"/>
        <c:crossBetween val="midCat"/>
      </c:valAx>
      <c:valAx>
        <c:axId val="86668800"/>
        <c:scaling>
          <c:orientation val="minMax"/>
          <c:max val="6755"/>
          <c:min val="6700"/>
        </c:scaling>
        <c:delete val="0"/>
        <c:axPos val="l"/>
        <c:majorGridlines>
          <c:spPr>
            <a:ln>
              <a:noFill/>
            </a:ln>
          </c:spPr>
        </c:majorGridlines>
        <c:title>
          <c:tx>
            <c:rich>
              <a:bodyPr rot="-5400000" vert="horz"/>
              <a:lstStyle/>
              <a:p>
                <a:pPr>
                  <a:defRPr/>
                </a:pPr>
                <a:r>
                  <a:rPr lang="fa-IR" sz="1600" dirty="0" smtClean="0">
                    <a:cs typeface="B Nazanin" pitchFamily="2" charset="-78"/>
                  </a:rPr>
                  <a:t>فشار(کیلو</a:t>
                </a:r>
                <a:r>
                  <a:rPr lang="fa-IR" sz="1600" baseline="0" dirty="0" smtClean="0">
                    <a:cs typeface="B Nazanin" pitchFamily="2" charset="-78"/>
                  </a:rPr>
                  <a:t> پاسکال)</a:t>
                </a:r>
                <a:endParaRPr lang="en-US" sz="1600" dirty="0">
                  <a:cs typeface="B Nazanin" pitchFamily="2" charset="-78"/>
                </a:endParaRPr>
              </a:p>
            </c:rich>
          </c:tx>
          <c:layout/>
          <c:overlay val="0"/>
        </c:title>
        <c:numFmt formatCode="General" sourceLinked="1"/>
        <c:majorTickMark val="out"/>
        <c:minorTickMark val="none"/>
        <c:tickLblPos val="nextTo"/>
        <c:crossAx val="86633856"/>
        <c:crosses val="autoZero"/>
        <c:crossBetween val="midCat"/>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smoothMarker"/>
        <c:varyColors val="0"/>
        <c:ser>
          <c:idx val="0"/>
          <c:order val="0"/>
          <c:tx>
            <c:v>co2</c:v>
          </c:tx>
          <c:spPr>
            <a:ln w="28575">
              <a:solidFill>
                <a:schemeClr val="tx2">
                  <a:lumMod val="60000"/>
                  <a:lumOff val="40000"/>
                </a:schemeClr>
              </a:solidFill>
            </a:ln>
          </c:spPr>
          <c:marker>
            <c:symbol val="none"/>
          </c:marker>
          <c:xVal>
            <c:numRef>
              <c:f>Sheet1!$A$1:$A$6</c:f>
              <c:numCache>
                <c:formatCode>General</c:formatCode>
                <c:ptCount val="6"/>
                <c:pt idx="0">
                  <c:v>2000</c:v>
                </c:pt>
                <c:pt idx="1">
                  <c:v>4000</c:v>
                </c:pt>
                <c:pt idx="2">
                  <c:v>6000</c:v>
                </c:pt>
                <c:pt idx="3">
                  <c:v>8000</c:v>
                </c:pt>
                <c:pt idx="4">
                  <c:v>10000</c:v>
                </c:pt>
              </c:numCache>
            </c:numRef>
          </c:xVal>
          <c:yVal>
            <c:numRef>
              <c:f>Sheet1!$B$1:$B$6</c:f>
              <c:numCache>
                <c:formatCode>General</c:formatCode>
                <c:ptCount val="6"/>
                <c:pt idx="0">
                  <c:v>0.6</c:v>
                </c:pt>
                <c:pt idx="1">
                  <c:v>0.9</c:v>
                </c:pt>
                <c:pt idx="2">
                  <c:v>1.3</c:v>
                </c:pt>
                <c:pt idx="3">
                  <c:v>1.9</c:v>
                </c:pt>
                <c:pt idx="4">
                  <c:v>2.6</c:v>
                </c:pt>
              </c:numCache>
            </c:numRef>
          </c:yVal>
          <c:smooth val="1"/>
        </c:ser>
        <c:ser>
          <c:idx val="1"/>
          <c:order val="1"/>
          <c:tx>
            <c:v>H2S</c:v>
          </c:tx>
          <c:spPr>
            <a:ln w="28575">
              <a:solidFill>
                <a:srgbClr val="FF0066"/>
              </a:solidFill>
            </a:ln>
          </c:spPr>
          <c:marker>
            <c:symbol val="none"/>
          </c:marker>
          <c:xVal>
            <c:numRef>
              <c:f>Sheet1!$A$1:$A$6</c:f>
              <c:numCache>
                <c:formatCode>General</c:formatCode>
                <c:ptCount val="6"/>
                <c:pt idx="0">
                  <c:v>2000</c:v>
                </c:pt>
                <c:pt idx="1">
                  <c:v>4000</c:v>
                </c:pt>
                <c:pt idx="2">
                  <c:v>6000</c:v>
                </c:pt>
                <c:pt idx="3">
                  <c:v>8000</c:v>
                </c:pt>
                <c:pt idx="4">
                  <c:v>10000</c:v>
                </c:pt>
              </c:numCache>
            </c:numRef>
          </c:xVal>
          <c:yVal>
            <c:numRef>
              <c:f>Sheet1!$C$1:$C$6</c:f>
              <c:numCache>
                <c:formatCode>General</c:formatCode>
                <c:ptCount val="6"/>
                <c:pt idx="0">
                  <c:v>1.1000000000000001</c:v>
                </c:pt>
                <c:pt idx="1">
                  <c:v>1.5</c:v>
                </c:pt>
                <c:pt idx="2">
                  <c:v>2</c:v>
                </c:pt>
                <c:pt idx="3">
                  <c:v>2.6</c:v>
                </c:pt>
                <c:pt idx="4">
                  <c:v>3.3</c:v>
                </c:pt>
              </c:numCache>
            </c:numRef>
          </c:yVal>
          <c:smooth val="1"/>
        </c:ser>
        <c:dLbls>
          <c:showLegendKey val="0"/>
          <c:showVal val="0"/>
          <c:showCatName val="0"/>
          <c:showSerName val="0"/>
          <c:showPercent val="0"/>
          <c:showBubbleSize val="0"/>
        </c:dLbls>
        <c:axId val="86682624"/>
        <c:axId val="93983872"/>
      </c:scatterChart>
      <c:valAx>
        <c:axId val="86682624"/>
        <c:scaling>
          <c:orientation val="minMax"/>
          <c:min val="17"/>
        </c:scaling>
        <c:delete val="0"/>
        <c:axPos val="b"/>
        <c:title>
          <c:tx>
            <c:rich>
              <a:bodyPr/>
              <a:lstStyle/>
              <a:p>
                <a:pPr>
                  <a:defRPr/>
                </a:pPr>
                <a:r>
                  <a:rPr lang="fa-IR" sz="1600" b="0" dirty="0" smtClean="0">
                    <a:cs typeface="B Nazanin" pitchFamily="2" charset="-78"/>
                  </a:rPr>
                  <a:t>دما</a:t>
                </a:r>
                <a:r>
                  <a:rPr lang="fa-IR" sz="1600" b="0" baseline="0" dirty="0" smtClean="0">
                    <a:cs typeface="B Nazanin" pitchFamily="2" charset="-78"/>
                  </a:rPr>
                  <a:t> (درجه سانتی گراد)</a:t>
                </a:r>
                <a:endParaRPr lang="en-US" sz="1600" b="0" dirty="0">
                  <a:cs typeface="B Nazanin" pitchFamily="2" charset="-78"/>
                </a:endParaRPr>
              </a:p>
            </c:rich>
          </c:tx>
          <c:layout>
            <c:manualLayout>
              <c:xMode val="edge"/>
              <c:yMode val="edge"/>
              <c:x val="0.30073050997845779"/>
              <c:y val="0.85772527217975447"/>
            </c:manualLayout>
          </c:layout>
          <c:overlay val="0"/>
        </c:title>
        <c:numFmt formatCode="General" sourceLinked="1"/>
        <c:majorTickMark val="out"/>
        <c:minorTickMark val="none"/>
        <c:tickLblPos val="nextTo"/>
        <c:crossAx val="93983872"/>
        <c:crosses val="autoZero"/>
        <c:crossBetween val="midCat"/>
      </c:valAx>
      <c:valAx>
        <c:axId val="93983872"/>
        <c:scaling>
          <c:orientation val="minMax"/>
          <c:min val="0.4"/>
        </c:scaling>
        <c:delete val="0"/>
        <c:axPos val="l"/>
        <c:majorGridlines>
          <c:spPr>
            <a:ln>
              <a:noFill/>
            </a:ln>
          </c:spPr>
        </c:majorGridlines>
        <c:title>
          <c:tx>
            <c:rich>
              <a:bodyPr rot="-5400000" vert="horz"/>
              <a:lstStyle/>
              <a:p>
                <a:pPr>
                  <a:defRPr/>
                </a:pPr>
                <a:r>
                  <a:rPr lang="fa-IR" sz="1600" b="0" dirty="0" smtClean="0">
                    <a:cs typeface="B Nazanin" pitchFamily="2" charset="-78"/>
                  </a:rPr>
                  <a:t>غلظت </a:t>
                </a:r>
                <a:r>
                  <a:rPr lang="en-US" sz="1600" b="0" dirty="0" smtClean="0">
                    <a:cs typeface="B Nazanin" pitchFamily="2" charset="-78"/>
                  </a:rPr>
                  <a:t>(ppm)</a:t>
                </a:r>
                <a:endParaRPr lang="en-US" sz="1600" b="0" dirty="0">
                  <a:cs typeface="B Nazanin" pitchFamily="2" charset="-78"/>
                </a:endParaRPr>
              </a:p>
            </c:rich>
          </c:tx>
          <c:layout/>
          <c:overlay val="0"/>
        </c:title>
        <c:numFmt formatCode="General" sourceLinked="1"/>
        <c:majorTickMark val="out"/>
        <c:minorTickMark val="none"/>
        <c:tickLblPos val="nextTo"/>
        <c:crossAx val="86682624"/>
        <c:crosses val="autoZero"/>
        <c:crossBetween val="midCat"/>
      </c:valAx>
    </c:plotArea>
    <c:legend>
      <c:legendPos val="r"/>
      <c:layout>
        <c:manualLayout>
          <c:xMode val="edge"/>
          <c:yMode val="edge"/>
          <c:x val="0.79010860055536536"/>
          <c:y val="0.14988408449924631"/>
          <c:w val="0.11085758301951386"/>
          <c:h val="0.11824694056450398"/>
        </c:manualLayout>
      </c:layout>
      <c:overlay val="0"/>
      <c:txPr>
        <a:bodyPr/>
        <a:lstStyle/>
        <a:p>
          <a:pPr>
            <a:defRPr>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smoothMarker"/>
        <c:varyColors val="0"/>
        <c:ser>
          <c:idx val="0"/>
          <c:order val="0"/>
          <c:tx>
            <c:v>CO2</c:v>
          </c:tx>
          <c:spPr>
            <a:ln w="28575">
              <a:solidFill>
                <a:schemeClr val="accent1"/>
              </a:solidFill>
            </a:ln>
          </c:spPr>
          <c:marker>
            <c:symbol val="none"/>
          </c:marker>
          <c:xVal>
            <c:numRef>
              <c:f>Sheet1!$A$1:$A$9</c:f>
              <c:numCache>
                <c:formatCode>General</c:formatCode>
                <c:ptCount val="9"/>
                <c:pt idx="0">
                  <c:v>2000</c:v>
                </c:pt>
                <c:pt idx="1">
                  <c:v>3000</c:v>
                </c:pt>
                <c:pt idx="2">
                  <c:v>4000</c:v>
                </c:pt>
                <c:pt idx="3">
                  <c:v>5000</c:v>
                </c:pt>
                <c:pt idx="4">
                  <c:v>6000</c:v>
                </c:pt>
                <c:pt idx="5">
                  <c:v>7000</c:v>
                </c:pt>
                <c:pt idx="6">
                  <c:v>8000</c:v>
                </c:pt>
                <c:pt idx="7">
                  <c:v>9000</c:v>
                </c:pt>
                <c:pt idx="8">
                  <c:v>10000</c:v>
                </c:pt>
              </c:numCache>
            </c:numRef>
          </c:xVal>
          <c:yVal>
            <c:numRef>
              <c:f>Sheet1!$B$1:$B$9</c:f>
              <c:numCache>
                <c:formatCode>General</c:formatCode>
                <c:ptCount val="9"/>
                <c:pt idx="0">
                  <c:v>60</c:v>
                </c:pt>
                <c:pt idx="1">
                  <c:v>45</c:v>
                </c:pt>
                <c:pt idx="2">
                  <c:v>35</c:v>
                </c:pt>
                <c:pt idx="3">
                  <c:v>22</c:v>
                </c:pt>
                <c:pt idx="4">
                  <c:v>15</c:v>
                </c:pt>
                <c:pt idx="5">
                  <c:v>7</c:v>
                </c:pt>
                <c:pt idx="6">
                  <c:v>2</c:v>
                </c:pt>
                <c:pt idx="7">
                  <c:v>1</c:v>
                </c:pt>
                <c:pt idx="8">
                  <c:v>0</c:v>
                </c:pt>
              </c:numCache>
            </c:numRef>
          </c:yVal>
          <c:smooth val="1"/>
        </c:ser>
        <c:ser>
          <c:idx val="1"/>
          <c:order val="1"/>
          <c:tx>
            <c:v>H2S</c:v>
          </c:tx>
          <c:spPr>
            <a:ln w="28575">
              <a:solidFill>
                <a:srgbClr val="FF0000"/>
              </a:solidFill>
            </a:ln>
          </c:spPr>
          <c:marker>
            <c:symbol val="none"/>
          </c:marker>
          <c:xVal>
            <c:numRef>
              <c:f>Sheet1!$A$1:$A$9</c:f>
              <c:numCache>
                <c:formatCode>General</c:formatCode>
                <c:ptCount val="9"/>
                <c:pt idx="0">
                  <c:v>2000</c:v>
                </c:pt>
                <c:pt idx="1">
                  <c:v>3000</c:v>
                </c:pt>
                <c:pt idx="2">
                  <c:v>4000</c:v>
                </c:pt>
                <c:pt idx="3">
                  <c:v>5000</c:v>
                </c:pt>
                <c:pt idx="4">
                  <c:v>6000</c:v>
                </c:pt>
                <c:pt idx="5">
                  <c:v>7000</c:v>
                </c:pt>
                <c:pt idx="6">
                  <c:v>8000</c:v>
                </c:pt>
                <c:pt idx="7">
                  <c:v>9000</c:v>
                </c:pt>
                <c:pt idx="8">
                  <c:v>10000</c:v>
                </c:pt>
              </c:numCache>
            </c:numRef>
          </c:xVal>
          <c:yVal>
            <c:numRef>
              <c:f>Sheet1!$C$1:$C$9</c:f>
              <c:numCache>
                <c:formatCode>General</c:formatCode>
                <c:ptCount val="9"/>
                <c:pt idx="0">
                  <c:v>200</c:v>
                </c:pt>
                <c:pt idx="1">
                  <c:v>150</c:v>
                </c:pt>
                <c:pt idx="2">
                  <c:v>100</c:v>
                </c:pt>
                <c:pt idx="3">
                  <c:v>75</c:v>
                </c:pt>
                <c:pt idx="4">
                  <c:v>50</c:v>
                </c:pt>
                <c:pt idx="5">
                  <c:v>25</c:v>
                </c:pt>
                <c:pt idx="6">
                  <c:v>4</c:v>
                </c:pt>
                <c:pt idx="7">
                  <c:v>0</c:v>
                </c:pt>
                <c:pt idx="8">
                  <c:v>0</c:v>
                </c:pt>
              </c:numCache>
            </c:numRef>
          </c:yVal>
          <c:smooth val="1"/>
        </c:ser>
        <c:dLbls>
          <c:showLegendKey val="0"/>
          <c:showVal val="0"/>
          <c:showCatName val="0"/>
          <c:showSerName val="0"/>
          <c:showPercent val="0"/>
          <c:showBubbleSize val="0"/>
        </c:dLbls>
        <c:axId val="94010368"/>
        <c:axId val="94028928"/>
      </c:scatterChart>
      <c:valAx>
        <c:axId val="94010368"/>
        <c:scaling>
          <c:orientation val="minMax"/>
          <c:min val="2000"/>
        </c:scaling>
        <c:delete val="0"/>
        <c:axPos val="b"/>
        <c:title>
          <c:tx>
            <c:rich>
              <a:bodyPr/>
              <a:lstStyle/>
              <a:p>
                <a:pPr>
                  <a:defRPr/>
                </a:pPr>
                <a:r>
                  <a:rPr lang="fa-IR" sz="1600" b="0" dirty="0" smtClean="0">
                    <a:cs typeface="B Nazanin" pitchFamily="2" charset="-78"/>
                  </a:rPr>
                  <a:t>فشار (کیلو پاسکال)</a:t>
                </a:r>
                <a:endParaRPr lang="en-US" sz="1600" b="0" dirty="0">
                  <a:cs typeface="B Nazanin" pitchFamily="2" charset="-78"/>
                </a:endParaRPr>
              </a:p>
            </c:rich>
          </c:tx>
          <c:layout/>
          <c:overlay val="0"/>
        </c:title>
        <c:numFmt formatCode="General" sourceLinked="1"/>
        <c:majorTickMark val="out"/>
        <c:minorTickMark val="none"/>
        <c:tickLblPos val="nextTo"/>
        <c:crossAx val="94028928"/>
        <c:crosses val="autoZero"/>
        <c:crossBetween val="midCat"/>
      </c:valAx>
      <c:valAx>
        <c:axId val="94028928"/>
        <c:scaling>
          <c:orientation val="minMax"/>
        </c:scaling>
        <c:delete val="0"/>
        <c:axPos val="l"/>
        <c:majorGridlines>
          <c:spPr>
            <a:ln>
              <a:noFill/>
            </a:ln>
          </c:spPr>
        </c:majorGridlines>
        <c:title>
          <c:tx>
            <c:rich>
              <a:bodyPr rot="-5400000" vert="horz"/>
              <a:lstStyle/>
              <a:p>
                <a:pPr>
                  <a:defRPr/>
                </a:pPr>
                <a:r>
                  <a:rPr lang="fa-IR" sz="1600" b="0" dirty="0" smtClean="0">
                    <a:cs typeface="B Nazanin" pitchFamily="2" charset="-78"/>
                  </a:rPr>
                  <a:t>میزان جذب</a:t>
                </a:r>
                <a:endParaRPr lang="en-US" sz="1600" b="0" dirty="0">
                  <a:cs typeface="B Nazanin" pitchFamily="2" charset="-78"/>
                </a:endParaRPr>
              </a:p>
            </c:rich>
          </c:tx>
          <c:layout/>
          <c:overlay val="0"/>
        </c:title>
        <c:numFmt formatCode="General" sourceLinked="1"/>
        <c:majorTickMark val="out"/>
        <c:minorTickMark val="none"/>
        <c:tickLblPos val="nextTo"/>
        <c:crossAx val="94010368"/>
        <c:crosses val="autoZero"/>
        <c:crossBetween val="midCat"/>
      </c:valAx>
    </c:plotArea>
    <c:legend>
      <c:legendPos val="r"/>
      <c:layout>
        <c:manualLayout>
          <c:xMode val="edge"/>
          <c:yMode val="edge"/>
          <c:x val="0.36895066018068107"/>
          <c:y val="0.15662594319394899"/>
          <c:w val="0.13070187630298818"/>
          <c:h val="0.16762839755111725"/>
        </c:manualLayout>
      </c:layout>
      <c:overlay val="0"/>
      <c:txPr>
        <a:bodyPr/>
        <a:lstStyle/>
        <a:p>
          <a:pPr>
            <a:defRPr>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smoothMarker"/>
        <c:varyColors val="0"/>
        <c:ser>
          <c:idx val="0"/>
          <c:order val="0"/>
          <c:tx>
            <c:v>CO2</c:v>
          </c:tx>
          <c:spPr>
            <a:ln w="28575">
              <a:solidFill>
                <a:srgbClr val="0070C0"/>
              </a:solidFill>
            </a:ln>
          </c:spPr>
          <c:marker>
            <c:symbol val="none"/>
          </c:marker>
          <c:xVal>
            <c:numRef>
              <c:f>Sheet1!$A$1:$A$6</c:f>
              <c:numCache>
                <c:formatCode>General</c:formatCode>
                <c:ptCount val="6"/>
                <c:pt idx="0">
                  <c:v>10</c:v>
                </c:pt>
                <c:pt idx="1">
                  <c:v>15</c:v>
                </c:pt>
                <c:pt idx="2">
                  <c:v>20</c:v>
                </c:pt>
                <c:pt idx="3">
                  <c:v>25</c:v>
                </c:pt>
                <c:pt idx="4">
                  <c:v>30</c:v>
                </c:pt>
                <c:pt idx="5">
                  <c:v>35</c:v>
                </c:pt>
              </c:numCache>
            </c:numRef>
          </c:xVal>
          <c:yVal>
            <c:numRef>
              <c:f>Sheet1!$B$1:$B$6</c:f>
              <c:numCache>
                <c:formatCode>General</c:formatCode>
                <c:ptCount val="6"/>
                <c:pt idx="0">
                  <c:v>30</c:v>
                </c:pt>
                <c:pt idx="1">
                  <c:v>18</c:v>
                </c:pt>
                <c:pt idx="2">
                  <c:v>10</c:v>
                </c:pt>
                <c:pt idx="3">
                  <c:v>4</c:v>
                </c:pt>
                <c:pt idx="4">
                  <c:v>2</c:v>
                </c:pt>
                <c:pt idx="5">
                  <c:v>0</c:v>
                </c:pt>
              </c:numCache>
            </c:numRef>
          </c:yVal>
          <c:smooth val="1"/>
        </c:ser>
        <c:ser>
          <c:idx val="1"/>
          <c:order val="1"/>
          <c:tx>
            <c:v>H2S</c:v>
          </c:tx>
          <c:spPr>
            <a:ln w="28575">
              <a:solidFill>
                <a:srgbClr val="FF0066"/>
              </a:solidFill>
            </a:ln>
          </c:spPr>
          <c:marker>
            <c:symbol val="none"/>
          </c:marker>
          <c:xVal>
            <c:numRef>
              <c:f>Sheet1!$A$1:$A$6</c:f>
              <c:numCache>
                <c:formatCode>General</c:formatCode>
                <c:ptCount val="6"/>
                <c:pt idx="0">
                  <c:v>10</c:v>
                </c:pt>
                <c:pt idx="1">
                  <c:v>15</c:v>
                </c:pt>
                <c:pt idx="2">
                  <c:v>20</c:v>
                </c:pt>
                <c:pt idx="3">
                  <c:v>25</c:v>
                </c:pt>
                <c:pt idx="4">
                  <c:v>30</c:v>
                </c:pt>
                <c:pt idx="5">
                  <c:v>35</c:v>
                </c:pt>
              </c:numCache>
            </c:numRef>
          </c:xVal>
          <c:yVal>
            <c:numRef>
              <c:f>Sheet1!$C$1:$C$6</c:f>
              <c:numCache>
                <c:formatCode>General</c:formatCode>
                <c:ptCount val="6"/>
                <c:pt idx="0">
                  <c:v>80</c:v>
                </c:pt>
                <c:pt idx="1">
                  <c:v>61</c:v>
                </c:pt>
                <c:pt idx="2">
                  <c:v>35</c:v>
                </c:pt>
                <c:pt idx="3">
                  <c:v>20</c:v>
                </c:pt>
                <c:pt idx="4">
                  <c:v>4</c:v>
                </c:pt>
                <c:pt idx="5">
                  <c:v>0</c:v>
                </c:pt>
              </c:numCache>
            </c:numRef>
          </c:yVal>
          <c:smooth val="1"/>
        </c:ser>
        <c:dLbls>
          <c:showLegendKey val="0"/>
          <c:showVal val="0"/>
          <c:showCatName val="0"/>
          <c:showSerName val="0"/>
          <c:showPercent val="0"/>
          <c:showBubbleSize val="0"/>
        </c:dLbls>
        <c:axId val="95398912"/>
        <c:axId val="95405184"/>
      </c:scatterChart>
      <c:valAx>
        <c:axId val="95398912"/>
        <c:scaling>
          <c:orientation val="minMax"/>
          <c:min val="10"/>
        </c:scaling>
        <c:delete val="0"/>
        <c:axPos val="b"/>
        <c:title>
          <c:tx>
            <c:rich>
              <a:bodyPr/>
              <a:lstStyle/>
              <a:p>
                <a:pPr>
                  <a:defRPr/>
                </a:pPr>
                <a:r>
                  <a:rPr lang="fa-IR" sz="1800" b="1" i="0" baseline="0" dirty="0" smtClean="0">
                    <a:effectLst/>
                    <a:cs typeface="B Nazanin" pitchFamily="2" charset="-78"/>
                  </a:rPr>
                  <a:t>درصد وزنی آمین</a:t>
                </a:r>
                <a:endParaRPr lang="en-US" dirty="0">
                  <a:effectLst/>
                  <a:cs typeface="B Nazanin" pitchFamily="2" charset="-78"/>
                </a:endParaRPr>
              </a:p>
            </c:rich>
          </c:tx>
          <c:layout/>
          <c:overlay val="0"/>
        </c:title>
        <c:numFmt formatCode="General" sourceLinked="1"/>
        <c:majorTickMark val="out"/>
        <c:minorTickMark val="none"/>
        <c:tickLblPos val="nextTo"/>
        <c:crossAx val="95405184"/>
        <c:crosses val="autoZero"/>
        <c:crossBetween val="midCat"/>
      </c:valAx>
      <c:valAx>
        <c:axId val="95405184"/>
        <c:scaling>
          <c:orientation val="minMax"/>
        </c:scaling>
        <c:delete val="0"/>
        <c:axPos val="l"/>
        <c:majorGridlines>
          <c:spPr>
            <a:ln>
              <a:noFill/>
            </a:ln>
          </c:spPr>
        </c:majorGridlines>
        <c:title>
          <c:tx>
            <c:rich>
              <a:bodyPr rot="-5400000" vert="horz"/>
              <a:lstStyle/>
              <a:p>
                <a:pPr>
                  <a:defRPr/>
                </a:pPr>
                <a:r>
                  <a:rPr lang="fa-IR" sz="1600" b="0" dirty="0" smtClean="0">
                    <a:cs typeface="B Nazanin" pitchFamily="2" charset="-78"/>
                  </a:rPr>
                  <a:t>درصد حجمی خروجی</a:t>
                </a:r>
                <a:endParaRPr lang="en-US" sz="1600" b="0" dirty="0">
                  <a:cs typeface="B Nazanin" pitchFamily="2" charset="-78"/>
                </a:endParaRPr>
              </a:p>
            </c:rich>
          </c:tx>
          <c:layout/>
          <c:overlay val="0"/>
        </c:title>
        <c:numFmt formatCode="General" sourceLinked="1"/>
        <c:majorTickMark val="out"/>
        <c:minorTickMark val="none"/>
        <c:tickLblPos val="nextTo"/>
        <c:crossAx val="95398912"/>
        <c:crosses val="autoZero"/>
        <c:crossBetween val="midCat"/>
      </c:valAx>
    </c:plotArea>
    <c:legend>
      <c:legendPos val="r"/>
      <c:layout>
        <c:manualLayout>
          <c:xMode val="edge"/>
          <c:yMode val="edge"/>
          <c:x val="0.41064628214037519"/>
          <c:y val="0.11954598954389105"/>
          <c:w val="0.13070187630298818"/>
          <c:h val="0.16762839755111725"/>
        </c:manualLayout>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8/6/2016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8/6/2016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8/6/2016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8/6/2016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8/6/2016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8/6/2016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8/6/2016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8/6/2016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8/6/2016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8/6/2016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8/6/2016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8/6/2016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8/6/2016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effectLst>
                  <a:outerShdw blurRad="38100" dist="38100" dir="2700000" algn="tl">
                    <a:srgbClr val="000000">
                      <a:alpha val="43137"/>
                    </a:srgbClr>
                  </a:outerShdw>
                </a:effectLst>
                <a:cs typeface="B Titr" pitchFamily="2" charset="-78"/>
              </a:rPr>
              <a:t>مدل سازی ریاضی برج جذب جهت حذف سولفید هیدروژن و کربن دی اکسید و بررسی پارامترهای عملیاتی موثر با استفاده از نرم افزار کامسول</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مهرداد کیانی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مرداد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latin typeface="Times New Roman" panose="02020603050405020304" pitchFamily="18" charset="0"/>
                <a:cs typeface="B Titr" pitchFamily="2" charset="-78"/>
              </a:rPr>
              <a:t>بررسی دما در طول برج</a:t>
            </a:r>
            <a:endParaRPr lang="en-US" sz="2400" b="1" dirty="0">
              <a:solidFill>
                <a:srgbClr val="0000FF"/>
              </a:solidFill>
              <a:latin typeface="Times New Roman" panose="02020603050405020304" pitchFamily="18" charset="0"/>
              <a:cs typeface="B Titr"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graphicFrame>
        <p:nvGraphicFramePr>
          <p:cNvPr id="5" name="Chart 4"/>
          <p:cNvGraphicFramePr>
            <a:graphicFrameLocks/>
          </p:cNvGraphicFramePr>
          <p:nvPr>
            <p:extLst>
              <p:ext uri="{D42A27DB-BD31-4B8C-83A1-F6EECF244321}">
                <p14:modId xmlns:p14="http://schemas.microsoft.com/office/powerpoint/2010/main" val="1022912565"/>
              </p:ext>
            </p:extLst>
          </p:nvPr>
        </p:nvGraphicFramePr>
        <p:xfrm>
          <a:off x="1905000" y="2286000"/>
          <a:ext cx="6019800" cy="36747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latin typeface="Times New Roman" panose="02020603050405020304" pitchFamily="18" charset="0"/>
                <a:cs typeface="B Titr" pitchFamily="2" charset="-78"/>
              </a:rPr>
              <a:t>بررسی فشار در طول برج</a:t>
            </a:r>
            <a:endParaRPr lang="en-US" sz="2400" b="1" dirty="0">
              <a:solidFill>
                <a:srgbClr val="0000FF"/>
              </a:solidFill>
              <a:latin typeface="Times New Roman" panose="02020603050405020304" pitchFamily="18" charset="0"/>
              <a:cs typeface="B Titr"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graphicFrame>
        <p:nvGraphicFramePr>
          <p:cNvPr id="5" name="Chart 4"/>
          <p:cNvGraphicFramePr>
            <a:graphicFrameLocks/>
          </p:cNvGraphicFramePr>
          <p:nvPr>
            <p:extLst>
              <p:ext uri="{D42A27DB-BD31-4B8C-83A1-F6EECF244321}">
                <p14:modId xmlns:p14="http://schemas.microsoft.com/office/powerpoint/2010/main" val="3604184876"/>
              </p:ext>
            </p:extLst>
          </p:nvPr>
        </p:nvGraphicFramePr>
        <p:xfrm>
          <a:off x="1676400" y="2362200"/>
          <a:ext cx="640080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4420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solidFill>
                  <a:srgbClr val="0000FF"/>
                </a:solidFill>
                <a:cs typeface="B Titr" pitchFamily="2" charset="-78"/>
              </a:rPr>
              <a:t>تاثیر دمای آمین ورودی به برج به غلظت خروجی هیدروکربن ها</a:t>
            </a:r>
            <a:endParaRPr lang="en-US" sz="2400" b="1" dirty="0">
              <a:solidFill>
                <a:srgbClr val="0000FF"/>
              </a:solidFill>
              <a:latin typeface="Times New Roman" panose="02020603050405020304" pitchFamily="18" charset="0"/>
              <a:cs typeface="B Titr"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graphicFrame>
        <p:nvGraphicFramePr>
          <p:cNvPr id="5" name="Chart 4"/>
          <p:cNvGraphicFramePr>
            <a:graphicFrameLocks/>
          </p:cNvGraphicFramePr>
          <p:nvPr>
            <p:extLst>
              <p:ext uri="{D42A27DB-BD31-4B8C-83A1-F6EECF244321}">
                <p14:modId xmlns:p14="http://schemas.microsoft.com/office/powerpoint/2010/main" val="3919749425"/>
              </p:ext>
            </p:extLst>
          </p:nvPr>
        </p:nvGraphicFramePr>
        <p:xfrm>
          <a:off x="2057400" y="2057400"/>
          <a:ext cx="59436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643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cs typeface="B Titr" pitchFamily="2" charset="-78"/>
              </a:rPr>
              <a:t>تاثیر فشار عملیاتی بر میزان جذب</a:t>
            </a:r>
            <a:endParaRPr lang="en-US" sz="2400" dirty="0">
              <a:solidFill>
                <a:srgbClr val="0000FF"/>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graphicFrame>
        <p:nvGraphicFramePr>
          <p:cNvPr id="5" name="Chart 4"/>
          <p:cNvGraphicFramePr>
            <a:graphicFrameLocks/>
          </p:cNvGraphicFramePr>
          <p:nvPr>
            <p:extLst>
              <p:ext uri="{D42A27DB-BD31-4B8C-83A1-F6EECF244321}">
                <p14:modId xmlns:p14="http://schemas.microsoft.com/office/powerpoint/2010/main" val="2592809189"/>
              </p:ext>
            </p:extLst>
          </p:nvPr>
        </p:nvGraphicFramePr>
        <p:xfrm>
          <a:off x="1905000" y="2514600"/>
          <a:ext cx="57150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210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cs typeface="B Titr" pitchFamily="2" charset="-78"/>
              </a:rPr>
              <a:t>تاثیر میزان آمین در گردش روی شیرین سازی گاز</a:t>
            </a:r>
            <a:endParaRPr lang="en-US" sz="2400" dirty="0">
              <a:solidFill>
                <a:srgbClr val="0000FF"/>
              </a:solidFill>
              <a:cs typeface="B Titr"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graphicFrame>
        <p:nvGraphicFramePr>
          <p:cNvPr id="6" name="Chart 5"/>
          <p:cNvGraphicFramePr>
            <a:graphicFrameLocks/>
          </p:cNvGraphicFramePr>
          <p:nvPr>
            <p:extLst>
              <p:ext uri="{D42A27DB-BD31-4B8C-83A1-F6EECF244321}">
                <p14:modId xmlns:p14="http://schemas.microsoft.com/office/powerpoint/2010/main" val="3916299990"/>
              </p:ext>
            </p:extLst>
          </p:nvPr>
        </p:nvGraphicFramePr>
        <p:xfrm>
          <a:off x="1828800" y="2667000"/>
          <a:ext cx="5715000" cy="327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6438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0" indent="0" algn="just" rtl="1">
              <a:buNone/>
            </a:pPr>
            <a:r>
              <a:rPr lang="fa-IR" sz="2400" b="1" dirty="0">
                <a:solidFill>
                  <a:srgbClr val="0000FF"/>
                </a:solidFill>
                <a:cs typeface="B Titr" pitchFamily="2" charset="-78"/>
              </a:rPr>
              <a:t>  </a:t>
            </a:r>
            <a:r>
              <a:rPr lang="fa-IR" sz="2400" b="1" dirty="0" smtClean="0">
                <a:solidFill>
                  <a:srgbClr val="0000FF"/>
                </a:solidFill>
                <a:cs typeface="B Titr" pitchFamily="2" charset="-78"/>
              </a:rPr>
              <a:t>1- </a:t>
            </a:r>
            <a:r>
              <a:rPr lang="fa-IR" sz="2400" b="1" dirty="0">
                <a:solidFill>
                  <a:srgbClr val="0000FF"/>
                </a:solidFill>
                <a:cs typeface="B Titr" pitchFamily="2" charset="-78"/>
              </a:rPr>
              <a:t>ارایه مدل ریاضی برج </a:t>
            </a:r>
            <a:r>
              <a:rPr lang="fa-IR" sz="2400" b="1" dirty="0" smtClean="0">
                <a:solidFill>
                  <a:srgbClr val="0000FF"/>
                </a:solidFill>
                <a:cs typeface="B Titr" pitchFamily="2" charset="-78"/>
              </a:rPr>
              <a:t>جذب به کمک موازنه های جرم و انرژی</a:t>
            </a:r>
            <a:endParaRPr lang="en-US" sz="2400" b="1" dirty="0" smtClean="0">
              <a:solidFill>
                <a:srgbClr val="0000FF"/>
              </a:solidFill>
              <a:cs typeface="B Titr" pitchFamily="2" charset="-78"/>
            </a:endParaRPr>
          </a:p>
          <a:p>
            <a:pPr marL="109728" indent="0" algn="r" rtl="1">
              <a:lnSpc>
                <a:spcPct val="150000"/>
              </a:lnSpc>
              <a:buNone/>
            </a:pPr>
            <a:r>
              <a:rPr lang="fa-IR" sz="2400" b="1" dirty="0" smtClean="0">
                <a:solidFill>
                  <a:srgbClr val="0000FF"/>
                </a:solidFill>
                <a:cs typeface="B Titr" pitchFamily="2" charset="-78"/>
              </a:rPr>
              <a:t>2-  تعیین المان و محاسبه سرعت جذب با استفاده از تیوری دنکورتس</a:t>
            </a:r>
          </a:p>
          <a:p>
            <a:pPr marL="109728" indent="0" algn="r" rtl="1">
              <a:lnSpc>
                <a:spcPct val="150000"/>
              </a:lnSpc>
              <a:buNone/>
            </a:pPr>
            <a:r>
              <a:rPr lang="fa-IR" sz="2400" b="1" dirty="0" smtClean="0">
                <a:solidFill>
                  <a:srgbClr val="0000FF"/>
                </a:solidFill>
                <a:cs typeface="B Titr" pitchFamily="2" charset="-78"/>
              </a:rPr>
              <a:t>3- </a:t>
            </a:r>
            <a:r>
              <a:rPr lang="fa-IR" sz="2400" b="1" dirty="0">
                <a:solidFill>
                  <a:srgbClr val="0000FF"/>
                </a:solidFill>
                <a:cs typeface="B Titr" pitchFamily="2" charset="-78"/>
              </a:rPr>
              <a:t>محاسبه سرعت انتقال جرم </a:t>
            </a:r>
            <a:r>
              <a:rPr lang="fa-IR" sz="2400" b="1" dirty="0" smtClean="0">
                <a:solidFill>
                  <a:srgbClr val="0000FF"/>
                </a:solidFill>
                <a:cs typeface="B Titr" pitchFamily="2" charset="-78"/>
              </a:rPr>
              <a:t>بین </a:t>
            </a:r>
            <a:r>
              <a:rPr lang="fa-IR" sz="2400" b="1" dirty="0">
                <a:solidFill>
                  <a:srgbClr val="0000FF"/>
                </a:solidFill>
                <a:cs typeface="B Titr" pitchFamily="2" charset="-78"/>
              </a:rPr>
              <a:t>دو فاز مایع و گاز</a:t>
            </a:r>
            <a:r>
              <a:rPr lang="fa-IR" sz="2400" b="1" baseline="-25000" dirty="0">
                <a:solidFill>
                  <a:srgbClr val="0000FF"/>
                </a:solidFill>
                <a:cs typeface="B Titr" pitchFamily="2" charset="-78"/>
              </a:rPr>
              <a:t> </a:t>
            </a:r>
            <a:endParaRPr lang="fa-IR" sz="2400" b="1" dirty="0" smtClean="0">
              <a:solidFill>
                <a:srgbClr val="0000FF"/>
              </a:solidFill>
              <a:cs typeface="B Titr" pitchFamily="2" charset="-78"/>
            </a:endParaRPr>
          </a:p>
          <a:p>
            <a:pPr marL="109728" indent="0" algn="r" rtl="1">
              <a:lnSpc>
                <a:spcPct val="150000"/>
              </a:lnSpc>
              <a:buNone/>
            </a:pPr>
            <a:r>
              <a:rPr lang="fa-IR" sz="2400" b="1" dirty="0" smtClean="0">
                <a:solidFill>
                  <a:srgbClr val="0000FF"/>
                </a:solidFill>
                <a:cs typeface="B Titr" pitchFamily="2" charset="-78"/>
              </a:rPr>
              <a:t>4- </a:t>
            </a:r>
            <a:r>
              <a:rPr lang="fa-IR" sz="2400" dirty="0">
                <a:solidFill>
                  <a:srgbClr val="0000FF"/>
                </a:solidFill>
                <a:cs typeface="B Titr" pitchFamily="2" charset="-78"/>
              </a:rPr>
              <a:t>حل معادلات مدل اصلاح شده انتقال جرم </a:t>
            </a:r>
            <a:endParaRPr lang="fa-IR" sz="2400" b="1" dirty="0" smtClean="0">
              <a:solidFill>
                <a:srgbClr val="0000FF"/>
              </a:solidFill>
              <a:cs typeface="B Titr" pitchFamily="2" charset="-78"/>
            </a:endParaRPr>
          </a:p>
          <a:p>
            <a:pPr marL="109728" indent="0" algn="r" rtl="1">
              <a:lnSpc>
                <a:spcPct val="150000"/>
              </a:lnSpc>
              <a:buNone/>
            </a:pPr>
            <a:r>
              <a:rPr lang="fa-IR" sz="2400" b="1" dirty="0" smtClean="0">
                <a:solidFill>
                  <a:srgbClr val="0000FF"/>
                </a:solidFill>
                <a:cs typeface="B Titr" pitchFamily="2" charset="-78"/>
              </a:rPr>
              <a:t>5-بررسی </a:t>
            </a:r>
            <a:r>
              <a:rPr lang="fa-IR" sz="2400" b="1" dirty="0">
                <a:solidFill>
                  <a:srgbClr val="0000FF"/>
                </a:solidFill>
                <a:cs typeface="B Titr" pitchFamily="2" charset="-78"/>
              </a:rPr>
              <a:t>دما، فشار و نحوه توزیع آمین در برج با تغییرات دما و فشار برای هر دو گاز سولفید هیدروژن و کربن دی </a:t>
            </a:r>
            <a:r>
              <a:rPr lang="fa-IR" sz="2400" b="1" dirty="0" smtClean="0">
                <a:solidFill>
                  <a:srgbClr val="0000FF"/>
                </a:solidFill>
                <a:cs typeface="B Titr" pitchFamily="2" charset="-78"/>
              </a:rPr>
              <a:t>اکسید</a:t>
            </a:r>
          </a:p>
          <a:p>
            <a:pPr marL="109728" indent="0" algn="r" rtl="1">
              <a:lnSpc>
                <a:spcPct val="150000"/>
              </a:lnSpc>
              <a:buNone/>
            </a:pPr>
            <a:r>
              <a:rPr lang="fa-IR" sz="2400" b="1" dirty="0" smtClean="0">
                <a:solidFill>
                  <a:srgbClr val="0000FF"/>
                </a:solidFill>
                <a:cs typeface="B Titr" pitchFamily="2" charset="-78"/>
              </a:rPr>
              <a:t>6-</a:t>
            </a:r>
            <a:r>
              <a:rPr lang="fa-IR" sz="2400" b="1" dirty="0">
                <a:solidFill>
                  <a:srgbClr val="0000FF"/>
                </a:solidFill>
                <a:cs typeface="B Titr" pitchFamily="2" charset="-78"/>
              </a:rPr>
              <a:t>تاثیر میزان آمین در گردش بر شیرین سازی گاز</a:t>
            </a:r>
          </a:p>
          <a:p>
            <a:pPr marL="109728" indent="0" algn="r" rtl="1">
              <a:lnSpc>
                <a:spcPct val="150000"/>
              </a:lnSpc>
              <a:buNone/>
            </a:pPr>
            <a:endParaRPr lang="fa-IR" sz="2400" b="1" dirty="0" smtClean="0">
              <a:solidFill>
                <a:srgbClr val="0000FF"/>
              </a:solidFill>
              <a:cs typeface="B Titr" pitchFamily="2" charset="-78"/>
            </a:endParaRPr>
          </a:p>
          <a:p>
            <a:pPr marL="109728" indent="0" algn="r" rtl="1">
              <a:lnSpc>
                <a:spcPct val="150000"/>
              </a:lnSpc>
              <a:buNone/>
            </a:pPr>
            <a:endParaRPr lang="fa-IR" sz="2400" b="1" dirty="0">
              <a:solidFill>
                <a:srgbClr val="0000FF"/>
              </a:solidFill>
              <a:cs typeface="B Titr" pitchFamily="2" charset="-78"/>
            </a:endParaRPr>
          </a:p>
          <a:p>
            <a:pPr marL="109728" indent="0" algn="r" rtl="1">
              <a:lnSpc>
                <a:spcPct val="150000"/>
              </a:lnSpc>
              <a:buNone/>
            </a:pPr>
            <a:endParaRPr lang="en-US" sz="2400" b="1" dirty="0">
              <a:solidFill>
                <a:srgbClr val="0000FF"/>
              </a:solidFill>
              <a:latin typeface="Times New Roman" panose="02020603050405020304" pitchFamily="18" charset="0"/>
              <a:cs typeface="B Titr"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آشنایی با مفاهیم انتقال جرم و </a:t>
            </a:r>
            <a:r>
              <a:rPr lang="fa-IR" sz="2400" b="1" dirty="0" smtClean="0">
                <a:latin typeface="Times New Roman" panose="02020603050405020304" pitchFamily="18" charset="0"/>
                <a:cs typeface="B Titr" panose="00000700000000000000" pitchFamily="2" charset="-78"/>
              </a:rPr>
              <a:t>فرآیندهای جذب.</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آشنایی با نرم افزار کامسول</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a:t>
            </a:r>
            <a:r>
              <a:rPr lang="fa-IR" sz="2400" b="1" dirty="0">
                <a:latin typeface="Times New Roman" panose="02020603050405020304" pitchFamily="18" charset="0"/>
                <a:cs typeface="B Titr" panose="00000700000000000000" pitchFamily="2" charset="-78"/>
              </a:rPr>
              <a:t>توانایی </a:t>
            </a:r>
            <a:r>
              <a:rPr lang="fa-IR" sz="2400" b="1" dirty="0" smtClean="0">
                <a:latin typeface="Times New Roman" panose="02020603050405020304" pitchFamily="18" charset="0"/>
                <a:cs typeface="B Titr" panose="00000700000000000000" pitchFamily="2" charset="-78"/>
              </a:rPr>
              <a:t>در </a:t>
            </a:r>
            <a:r>
              <a:rPr lang="fa-IR" sz="2400" b="1" dirty="0">
                <a:latin typeface="Times New Roman" panose="02020603050405020304" pitchFamily="18" charset="0"/>
                <a:cs typeface="B Titr" panose="00000700000000000000" pitchFamily="2" charset="-78"/>
              </a:rPr>
              <a:t>آنالیز داده های حاصل از مدل سازی </a:t>
            </a:r>
            <a:endParaRPr lang="fa-IR" sz="2400" b="1" dirty="0" smtClean="0">
              <a:latin typeface="Times New Roman" panose="02020603050405020304" pitchFamily="18" charset="0"/>
              <a:cs typeface="B Titr" panose="00000700000000000000" pitchFamily="2" charset="-78"/>
            </a:endParaRPr>
          </a:p>
          <a:p>
            <a:pPr algn="r" rtl="1">
              <a:lnSpc>
                <a:spcPct val="200000"/>
              </a:lnSpc>
            </a:pP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800" dirty="0">
                <a:cs typeface="B Titr" panose="00000700000000000000" pitchFamily="2" charset="-78"/>
              </a:rPr>
              <a:t> </a:t>
            </a:r>
            <a:r>
              <a:rPr lang="fa-IR" sz="2800" b="1" dirty="0">
                <a:cs typeface="B Titr" pitchFamily="2" charset="-78"/>
              </a:rPr>
              <a:t>گازهایی که از منابع نفتی، گازی و یا پتروشیمی حاصل می شوند، عمدتا دارای مقدار متفاوتی هیدروژن سولفید و کربن دی اکسید می باشند. وجود هیدروژن سولفید و کربن دی اکسید حتی به مقدار کم نیز باعث بروز اشکالات فراوانی می شوند. بنابراین می بایست از گاز خارج گردند</a:t>
            </a:r>
            <a:r>
              <a:rPr lang="fa-IR" sz="2800" b="1" dirty="0" smtClean="0">
                <a:cs typeface="B Titr" pitchFamily="2" charset="-78"/>
              </a:rPr>
              <a:t>.</a:t>
            </a:r>
            <a:r>
              <a:rPr lang="ar-SA" sz="2800" dirty="0">
                <a:cs typeface="B Titr" panose="00000700000000000000" pitchFamily="2" charset="-78"/>
              </a:rPr>
              <a:t> </a:t>
            </a:r>
            <a:r>
              <a:rPr lang="fa-IR" sz="2800" dirty="0" smtClean="0">
                <a:cs typeface="B Titr" panose="00000700000000000000" pitchFamily="2" charset="-78"/>
              </a:rPr>
              <a:t>یکی از روش های جداسازی، آلکانول آمین ها هستند. برای بهینه سازی</a:t>
            </a:r>
            <a:r>
              <a:rPr lang="ar-SA" sz="2800" dirty="0" smtClean="0">
                <a:cs typeface="B Titr" panose="00000700000000000000" pitchFamily="2" charset="-78"/>
              </a:rPr>
              <a:t>، </a:t>
            </a:r>
            <a:r>
              <a:rPr lang="ar-SA" sz="2800" dirty="0">
                <a:cs typeface="B Titr" panose="00000700000000000000" pitchFamily="2" charset="-78"/>
              </a:rPr>
              <a:t>بايد‌ </a:t>
            </a:r>
            <a:r>
              <a:rPr lang="fa-IR" sz="2800" dirty="0" smtClean="0">
                <a:cs typeface="B Titr" panose="00000700000000000000" pitchFamily="2" charset="-78"/>
              </a:rPr>
              <a:t>تاثیر پارامترهای مختلف بر فرآیند مورد بررسی قرار گیرد.</a:t>
            </a:r>
            <a:endParaRPr lang="en-US" sz="28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800" dirty="0">
                <a:latin typeface="Times New Roman" pitchFamily="18" charset="0"/>
                <a:cs typeface="B Titr" pitchFamily="2" charset="-78"/>
              </a:rPr>
              <a:t>سولفید هیدروژن حتی نسبت به لوله های استیل خورنده می باشد و هنگام سوختن تولید گاز دی اکسید گوگرد می کند که این گاز هم سمی و هم خورنده است</a:t>
            </a:r>
            <a:r>
              <a:rPr lang="fa-IR" sz="2800" dirty="0" smtClean="0">
                <a:latin typeface="Times New Roman" pitchFamily="18" charset="0"/>
                <a:cs typeface="B Titr" pitchFamily="2" charset="-78"/>
              </a:rPr>
              <a:t>.</a:t>
            </a:r>
          </a:p>
          <a:p>
            <a:pPr marL="365760" lvl="1" indent="-256032" algn="just" rtl="1">
              <a:lnSpc>
                <a:spcPct val="150000"/>
              </a:lnSpc>
              <a:spcBef>
                <a:spcPts val="400"/>
              </a:spcBef>
              <a:buSzPct val="68000"/>
              <a:buFont typeface="Wingdings 3"/>
              <a:buChar char=""/>
            </a:pPr>
            <a:r>
              <a:rPr lang="fa-IR" sz="2800" dirty="0">
                <a:latin typeface="Times New Roman" pitchFamily="18" charset="0"/>
                <a:cs typeface="B Titr" pitchFamily="2" charset="-78"/>
              </a:rPr>
              <a:t>کربن دی اکسید خورنده است و هم چنین می تواند در بسیاری از فرآیندهای کاتالیستی، سم کاتالیست محسوب گردد.</a:t>
            </a:r>
            <a:endParaRPr lang="en-US" sz="2800" dirty="0">
              <a:latin typeface="Times New Roman" pitchFamily="18" charset="0"/>
              <a:cs typeface="B Titr" pitchFamily="2" charset="-78"/>
            </a:endParaRPr>
          </a:p>
          <a:p>
            <a:pPr marL="365760" lvl="1" indent="-256032" algn="just" rtl="1">
              <a:lnSpc>
                <a:spcPct val="150000"/>
              </a:lnSpc>
              <a:spcBef>
                <a:spcPts val="400"/>
              </a:spcBef>
              <a:buSzPct val="68000"/>
              <a:buFont typeface="Wingdings 3"/>
              <a:buChar char=""/>
            </a:pPr>
            <a:r>
              <a:rPr lang="fa-IR" sz="2800" dirty="0">
                <a:latin typeface="Times New Roman" pitchFamily="18" charset="0"/>
                <a:cs typeface="B Titr" pitchFamily="2" charset="-78"/>
              </a:rPr>
              <a:t>حذف هیدروژن سولفید و کربن دی اکسید نه تنها کیفیت گاز را افزایش می دهد بلکه بازیابی گوگرد قابل فروش را نیز میسر می کند.</a:t>
            </a:r>
            <a:endParaRPr lang="en-US" sz="2800" dirty="0">
              <a:latin typeface="Times New Roman" pitchFamily="18" charset="0"/>
              <a:cs typeface="B Titr" pitchFamily="2" charset="-78"/>
            </a:endParaRPr>
          </a:p>
          <a:p>
            <a:pPr algn="just" rtl="1">
              <a:lnSpc>
                <a:spcPct val="150000"/>
              </a:lnSpc>
            </a:pPr>
            <a:endParaRPr lang="en-US" sz="2800" dirty="0">
              <a:cs typeface="B Titr" pitchFamily="2" charset="-78"/>
            </a:endParaRPr>
          </a:p>
        </p:txBody>
      </p:sp>
    </p:spTree>
    <p:extLst>
      <p:ext uri="{BB962C8B-B14F-4D97-AF65-F5344CB8AC3E}">
        <p14:creationId xmlns:p14="http://schemas.microsoft.com/office/powerpoint/2010/main" val="91872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rot="2562040">
            <a:off x="2235280" y="4103631"/>
            <a:ext cx="723553" cy="43242"/>
          </a:xfrm>
          <a:custGeom>
            <a:avLst/>
            <a:gdLst/>
            <a:ahLst/>
            <a:cxnLst/>
            <a:rect l="0" t="0" r="0" b="0"/>
            <a:pathLst>
              <a:path>
                <a:moveTo>
                  <a:pt x="0" y="21621"/>
                </a:moveTo>
                <a:lnTo>
                  <a:pt x="723553" y="21621"/>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 name="Freeform 3"/>
          <p:cNvSpPr/>
          <p:nvPr/>
        </p:nvSpPr>
        <p:spPr>
          <a:xfrm>
            <a:off x="2331184" y="3117265"/>
            <a:ext cx="804391" cy="43242"/>
          </a:xfrm>
          <a:custGeom>
            <a:avLst/>
            <a:gdLst/>
            <a:ahLst/>
            <a:cxnLst/>
            <a:rect l="0" t="0" r="0" b="0"/>
            <a:pathLst>
              <a:path>
                <a:moveTo>
                  <a:pt x="0" y="21621"/>
                </a:moveTo>
                <a:lnTo>
                  <a:pt x="804391" y="21621"/>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 name="Freeform 4"/>
          <p:cNvSpPr/>
          <p:nvPr/>
        </p:nvSpPr>
        <p:spPr>
          <a:xfrm rot="18870532">
            <a:off x="2235338" y="2118191"/>
            <a:ext cx="549842" cy="43242"/>
          </a:xfrm>
          <a:custGeom>
            <a:avLst/>
            <a:gdLst/>
            <a:ahLst/>
            <a:cxnLst/>
            <a:rect l="0" t="0" r="0" b="0"/>
            <a:pathLst>
              <a:path>
                <a:moveTo>
                  <a:pt x="0" y="21621"/>
                </a:moveTo>
                <a:lnTo>
                  <a:pt x="549842" y="21621"/>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Oval 5"/>
          <p:cNvSpPr/>
          <p:nvPr/>
        </p:nvSpPr>
        <p:spPr>
          <a:xfrm>
            <a:off x="381000" y="1991719"/>
            <a:ext cx="2294334" cy="2294334"/>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7" name="Freeform 6"/>
          <p:cNvSpPr/>
          <p:nvPr/>
        </p:nvSpPr>
        <p:spPr>
          <a:xfrm>
            <a:off x="2510259" y="838200"/>
            <a:ext cx="1929367" cy="1376600"/>
          </a:xfrm>
          <a:custGeom>
            <a:avLst/>
            <a:gdLst>
              <a:gd name="connsiteX0" fmla="*/ 0 w 1450950"/>
              <a:gd name="connsiteY0" fmla="*/ 688300 h 1376600"/>
              <a:gd name="connsiteX1" fmla="*/ 725475 w 1450950"/>
              <a:gd name="connsiteY1" fmla="*/ 0 h 1376600"/>
              <a:gd name="connsiteX2" fmla="*/ 1450950 w 1450950"/>
              <a:gd name="connsiteY2" fmla="*/ 688300 h 1376600"/>
              <a:gd name="connsiteX3" fmla="*/ 725475 w 1450950"/>
              <a:gd name="connsiteY3" fmla="*/ 1376600 h 1376600"/>
              <a:gd name="connsiteX4" fmla="*/ 0 w 1450950"/>
              <a:gd name="connsiteY4" fmla="*/ 688300 h 13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0950" h="1376600">
                <a:moveTo>
                  <a:pt x="0" y="688300"/>
                </a:moveTo>
                <a:cubicBezTo>
                  <a:pt x="0" y="308162"/>
                  <a:pt x="324806" y="0"/>
                  <a:pt x="725475" y="0"/>
                </a:cubicBezTo>
                <a:cubicBezTo>
                  <a:pt x="1126144" y="0"/>
                  <a:pt x="1450950" y="308162"/>
                  <a:pt x="1450950" y="688300"/>
                </a:cubicBezTo>
                <a:cubicBezTo>
                  <a:pt x="1450950" y="1068438"/>
                  <a:pt x="1126144" y="1376600"/>
                  <a:pt x="725475" y="1376600"/>
                </a:cubicBezTo>
                <a:cubicBezTo>
                  <a:pt x="324806" y="1376600"/>
                  <a:pt x="0" y="1068438"/>
                  <a:pt x="0" y="688300"/>
                </a:cubicBezTo>
                <a:close/>
              </a:path>
            </a:pathLst>
          </a:cu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rgbClr r="0" g="0" b="0"/>
          </a:lnRef>
          <a:fillRef idx="1">
            <a:scrgbClr r="0" g="0" b="0"/>
          </a:fillRef>
          <a:effectRef idx="0">
            <a:scrgbClr r="0" g="0" b="0"/>
          </a:effectRef>
          <a:fontRef idx="minor">
            <a:schemeClr val="lt1"/>
          </a:fontRef>
        </p:style>
        <p:txBody>
          <a:bodyPr spcFirstLastPara="0" vert="horz" wrap="square" lIns="234712" tIns="223823" rIns="234712" bIns="223823" numCol="1" spcCol="1270" anchor="ctr" anchorCtr="0">
            <a:noAutofit/>
          </a:bodyPr>
          <a:lstStyle/>
          <a:p>
            <a:pPr lvl="0" algn="ctr" defTabSz="1555750">
              <a:lnSpc>
                <a:spcPct val="90000"/>
              </a:lnSpc>
              <a:spcBef>
                <a:spcPct val="0"/>
              </a:spcBef>
              <a:spcAft>
                <a:spcPct val="35000"/>
              </a:spcAft>
            </a:pPr>
            <a:r>
              <a:rPr lang="fa-IR" sz="2800" kern="1200" dirty="0" smtClean="0">
                <a:latin typeface="Times New Roman" panose="02020603050405020304" pitchFamily="18" charset="0"/>
                <a:cs typeface="B Titr" pitchFamily="2" charset="-78"/>
              </a:rPr>
              <a:t>آمین نوع اول</a:t>
            </a:r>
            <a:endParaRPr lang="en-US" sz="2800" kern="1200" dirty="0">
              <a:latin typeface="Times New Roman" panose="02020603050405020304" pitchFamily="18" charset="0"/>
              <a:cs typeface="B Titr" pitchFamily="2" charset="-78"/>
            </a:endParaRPr>
          </a:p>
        </p:txBody>
      </p:sp>
      <p:sp>
        <p:nvSpPr>
          <p:cNvPr id="8" name="Freeform 7"/>
          <p:cNvSpPr/>
          <p:nvPr/>
        </p:nvSpPr>
        <p:spPr>
          <a:xfrm>
            <a:off x="3135574" y="2450586"/>
            <a:ext cx="2211123" cy="1376600"/>
          </a:xfrm>
          <a:custGeom>
            <a:avLst/>
            <a:gdLst>
              <a:gd name="connsiteX0" fmla="*/ 0 w 1376600"/>
              <a:gd name="connsiteY0" fmla="*/ 688300 h 1376600"/>
              <a:gd name="connsiteX1" fmla="*/ 688300 w 1376600"/>
              <a:gd name="connsiteY1" fmla="*/ 0 h 1376600"/>
              <a:gd name="connsiteX2" fmla="*/ 1376600 w 1376600"/>
              <a:gd name="connsiteY2" fmla="*/ 688300 h 1376600"/>
              <a:gd name="connsiteX3" fmla="*/ 688300 w 1376600"/>
              <a:gd name="connsiteY3" fmla="*/ 1376600 h 1376600"/>
              <a:gd name="connsiteX4" fmla="*/ 0 w 1376600"/>
              <a:gd name="connsiteY4" fmla="*/ 688300 h 13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6600" h="1376600">
                <a:moveTo>
                  <a:pt x="0" y="688300"/>
                </a:moveTo>
                <a:cubicBezTo>
                  <a:pt x="0" y="308162"/>
                  <a:pt x="308162" y="0"/>
                  <a:pt x="688300" y="0"/>
                </a:cubicBezTo>
                <a:cubicBezTo>
                  <a:pt x="1068438" y="0"/>
                  <a:pt x="1376600" y="308162"/>
                  <a:pt x="1376600" y="688300"/>
                </a:cubicBezTo>
                <a:cubicBezTo>
                  <a:pt x="1376600" y="1068438"/>
                  <a:pt x="1068438" y="1376600"/>
                  <a:pt x="688300" y="1376600"/>
                </a:cubicBezTo>
                <a:cubicBezTo>
                  <a:pt x="308162" y="1376600"/>
                  <a:pt x="0" y="1068438"/>
                  <a:pt x="0" y="688300"/>
                </a:cubicBezTo>
                <a:close/>
              </a:path>
            </a:pathLst>
          </a:cu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rgbClr r="0" g="0" b="0"/>
          </a:lnRef>
          <a:fillRef idx="1">
            <a:scrgbClr r="0" g="0" b="0"/>
          </a:fillRef>
          <a:effectRef idx="0">
            <a:scrgbClr r="0" g="0" b="0"/>
          </a:effectRef>
          <a:fontRef idx="minor">
            <a:schemeClr val="lt1"/>
          </a:fontRef>
        </p:style>
        <p:txBody>
          <a:bodyPr spcFirstLastPara="0" vert="horz" wrap="square" lIns="223823" tIns="223823" rIns="223823" bIns="223823" numCol="1" spcCol="1270" anchor="ctr" anchorCtr="0">
            <a:noAutofit/>
          </a:bodyPr>
          <a:lstStyle/>
          <a:p>
            <a:pPr lvl="0" algn="ctr" defTabSz="1555750">
              <a:lnSpc>
                <a:spcPct val="90000"/>
              </a:lnSpc>
              <a:spcBef>
                <a:spcPct val="0"/>
              </a:spcBef>
              <a:spcAft>
                <a:spcPct val="35000"/>
              </a:spcAft>
            </a:pPr>
            <a:r>
              <a:rPr lang="fa-IR" sz="2800" kern="1200" dirty="0" smtClean="0">
                <a:latin typeface="Times New Roman" panose="02020603050405020304" pitchFamily="18" charset="0"/>
                <a:cs typeface="B Titr" pitchFamily="2" charset="-78"/>
              </a:rPr>
              <a:t>آمین نوع دوم</a:t>
            </a:r>
            <a:endParaRPr lang="en-US" sz="2800" kern="1200" dirty="0">
              <a:latin typeface="Times New Roman" panose="02020603050405020304" pitchFamily="18" charset="0"/>
              <a:cs typeface="B Titr" pitchFamily="2" charset="-78"/>
            </a:endParaRPr>
          </a:p>
        </p:txBody>
      </p:sp>
      <p:sp>
        <p:nvSpPr>
          <p:cNvPr id="9" name="Freeform 8"/>
          <p:cNvSpPr/>
          <p:nvPr/>
        </p:nvSpPr>
        <p:spPr>
          <a:xfrm>
            <a:off x="2680465" y="4149081"/>
            <a:ext cx="2132648" cy="1376600"/>
          </a:xfrm>
          <a:custGeom>
            <a:avLst/>
            <a:gdLst>
              <a:gd name="connsiteX0" fmla="*/ 0 w 1376600"/>
              <a:gd name="connsiteY0" fmla="*/ 688300 h 1376600"/>
              <a:gd name="connsiteX1" fmla="*/ 688300 w 1376600"/>
              <a:gd name="connsiteY1" fmla="*/ 0 h 1376600"/>
              <a:gd name="connsiteX2" fmla="*/ 1376600 w 1376600"/>
              <a:gd name="connsiteY2" fmla="*/ 688300 h 1376600"/>
              <a:gd name="connsiteX3" fmla="*/ 688300 w 1376600"/>
              <a:gd name="connsiteY3" fmla="*/ 1376600 h 1376600"/>
              <a:gd name="connsiteX4" fmla="*/ 0 w 1376600"/>
              <a:gd name="connsiteY4" fmla="*/ 688300 h 13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6600" h="1376600">
                <a:moveTo>
                  <a:pt x="0" y="688300"/>
                </a:moveTo>
                <a:cubicBezTo>
                  <a:pt x="0" y="308162"/>
                  <a:pt x="308162" y="0"/>
                  <a:pt x="688300" y="0"/>
                </a:cubicBezTo>
                <a:cubicBezTo>
                  <a:pt x="1068438" y="0"/>
                  <a:pt x="1376600" y="308162"/>
                  <a:pt x="1376600" y="688300"/>
                </a:cubicBezTo>
                <a:cubicBezTo>
                  <a:pt x="1376600" y="1068438"/>
                  <a:pt x="1068438" y="1376600"/>
                  <a:pt x="688300" y="1376600"/>
                </a:cubicBezTo>
                <a:cubicBezTo>
                  <a:pt x="308162" y="1376600"/>
                  <a:pt x="0" y="1068438"/>
                  <a:pt x="0" y="688300"/>
                </a:cubicBezTo>
                <a:close/>
              </a:path>
            </a:pathLst>
          </a:cu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rgbClr r="0" g="0" b="0"/>
          </a:lnRef>
          <a:fillRef idx="1">
            <a:scrgbClr r="0" g="0" b="0"/>
          </a:fillRef>
          <a:effectRef idx="0">
            <a:scrgbClr r="0" g="0" b="0"/>
          </a:effectRef>
          <a:fontRef idx="minor">
            <a:schemeClr val="lt1"/>
          </a:fontRef>
        </p:style>
        <p:txBody>
          <a:bodyPr spcFirstLastPara="0" vert="horz" wrap="square" lIns="223823" tIns="223823" rIns="223823" bIns="223823" numCol="1" spcCol="1270" anchor="ctr" anchorCtr="0">
            <a:noAutofit/>
          </a:bodyPr>
          <a:lstStyle/>
          <a:p>
            <a:pPr lvl="0" algn="ctr" defTabSz="1555750">
              <a:lnSpc>
                <a:spcPct val="90000"/>
              </a:lnSpc>
              <a:spcBef>
                <a:spcPct val="0"/>
              </a:spcBef>
              <a:spcAft>
                <a:spcPct val="35000"/>
              </a:spcAft>
            </a:pPr>
            <a:r>
              <a:rPr lang="fa-IR" sz="2800" kern="1200" dirty="0" smtClean="0">
                <a:latin typeface="Times New Roman" panose="02020603050405020304" pitchFamily="18" charset="0"/>
                <a:cs typeface="B Titr" pitchFamily="2" charset="-78"/>
              </a:rPr>
              <a:t>آمین نوع سوم</a:t>
            </a:r>
            <a:endParaRPr lang="en-US" sz="2800" kern="1200" dirty="0">
              <a:latin typeface="Times New Roman" panose="02020603050405020304" pitchFamily="18" charset="0"/>
              <a:cs typeface="B Titr" pitchFamily="2" charset="-78"/>
            </a:endParaRPr>
          </a:p>
        </p:txBody>
      </p:sp>
      <p:sp>
        <p:nvSpPr>
          <p:cNvPr id="10" name="TextBox 9"/>
          <p:cNvSpPr txBox="1"/>
          <p:nvPr/>
        </p:nvSpPr>
        <p:spPr>
          <a:xfrm>
            <a:off x="755112" y="2677207"/>
            <a:ext cx="1576072" cy="954107"/>
          </a:xfrm>
          <a:prstGeom prst="rect">
            <a:avLst/>
          </a:prstGeom>
          <a:noFill/>
        </p:spPr>
        <p:txBody>
          <a:bodyPr wrap="none" rtlCol="0">
            <a:spAutoFit/>
          </a:bodyPr>
          <a:lstStyle/>
          <a:p>
            <a:pPr algn="r" rtl="1"/>
            <a:r>
              <a:rPr lang="fa-IR" sz="2800" dirty="0" smtClean="0">
                <a:latin typeface="Times New Roman" panose="02020603050405020304" pitchFamily="18" charset="0"/>
                <a:cs typeface="B Titr" pitchFamily="2" charset="-78"/>
              </a:rPr>
              <a:t>انواع آمین</a:t>
            </a:r>
          </a:p>
          <a:p>
            <a:pPr algn="r" rtl="1"/>
            <a:r>
              <a:rPr lang="fa-IR" sz="2800" dirty="0" smtClean="0">
                <a:latin typeface="Times New Roman" panose="02020603050405020304" pitchFamily="18" charset="0"/>
                <a:cs typeface="B Titr" pitchFamily="2" charset="-78"/>
              </a:rPr>
              <a:t> </a:t>
            </a:r>
            <a:endParaRPr lang="en-US" sz="2800" dirty="0">
              <a:latin typeface="Times New Roman" panose="02020603050405020304" pitchFamily="18" charset="0"/>
              <a:cs typeface="B Titr" pitchFamily="2" charset="-78"/>
            </a:endParaRPr>
          </a:p>
        </p:txBody>
      </p:sp>
      <p:sp>
        <p:nvSpPr>
          <p:cNvPr id="11" name="Freeform 10"/>
          <p:cNvSpPr/>
          <p:nvPr/>
        </p:nvSpPr>
        <p:spPr>
          <a:xfrm>
            <a:off x="4592392" y="1081466"/>
            <a:ext cx="2123572" cy="890068"/>
          </a:xfrm>
          <a:custGeom>
            <a:avLst/>
            <a:gdLst>
              <a:gd name="connsiteX0" fmla="*/ 0 w 2064900"/>
              <a:gd name="connsiteY0" fmla="*/ 0 h 1376600"/>
              <a:gd name="connsiteX1" fmla="*/ 2064900 w 2064900"/>
              <a:gd name="connsiteY1" fmla="*/ 0 h 1376600"/>
              <a:gd name="connsiteX2" fmla="*/ 2064900 w 2064900"/>
              <a:gd name="connsiteY2" fmla="*/ 1376600 h 1376600"/>
              <a:gd name="connsiteX3" fmla="*/ 0 w 2064900"/>
              <a:gd name="connsiteY3" fmla="*/ 1376600 h 1376600"/>
              <a:gd name="connsiteX4" fmla="*/ 0 w 2064900"/>
              <a:gd name="connsiteY4" fmla="*/ 0 h 13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4900" h="1376600">
                <a:moveTo>
                  <a:pt x="0" y="0"/>
                </a:moveTo>
                <a:lnTo>
                  <a:pt x="2064900" y="0"/>
                </a:lnTo>
                <a:lnTo>
                  <a:pt x="2064900" y="1376600"/>
                </a:lnTo>
                <a:lnTo>
                  <a:pt x="0" y="1376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28600" lvl="1" indent="-228600" algn="r" defTabSz="977900" rtl="1">
              <a:lnSpc>
                <a:spcPct val="90000"/>
              </a:lnSpc>
              <a:spcBef>
                <a:spcPct val="0"/>
              </a:spcBef>
              <a:spcAft>
                <a:spcPct val="15000"/>
              </a:spcAft>
              <a:buChar char="••"/>
            </a:pPr>
            <a:r>
              <a:rPr lang="fa-IR" b="1" kern="1200" dirty="0" smtClean="0">
                <a:solidFill>
                  <a:schemeClr val="tx1"/>
                </a:solidFill>
                <a:cs typeface="B Titr" pitchFamily="2" charset="-78"/>
              </a:rPr>
              <a:t>دارای یک بینان الکلی</a:t>
            </a:r>
            <a:endParaRPr lang="en-US" b="1" kern="1200" dirty="0">
              <a:solidFill>
                <a:schemeClr val="tx1"/>
              </a:solidFill>
              <a:cs typeface="B Titr" pitchFamily="2" charset="-78"/>
            </a:endParaRPr>
          </a:p>
          <a:p>
            <a:pPr marL="228600" lvl="1" indent="-228600" algn="r" defTabSz="977900" rtl="1">
              <a:lnSpc>
                <a:spcPct val="90000"/>
              </a:lnSpc>
              <a:spcBef>
                <a:spcPct val="0"/>
              </a:spcBef>
              <a:spcAft>
                <a:spcPct val="15000"/>
              </a:spcAft>
              <a:buChar char="••"/>
            </a:pPr>
            <a:r>
              <a:rPr lang="fa-IR" b="1" kern="1200" dirty="0" smtClean="0">
                <a:solidFill>
                  <a:schemeClr val="tx1"/>
                </a:solidFill>
                <a:cs typeface="B Titr" pitchFamily="2" charset="-78"/>
              </a:rPr>
              <a:t>خاصیت بازی قوی</a:t>
            </a:r>
          </a:p>
          <a:p>
            <a:pPr marL="228600" lvl="1" indent="-228600" algn="r" defTabSz="977900" rtl="1">
              <a:lnSpc>
                <a:spcPct val="90000"/>
              </a:lnSpc>
              <a:spcBef>
                <a:spcPct val="0"/>
              </a:spcBef>
              <a:spcAft>
                <a:spcPct val="15000"/>
              </a:spcAft>
              <a:buChar char="••"/>
            </a:pPr>
            <a:r>
              <a:rPr lang="fa-IR" b="1" dirty="0" smtClean="0">
                <a:solidFill>
                  <a:schemeClr val="tx1"/>
                </a:solidFill>
                <a:cs typeface="B Titr" pitchFamily="2" charset="-78"/>
              </a:rPr>
              <a:t>نرخ جذب بالا</a:t>
            </a:r>
            <a:endParaRPr lang="fa-IR" b="1" kern="1200" dirty="0" smtClean="0">
              <a:solidFill>
                <a:schemeClr val="tx1"/>
              </a:solidFill>
              <a:cs typeface="B Titr" pitchFamily="2" charset="-78"/>
            </a:endParaRPr>
          </a:p>
          <a:p>
            <a:pPr marL="0" lvl="1" algn="r" defTabSz="977900" rtl="1">
              <a:lnSpc>
                <a:spcPct val="90000"/>
              </a:lnSpc>
              <a:spcBef>
                <a:spcPct val="0"/>
              </a:spcBef>
              <a:spcAft>
                <a:spcPct val="15000"/>
              </a:spcAft>
            </a:pPr>
            <a:endParaRPr lang="en-US" b="1" kern="1200" dirty="0">
              <a:solidFill>
                <a:schemeClr val="tx1"/>
              </a:solidFill>
              <a:cs typeface="B Titr" pitchFamily="2" charset="-78"/>
            </a:endParaRPr>
          </a:p>
        </p:txBody>
      </p:sp>
      <p:sp>
        <p:nvSpPr>
          <p:cNvPr id="12" name="Freeform 11"/>
          <p:cNvSpPr/>
          <p:nvPr/>
        </p:nvSpPr>
        <p:spPr>
          <a:xfrm>
            <a:off x="5436312" y="2450586"/>
            <a:ext cx="2640888" cy="1376600"/>
          </a:xfrm>
          <a:custGeom>
            <a:avLst/>
            <a:gdLst>
              <a:gd name="connsiteX0" fmla="*/ 0 w 2064900"/>
              <a:gd name="connsiteY0" fmla="*/ 0 h 1376600"/>
              <a:gd name="connsiteX1" fmla="*/ 2064900 w 2064900"/>
              <a:gd name="connsiteY1" fmla="*/ 0 h 1376600"/>
              <a:gd name="connsiteX2" fmla="*/ 2064900 w 2064900"/>
              <a:gd name="connsiteY2" fmla="*/ 1376600 h 1376600"/>
              <a:gd name="connsiteX3" fmla="*/ 0 w 2064900"/>
              <a:gd name="connsiteY3" fmla="*/ 1376600 h 1376600"/>
              <a:gd name="connsiteX4" fmla="*/ 0 w 2064900"/>
              <a:gd name="connsiteY4" fmla="*/ 0 h 13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4900" h="1376600">
                <a:moveTo>
                  <a:pt x="0" y="0"/>
                </a:moveTo>
                <a:lnTo>
                  <a:pt x="2064900" y="0"/>
                </a:lnTo>
                <a:lnTo>
                  <a:pt x="2064900" y="1376600"/>
                </a:lnTo>
                <a:lnTo>
                  <a:pt x="0" y="1376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28600" lvl="1" indent="-228600" algn="r" defTabSz="977900" rtl="1">
              <a:lnSpc>
                <a:spcPct val="90000"/>
              </a:lnSpc>
              <a:spcBef>
                <a:spcPct val="0"/>
              </a:spcBef>
              <a:spcAft>
                <a:spcPct val="15000"/>
              </a:spcAft>
              <a:buChar char="••"/>
            </a:pPr>
            <a:r>
              <a:rPr lang="fa-IR" b="1" kern="1200" dirty="0" smtClean="0">
                <a:solidFill>
                  <a:schemeClr val="tx1"/>
                </a:solidFill>
                <a:cs typeface="B Titr" pitchFamily="2" charset="-78"/>
              </a:rPr>
              <a:t>دارای دو بینان الکلی</a:t>
            </a:r>
            <a:endParaRPr lang="en-US" b="1" kern="1200" dirty="0">
              <a:solidFill>
                <a:schemeClr val="tx1"/>
              </a:solidFill>
              <a:cs typeface="B Titr" pitchFamily="2" charset="-78"/>
            </a:endParaRPr>
          </a:p>
          <a:p>
            <a:pPr marL="228600" lvl="1" indent="-228600" algn="r" defTabSz="977900" rtl="1">
              <a:lnSpc>
                <a:spcPct val="90000"/>
              </a:lnSpc>
              <a:spcBef>
                <a:spcPct val="0"/>
              </a:spcBef>
              <a:spcAft>
                <a:spcPct val="15000"/>
              </a:spcAft>
              <a:buChar char="••"/>
            </a:pPr>
            <a:r>
              <a:rPr lang="fa-IR" b="1" kern="1200" dirty="0" smtClean="0">
                <a:solidFill>
                  <a:schemeClr val="tx1"/>
                </a:solidFill>
                <a:cs typeface="B Titr" pitchFamily="2" charset="-78"/>
              </a:rPr>
              <a:t>خاصیت بازی ضعیف تر نسبت به گروه قبل</a:t>
            </a:r>
          </a:p>
          <a:p>
            <a:pPr marL="228600" lvl="1" indent="-228600" algn="r" defTabSz="977900" rtl="1">
              <a:lnSpc>
                <a:spcPct val="90000"/>
              </a:lnSpc>
              <a:spcBef>
                <a:spcPct val="0"/>
              </a:spcBef>
              <a:spcAft>
                <a:spcPct val="15000"/>
              </a:spcAft>
              <a:buChar char="••"/>
            </a:pPr>
            <a:r>
              <a:rPr lang="fa-IR" b="1" dirty="0" smtClean="0">
                <a:solidFill>
                  <a:schemeClr val="tx1"/>
                </a:solidFill>
                <a:cs typeface="B Titr" pitchFamily="2" charset="-78"/>
              </a:rPr>
              <a:t>نرخ جذب بالا</a:t>
            </a:r>
            <a:endParaRPr lang="fa-IR" b="1" kern="1200" dirty="0" smtClean="0">
              <a:solidFill>
                <a:schemeClr val="tx1"/>
              </a:solidFill>
              <a:cs typeface="B Titr" pitchFamily="2" charset="-78"/>
            </a:endParaRPr>
          </a:p>
          <a:p>
            <a:pPr marL="0" lvl="1" algn="r" defTabSz="977900" rtl="1">
              <a:lnSpc>
                <a:spcPct val="90000"/>
              </a:lnSpc>
              <a:spcBef>
                <a:spcPct val="0"/>
              </a:spcBef>
              <a:spcAft>
                <a:spcPct val="15000"/>
              </a:spcAft>
            </a:pPr>
            <a:endParaRPr lang="en-US" b="1" kern="1200" dirty="0">
              <a:solidFill>
                <a:schemeClr val="tx1"/>
              </a:solidFill>
              <a:cs typeface="B Titr" pitchFamily="2" charset="-78"/>
            </a:endParaRPr>
          </a:p>
        </p:txBody>
      </p:sp>
      <p:sp>
        <p:nvSpPr>
          <p:cNvPr id="13" name="Freeform 12"/>
          <p:cNvSpPr/>
          <p:nvPr/>
        </p:nvSpPr>
        <p:spPr>
          <a:xfrm>
            <a:off x="4929516" y="4177754"/>
            <a:ext cx="3579126" cy="1661664"/>
          </a:xfrm>
          <a:custGeom>
            <a:avLst/>
            <a:gdLst>
              <a:gd name="connsiteX0" fmla="*/ 0 w 2064900"/>
              <a:gd name="connsiteY0" fmla="*/ 0 h 1376600"/>
              <a:gd name="connsiteX1" fmla="*/ 2064900 w 2064900"/>
              <a:gd name="connsiteY1" fmla="*/ 0 h 1376600"/>
              <a:gd name="connsiteX2" fmla="*/ 2064900 w 2064900"/>
              <a:gd name="connsiteY2" fmla="*/ 1376600 h 1376600"/>
              <a:gd name="connsiteX3" fmla="*/ 0 w 2064900"/>
              <a:gd name="connsiteY3" fmla="*/ 1376600 h 1376600"/>
              <a:gd name="connsiteX4" fmla="*/ 0 w 2064900"/>
              <a:gd name="connsiteY4" fmla="*/ 0 h 13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4900" h="1376600">
                <a:moveTo>
                  <a:pt x="0" y="0"/>
                </a:moveTo>
                <a:lnTo>
                  <a:pt x="2064900" y="0"/>
                </a:lnTo>
                <a:lnTo>
                  <a:pt x="2064900" y="1376600"/>
                </a:lnTo>
                <a:lnTo>
                  <a:pt x="0" y="1376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28600" lvl="1" indent="-228600" algn="just" defTabSz="977900" rtl="1">
              <a:lnSpc>
                <a:spcPct val="90000"/>
              </a:lnSpc>
              <a:spcBef>
                <a:spcPct val="0"/>
              </a:spcBef>
              <a:spcAft>
                <a:spcPct val="15000"/>
              </a:spcAft>
              <a:buChar char="••"/>
            </a:pPr>
            <a:r>
              <a:rPr lang="fa-IR" b="1" kern="1200" dirty="0" smtClean="0">
                <a:solidFill>
                  <a:schemeClr val="tx1"/>
                </a:solidFill>
                <a:cs typeface="B Titr" pitchFamily="2" charset="-78"/>
              </a:rPr>
              <a:t>خاصیت بازی ضعیف تر نسبت به دو گروه قبل</a:t>
            </a:r>
          </a:p>
          <a:p>
            <a:pPr marL="228600" lvl="1" indent="-228600" algn="just" defTabSz="977900" rtl="1">
              <a:lnSpc>
                <a:spcPct val="90000"/>
              </a:lnSpc>
              <a:spcBef>
                <a:spcPct val="0"/>
              </a:spcBef>
              <a:spcAft>
                <a:spcPct val="15000"/>
              </a:spcAft>
              <a:buChar char="••"/>
            </a:pPr>
            <a:r>
              <a:rPr lang="fa-IR" b="1" dirty="0" smtClean="0">
                <a:solidFill>
                  <a:schemeClr val="tx1"/>
                </a:solidFill>
                <a:cs typeface="B Titr" pitchFamily="2" charset="-78"/>
              </a:rPr>
              <a:t>با سولفید هیدروژن واکنش داده ولی مستقیم با کربن دی اکسید واکنش نمی دهد.</a:t>
            </a:r>
          </a:p>
          <a:p>
            <a:pPr marL="228600" lvl="1" indent="-228600" algn="just" defTabSz="977900" rtl="1">
              <a:lnSpc>
                <a:spcPct val="90000"/>
              </a:lnSpc>
              <a:spcBef>
                <a:spcPct val="0"/>
              </a:spcBef>
              <a:spcAft>
                <a:spcPct val="15000"/>
              </a:spcAft>
              <a:buChar char="••"/>
            </a:pPr>
            <a:r>
              <a:rPr lang="fa-IR" b="1" kern="1200" dirty="0" smtClean="0">
                <a:solidFill>
                  <a:schemeClr val="tx1"/>
                </a:solidFill>
                <a:cs typeface="B Titr" pitchFamily="2" charset="-78"/>
              </a:rPr>
              <a:t>دارای ظرفیت بالا</a:t>
            </a:r>
          </a:p>
          <a:p>
            <a:pPr marL="0" lvl="1" algn="r" defTabSz="977900" rtl="1">
              <a:lnSpc>
                <a:spcPct val="90000"/>
              </a:lnSpc>
              <a:spcBef>
                <a:spcPct val="0"/>
              </a:spcBef>
              <a:spcAft>
                <a:spcPct val="15000"/>
              </a:spcAft>
            </a:pPr>
            <a:endParaRPr lang="en-US" b="1" kern="1200" dirty="0">
              <a:solidFill>
                <a:schemeClr val="tx1"/>
              </a:solidFill>
              <a:cs typeface="B Titr" pitchFamily="2" charset="-78"/>
            </a:endParaRPr>
          </a:p>
        </p:txBody>
      </p:sp>
      <p:sp>
        <p:nvSpPr>
          <p:cNvPr id="14" name="Pentagon 13"/>
          <p:cNvSpPr/>
          <p:nvPr/>
        </p:nvSpPr>
        <p:spPr>
          <a:xfrm>
            <a:off x="8534400" y="6344831"/>
            <a:ext cx="609600" cy="360769"/>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b="1" dirty="0" smtClean="0">
                <a:solidFill>
                  <a:srgbClr val="C00000"/>
                </a:solidFill>
                <a:latin typeface="Tahoma" pitchFamily="34" charset="0"/>
                <a:ea typeface="Tahoma" pitchFamily="34" charset="0"/>
                <a:cs typeface="B Titr" pitchFamily="2" charset="-78"/>
              </a:rPr>
              <a:t>6</a:t>
            </a:r>
            <a:endParaRPr lang="en-US" sz="1600" b="1" dirty="0">
              <a:solidFill>
                <a:srgbClr val="C00000"/>
              </a:solidFill>
              <a:latin typeface="Tahoma" pitchFamily="34" charset="0"/>
              <a:ea typeface="Tahoma" pitchFamily="34" charset="0"/>
              <a:cs typeface="B Titr" pitchFamily="2" charset="-78"/>
            </a:endParaRPr>
          </a:p>
        </p:txBody>
      </p:sp>
    </p:spTree>
    <p:extLst>
      <p:ext uri="{BB962C8B-B14F-4D97-AF65-F5344CB8AC3E}">
        <p14:creationId xmlns:p14="http://schemas.microsoft.com/office/powerpoint/2010/main" val="311820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Effect transition="in" filter="fade">
                                      <p:cBhvr>
                                        <p:cTn id="43" dur="500"/>
                                        <p:tgtEl>
                                          <p:spTgt spid="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fltVal val="0"/>
                                          </p:val>
                                        </p:tav>
                                        <p:tav tm="100000">
                                          <p:val>
                                            <p:strVal val="#ppt_w"/>
                                          </p:val>
                                        </p:tav>
                                      </p:tavLst>
                                    </p:anim>
                                    <p:anim calcmode="lin" valueType="num">
                                      <p:cBhvr>
                                        <p:cTn id="47" dur="500" fill="hold"/>
                                        <p:tgtEl>
                                          <p:spTgt spid="8"/>
                                        </p:tgtEl>
                                        <p:attrNameLst>
                                          <p:attrName>ppt_h</p:attrName>
                                        </p:attrNameLst>
                                      </p:cBhvr>
                                      <p:tavLst>
                                        <p:tav tm="0">
                                          <p:val>
                                            <p:fltVal val="0"/>
                                          </p:val>
                                        </p:tav>
                                        <p:tav tm="100000">
                                          <p:val>
                                            <p:strVal val="#ppt_h"/>
                                          </p:val>
                                        </p:tav>
                                      </p:tavLst>
                                    </p:anim>
                                    <p:animEffect transition="in" filter="fade">
                                      <p:cBhvr>
                                        <p:cTn id="48" dur="500"/>
                                        <p:tgtEl>
                                          <p:spTgt spid="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animEffect transition="in" filter="fade">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p:cTn id="58" dur="500" fill="hold"/>
                                        <p:tgtEl>
                                          <p:spTgt spid="3"/>
                                        </p:tgtEl>
                                        <p:attrNameLst>
                                          <p:attrName>ppt_w</p:attrName>
                                        </p:attrNameLst>
                                      </p:cBhvr>
                                      <p:tavLst>
                                        <p:tav tm="0">
                                          <p:val>
                                            <p:fltVal val="0"/>
                                          </p:val>
                                        </p:tav>
                                        <p:tav tm="100000">
                                          <p:val>
                                            <p:strVal val="#ppt_w"/>
                                          </p:val>
                                        </p:tav>
                                      </p:tavLst>
                                    </p:anim>
                                    <p:anim calcmode="lin" valueType="num">
                                      <p:cBhvr>
                                        <p:cTn id="59" dur="500" fill="hold"/>
                                        <p:tgtEl>
                                          <p:spTgt spid="3"/>
                                        </p:tgtEl>
                                        <p:attrNameLst>
                                          <p:attrName>ppt_h</p:attrName>
                                        </p:attrNameLst>
                                      </p:cBhvr>
                                      <p:tavLst>
                                        <p:tav tm="0">
                                          <p:val>
                                            <p:fltVal val="0"/>
                                          </p:val>
                                        </p:tav>
                                        <p:tav tm="100000">
                                          <p:val>
                                            <p:strVal val="#ppt_h"/>
                                          </p:val>
                                        </p:tav>
                                      </p:tavLst>
                                    </p:anim>
                                    <p:animEffect transition="in" filter="fade">
                                      <p:cBhvr>
                                        <p:cTn id="60" dur="500"/>
                                        <p:tgtEl>
                                          <p:spTgt spid="3"/>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Effect transition="in" filter="fade">
                                      <p:cBhvr>
                                        <p:cTn id="65" dur="500"/>
                                        <p:tgtEl>
                                          <p:spTgt spid="9"/>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anim calcmode="lin" valueType="num">
                                      <p:cBhvr>
                                        <p:cTn id="68" dur="500" fill="hold"/>
                                        <p:tgtEl>
                                          <p:spTgt spid="13"/>
                                        </p:tgtEl>
                                        <p:attrNameLst>
                                          <p:attrName>ppt_w</p:attrName>
                                        </p:attrNameLst>
                                      </p:cBhvr>
                                      <p:tavLst>
                                        <p:tav tm="0">
                                          <p:val>
                                            <p:fltVal val="0"/>
                                          </p:val>
                                        </p:tav>
                                        <p:tav tm="100000">
                                          <p:val>
                                            <p:strVal val="#ppt_w"/>
                                          </p:val>
                                        </p:tav>
                                      </p:tavLst>
                                    </p:anim>
                                    <p:anim calcmode="lin" valueType="num">
                                      <p:cBhvr>
                                        <p:cTn id="69" dur="500" fill="hold"/>
                                        <p:tgtEl>
                                          <p:spTgt spid="13"/>
                                        </p:tgtEl>
                                        <p:attrNameLst>
                                          <p:attrName>ppt_h</p:attrName>
                                        </p:attrNameLst>
                                      </p:cBhvr>
                                      <p:tavLst>
                                        <p:tav tm="0">
                                          <p:val>
                                            <p:fltVal val="0"/>
                                          </p:val>
                                        </p:tav>
                                        <p:tav tm="100000">
                                          <p:val>
                                            <p:strVal val="#ppt_h"/>
                                          </p:val>
                                        </p:tav>
                                      </p:tavLst>
                                    </p:anim>
                                    <p:animEffect transition="in" filter="fade">
                                      <p:cBhvr>
                                        <p:cTn id="7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algn="just" rtl="1">
              <a:lnSpc>
                <a:spcPct val="150000"/>
              </a:lnSpc>
            </a:pPr>
            <a:r>
              <a:rPr lang="fa-IR" sz="2800" dirty="0">
                <a:cs typeface="B Titr" panose="00000700000000000000" pitchFamily="2" charset="-78"/>
              </a:rPr>
              <a:t>طراحی دستگاه های پیچیده که ترکیبی از فیزیک های مختلف هستند، مستلزم حل معادلات بسیار پیچیده بوده که گاهی اوقات از توانایی </a:t>
            </a:r>
            <a:r>
              <a:rPr lang="fa-IR" sz="2800" dirty="0" smtClean="0">
                <a:cs typeface="B Titr" panose="00000700000000000000" pitchFamily="2" charset="-78"/>
              </a:rPr>
              <a:t>فرد </a:t>
            </a:r>
            <a:r>
              <a:rPr lang="fa-IR" sz="2800" dirty="0">
                <a:cs typeface="B Titr" panose="00000700000000000000" pitchFamily="2" charset="-78"/>
              </a:rPr>
              <a:t>برای ایجاد کدهای نرم افزاری خارج است. به همین دلیل نرم افزارهای المان محدود ایجاد شدند تا این مسیر را راحت کنند. از بین این نرم افزارها، نرم افزار کامسول در زمینه محاسبات مسائل چند فیزیکی سرآمد بوده و به شدت در صنعت مورد استفاده قرار می گیرد.</a:t>
            </a:r>
            <a:endParaRPr lang="en-US" sz="2800" dirty="0">
              <a:cs typeface="B Titr" panose="00000700000000000000" pitchFamily="2" charset="-78"/>
            </a:endParaRPr>
          </a:p>
          <a:p>
            <a:pPr marL="109728" indent="0" algn="just" rtl="1">
              <a:lnSpc>
                <a:spcPct val="150000"/>
              </a:lnSpc>
              <a:buNone/>
            </a:pPr>
            <a:endParaRPr lang="en-US" sz="2800" dirty="0">
              <a:cs typeface="B Titr" panose="000007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algn="just" rtl="1">
              <a:lnSpc>
                <a:spcPct val="150000"/>
              </a:lnSpc>
            </a:pPr>
            <a:r>
              <a:rPr lang="fa-IR" sz="2800" dirty="0">
                <a:cs typeface="B Titr" panose="00000700000000000000" pitchFamily="2" charset="-78"/>
              </a:rPr>
              <a:t>در این شبیه سازی</a:t>
            </a:r>
            <a:r>
              <a:rPr lang="fa-IR" sz="2800" dirty="0" smtClean="0">
                <a:cs typeface="B Titr" panose="00000700000000000000" pitchFamily="2" charset="-78"/>
              </a:rPr>
              <a:t>، </a:t>
            </a:r>
            <a:r>
              <a:rPr lang="fa-IR" sz="2800" dirty="0">
                <a:cs typeface="B Titr" panose="00000700000000000000" pitchFamily="2" charset="-78"/>
              </a:rPr>
              <a:t>معادله‌های دیفرانسیل جذب و </a:t>
            </a:r>
            <a:r>
              <a:rPr lang="fa-IR" sz="2800" dirty="0" smtClean="0">
                <a:cs typeface="B Titr" panose="00000700000000000000" pitchFamily="2" charset="-78"/>
              </a:rPr>
              <a:t>دفع، </a:t>
            </a:r>
            <a:r>
              <a:rPr lang="fa-IR" sz="2800" dirty="0">
                <a:cs typeface="B Titr" panose="00000700000000000000" pitchFamily="2" charset="-78"/>
              </a:rPr>
              <a:t>با نرم افزار کامسول نسخه 4/2 انجام شد. </a:t>
            </a:r>
            <a:r>
              <a:rPr lang="fa-IR" sz="2800" b="1" dirty="0">
                <a:cs typeface="B Titr" pitchFamily="2" charset="-78"/>
              </a:rPr>
              <a:t>از تیوری دنکورتس، سرعت جذب کربن دی اکسید محاسبه شده </a:t>
            </a:r>
            <a:r>
              <a:rPr lang="fa-IR" sz="2800" b="1" dirty="0" smtClean="0">
                <a:cs typeface="B Titr" pitchFamily="2" charset="-78"/>
              </a:rPr>
              <a:t>است.</a:t>
            </a:r>
          </a:p>
          <a:p>
            <a:pPr algn="just" rtl="1">
              <a:lnSpc>
                <a:spcPct val="150000"/>
              </a:lnSpc>
            </a:pPr>
            <a:r>
              <a:rPr lang="fa-IR" sz="2800" b="1" dirty="0">
                <a:cs typeface="B Titr" pitchFamily="2" charset="-78"/>
              </a:rPr>
              <a:t>گرادیان غلظت با استفاده از قانون فیک حل می شود. با استفاده از شرایط مرزی و معادلات لاپلاس ثابت سینیتیکی محاسبه می شود.</a:t>
            </a:r>
            <a:endParaRPr lang="en-US" sz="2800"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48077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Autofit/>
          </a:bodyPr>
          <a:lstStyle/>
          <a:p>
            <a:pPr marL="342900" indent="-342900" algn="just" rtl="1">
              <a:lnSpc>
                <a:spcPct val="150000"/>
              </a:lnSpc>
              <a:buFont typeface="Wingdings" pitchFamily="2" charset="2"/>
              <a:buChar char="Ø"/>
            </a:pPr>
            <a:r>
              <a:rPr lang="fa-IR" sz="2000" dirty="0">
                <a:latin typeface="Times New Roman" panose="02020603050405020304" pitchFamily="18" charset="0"/>
                <a:cs typeface="B Titr" pitchFamily="2" charset="-78"/>
              </a:rPr>
              <a:t>استفاده از محلول </a:t>
            </a:r>
            <a:r>
              <a:rPr lang="en-US" sz="2000" dirty="0">
                <a:latin typeface="Times New Roman" panose="02020603050405020304" pitchFamily="18" charset="0"/>
                <a:cs typeface="B Titr" pitchFamily="2" charset="-78"/>
              </a:rPr>
              <a:t>MDEA </a:t>
            </a:r>
            <a:r>
              <a:rPr lang="fa-IR" sz="2000" dirty="0">
                <a:latin typeface="Times New Roman" panose="02020603050405020304" pitchFamily="18" charset="0"/>
                <a:cs typeface="B Titr" pitchFamily="2" charset="-78"/>
              </a:rPr>
              <a:t>ابتدا به وسیله کوهل و فریزر در سال 1950 پیشنهاد شد.</a:t>
            </a:r>
          </a:p>
          <a:p>
            <a:pPr marL="342900" indent="-342900" algn="just" rtl="1">
              <a:lnSpc>
                <a:spcPct val="150000"/>
              </a:lnSpc>
              <a:buFont typeface="Wingdings" pitchFamily="2" charset="2"/>
              <a:buChar char="Ø"/>
            </a:pPr>
            <a:r>
              <a:rPr lang="fa-IR" sz="2000" dirty="0" smtClean="0">
                <a:latin typeface="Times New Roman" panose="02020603050405020304" pitchFamily="18" charset="0"/>
                <a:cs typeface="B Titr" pitchFamily="2" charset="-78"/>
              </a:rPr>
              <a:t>چاکراوارتی </a:t>
            </a:r>
            <a:r>
              <a:rPr lang="fa-IR" sz="2000" dirty="0">
                <a:latin typeface="Times New Roman" panose="02020603050405020304" pitchFamily="18" charset="0"/>
                <a:cs typeface="B Titr" pitchFamily="2" charset="-78"/>
              </a:rPr>
              <a:t>و همکاران (1985) اولین کسانی بودند که پیشنهاد مخلوط کردن </a:t>
            </a:r>
            <a:r>
              <a:rPr lang="en-US" sz="2000" dirty="0">
                <a:latin typeface="Times New Roman" panose="02020603050405020304" pitchFamily="18" charset="0"/>
                <a:cs typeface="B Titr" pitchFamily="2" charset="-78"/>
              </a:rPr>
              <a:t>MDEA</a:t>
            </a:r>
            <a:r>
              <a:rPr lang="fa-IR" sz="2000" dirty="0">
                <a:latin typeface="Times New Roman" panose="02020603050405020304" pitchFamily="18" charset="0"/>
                <a:cs typeface="B Titr" pitchFamily="2" charset="-78"/>
              </a:rPr>
              <a:t> با </a:t>
            </a:r>
            <a:r>
              <a:rPr lang="fa-IR" sz="2000" dirty="0" smtClean="0">
                <a:latin typeface="Times New Roman" panose="02020603050405020304" pitchFamily="18" charset="0"/>
                <a:cs typeface="B Titr" pitchFamily="2" charset="-78"/>
              </a:rPr>
              <a:t>سایرآمینها </a:t>
            </a:r>
            <a:r>
              <a:rPr lang="fa-IR" sz="2000" dirty="0">
                <a:latin typeface="Times New Roman" panose="02020603050405020304" pitchFamily="18" charset="0"/>
                <a:cs typeface="B Titr" pitchFamily="2" charset="-78"/>
              </a:rPr>
              <a:t>را مطرح کردند.</a:t>
            </a:r>
            <a:endParaRPr lang="en-US" sz="2000" dirty="0">
              <a:latin typeface="Times New Roman" panose="02020603050405020304" pitchFamily="18" charset="0"/>
              <a:cs typeface="B Titr" pitchFamily="2" charset="-78"/>
            </a:endParaRPr>
          </a:p>
          <a:p>
            <a:pPr marL="342900" indent="-342900" algn="just" rtl="1">
              <a:lnSpc>
                <a:spcPct val="150000"/>
              </a:lnSpc>
              <a:buFont typeface="Wingdings" pitchFamily="2" charset="2"/>
              <a:buChar char="Ø"/>
            </a:pPr>
            <a:r>
              <a:rPr lang="fa-IR" sz="2000" dirty="0" smtClean="0">
                <a:latin typeface="Times New Roman" panose="02020603050405020304" pitchFamily="18" charset="0"/>
                <a:cs typeface="B Titr" pitchFamily="2" charset="-78"/>
              </a:rPr>
              <a:t>پس </a:t>
            </a:r>
            <a:r>
              <a:rPr lang="fa-IR" sz="2000" dirty="0">
                <a:latin typeface="Times New Roman" panose="02020603050405020304" pitchFamily="18" charset="0"/>
                <a:cs typeface="B Titr" pitchFamily="2" charset="-78"/>
              </a:rPr>
              <a:t>از </a:t>
            </a:r>
            <a:r>
              <a:rPr lang="en-US" sz="2000" dirty="0">
                <a:latin typeface="Times New Roman" panose="02020603050405020304" pitchFamily="18" charset="0"/>
                <a:cs typeface="B Titr" pitchFamily="2" charset="-78"/>
              </a:rPr>
              <a:t>PZ</a:t>
            </a:r>
            <a:r>
              <a:rPr lang="fa-IR" sz="2000" dirty="0">
                <a:latin typeface="Times New Roman" panose="02020603050405020304" pitchFamily="18" charset="0"/>
                <a:cs typeface="B Titr" pitchFamily="2" charset="-78"/>
              </a:rPr>
              <a:t> (پیرازین)، مواد شیمیایی مثل </a:t>
            </a:r>
            <a:r>
              <a:rPr lang="en-US" sz="2000" dirty="0">
                <a:latin typeface="Times New Roman" panose="02020603050405020304" pitchFamily="18" charset="0"/>
                <a:cs typeface="B Titr" pitchFamily="2" charset="-78"/>
              </a:rPr>
              <a:t>DEA</a:t>
            </a:r>
            <a:r>
              <a:rPr lang="fa-IR" sz="2000" dirty="0">
                <a:latin typeface="Times New Roman" panose="02020603050405020304" pitchFamily="18" charset="0"/>
                <a:cs typeface="B Titr" pitchFamily="2" charset="-78"/>
              </a:rPr>
              <a:t>، </a:t>
            </a:r>
            <a:r>
              <a:rPr lang="en-US" sz="2000" dirty="0">
                <a:latin typeface="Times New Roman" panose="02020603050405020304" pitchFamily="18" charset="0"/>
                <a:cs typeface="B Titr" pitchFamily="2" charset="-78"/>
              </a:rPr>
              <a:t>MEA</a:t>
            </a:r>
            <a:r>
              <a:rPr lang="fa-IR" sz="2000" dirty="0">
                <a:latin typeface="Times New Roman" panose="02020603050405020304" pitchFamily="18" charset="0"/>
                <a:cs typeface="B Titr" pitchFamily="2" charset="-78"/>
              </a:rPr>
              <a:t>، </a:t>
            </a:r>
            <a:r>
              <a:rPr lang="en-US" sz="2000" dirty="0">
                <a:latin typeface="Times New Roman" panose="02020603050405020304" pitchFamily="18" charset="0"/>
                <a:cs typeface="B Titr" pitchFamily="2" charset="-78"/>
              </a:rPr>
              <a:t>TEA</a:t>
            </a:r>
            <a:r>
              <a:rPr lang="fa-IR" sz="2000" dirty="0">
                <a:latin typeface="Times New Roman" panose="02020603050405020304" pitchFamily="18" charset="0"/>
                <a:cs typeface="B Titr" pitchFamily="2" charset="-78"/>
              </a:rPr>
              <a:t>، </a:t>
            </a:r>
            <a:r>
              <a:rPr lang="en-US" sz="2000" dirty="0">
                <a:latin typeface="Times New Roman" panose="02020603050405020304" pitchFamily="18" charset="0"/>
                <a:cs typeface="B Titr" pitchFamily="2" charset="-78"/>
              </a:rPr>
              <a:t>HMDA</a:t>
            </a:r>
            <a:r>
              <a:rPr lang="fa-IR" sz="2000" dirty="0">
                <a:latin typeface="Times New Roman" panose="02020603050405020304" pitchFamily="18" charset="0"/>
                <a:cs typeface="B Titr" pitchFamily="2" charset="-78"/>
              </a:rPr>
              <a:t>، و دیگر فعال کننده ها استفاده شدند (واگنر 1982)</a:t>
            </a:r>
          </a:p>
          <a:p>
            <a:pPr marL="342900" indent="-342900" algn="just" rtl="1">
              <a:lnSpc>
                <a:spcPct val="150000"/>
              </a:lnSpc>
              <a:buFont typeface="Wingdings" pitchFamily="2" charset="2"/>
              <a:buChar char="Ø"/>
            </a:pPr>
            <a:r>
              <a:rPr lang="fa-IR" sz="2000" dirty="0" smtClean="0">
                <a:latin typeface="Times New Roman" panose="02020603050405020304" pitchFamily="18" charset="0"/>
                <a:cs typeface="B Titr" pitchFamily="2" charset="-78"/>
              </a:rPr>
              <a:t>گلاسکوک </a:t>
            </a:r>
            <a:r>
              <a:rPr lang="fa-IR" sz="2000" dirty="0">
                <a:latin typeface="Times New Roman" panose="02020603050405020304" pitchFamily="18" charset="0"/>
                <a:cs typeface="B Titr" pitchFamily="2" charset="-78"/>
              </a:rPr>
              <a:t>(1991) جذب و دفع کربن دی اکسید در مخلوطهای آمین بررسی نمود. نتایج نشان داد که اختلاط آمین نوع سوم با آمین نوع اول، سرعت جذب و دفع را افزایش می دهد.</a:t>
            </a:r>
          </a:p>
          <a:p>
            <a:pPr marL="342900" indent="-342900" algn="just" rtl="1">
              <a:lnSpc>
                <a:spcPct val="150000"/>
              </a:lnSpc>
              <a:buFont typeface="Wingdings" pitchFamily="2" charset="2"/>
              <a:buChar char="Ø"/>
            </a:pPr>
            <a:r>
              <a:rPr lang="fa-IR" sz="2000" dirty="0" smtClean="0">
                <a:latin typeface="Times New Roman" panose="02020603050405020304" pitchFamily="18" charset="0"/>
                <a:cs typeface="B Titr" pitchFamily="2" charset="-78"/>
              </a:rPr>
              <a:t>بیشتر </a:t>
            </a:r>
            <a:r>
              <a:rPr lang="fa-IR" sz="2000" dirty="0">
                <a:latin typeface="Times New Roman" panose="02020603050405020304" pitchFamily="18" charset="0"/>
                <a:cs typeface="B Titr" pitchFamily="2" charset="-78"/>
              </a:rPr>
              <a:t>مطالعات ارایه شده تحقیقات آزمایشگاهی بوده و تنها به مکانیسم فرآیند پرداخته شده است.</a:t>
            </a:r>
          </a:p>
          <a:p>
            <a:pPr algn="just" rtl="1">
              <a:lnSpc>
                <a:spcPct val="150000"/>
              </a:lnSpc>
            </a:pPr>
            <a:endParaRPr lang="en-US" sz="2000"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059585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932313238"/>
                  </p:ext>
                </p:extLst>
              </p:nvPr>
            </p:nvGraphicFramePr>
            <p:xfrm>
              <a:off x="786384" y="1371599"/>
              <a:ext cx="7571232" cy="4487828"/>
            </p:xfrm>
            <a:graphic>
              <a:graphicData uri="http://schemas.openxmlformats.org/drawingml/2006/table">
                <a:tbl>
                  <a:tblPr firstRow="1" firstCol="1" bandRow="1">
                    <a:tableStyleId>{5C22544A-7EE6-4342-B048-85BDC9FD1C3A}</a:tableStyleId>
                  </a:tblPr>
                  <a:tblGrid>
                    <a:gridCol w="973660"/>
                    <a:gridCol w="6597572"/>
                  </a:tblGrid>
                  <a:tr h="340204">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Name</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Expression</a:t>
                          </a:r>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PCO2</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(k cbic^2)/HCO2 CMDEA</a:t>
                          </a:r>
                          <a:endParaRPr lang="en-US" sz="1600" dirty="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K1                                                                                                                                                    </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exp(32.259-0.0424t)</a:t>
                          </a:r>
                          <a:endParaRPr lang="en-US" sz="1600">
                            <a:effectLst/>
                            <a:latin typeface="Times New Roman" pitchFamily="18" charset="0"/>
                            <a:ea typeface="Calibri"/>
                            <a:cs typeface="Times New Roman" pitchFamily="18" charset="0"/>
                          </a:endParaRPr>
                        </a:p>
                      </a:txBody>
                      <a:tcPr marL="68580" marR="68580" marT="0" marB="0"/>
                    </a:tc>
                  </a:tr>
                  <a:tr h="853693">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K2</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(235.482-12092.1/t-36.7816logt</a:t>
                          </a:r>
                          <a:r>
                            <a:rPr lang="en-US" sz="1600" dirty="0">
                              <a:effectLst/>
                              <a:latin typeface="Times New Roman" pitchFamily="18" charset="0"/>
                              <a:cs typeface="Times New Roman" pitchFamily="18" charset="0"/>
                            </a:rPr>
                            <a:t>)</a:t>
                          </a:r>
                          <a:endParaRPr lang="en-US" sz="1600" dirty="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1/k1k2</a:t>
                          </a:r>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PH2O</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3101.224-(19.486*t +0.03016*(t^2))</a:t>
                          </a:r>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LogHCO2                                                                                                                                      </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k10+k11/t +k12/(t^2)</a:t>
                          </a:r>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DCO2</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(k20+k21t +k22t^2)*0.36</a:t>
                          </a:r>
                          <a:endParaRPr lang="en-US" sz="1600">
                            <a:effectLst/>
                            <a:latin typeface="Times New Roman" pitchFamily="18" charset="0"/>
                            <a:ea typeface="Calibri"/>
                            <a:cs typeface="Times New Roman" pitchFamily="18" charset="0"/>
                          </a:endParaRPr>
                        </a:p>
                      </a:txBody>
                      <a:tcPr marL="68580" marR="68580" marT="0" marB="0"/>
                    </a:tc>
                  </a:tr>
                  <a:tr h="691875">
                    <a:tc>
                      <a:txBody>
                        <a:bodyPr/>
                        <a:lstStyle/>
                        <a:p>
                          <a:pPr marL="0" marR="0">
                            <a:lnSpc>
                              <a:spcPct val="115000"/>
                            </a:lnSpc>
                            <a:spcBef>
                              <a:spcPts val="0"/>
                            </a:spcBef>
                            <a:spcAft>
                              <a:spcPts val="600"/>
                            </a:spcAft>
                          </a:pPr>
                          <a:r>
                            <a:rPr lang="en-US" sz="1600" dirty="0" err="1">
                              <a:effectLst/>
                              <a:latin typeface="Times New Roman" pitchFamily="18" charset="0"/>
                              <a:cs typeface="Times New Roman" pitchFamily="18" charset="0"/>
                            </a:rPr>
                            <a:t>KgkRT</a:t>
                          </a:r>
                          <a:r>
                            <a:rPr lang="en-US" sz="1600" dirty="0">
                              <a:effectLst/>
                              <a:latin typeface="Times New Roman" pitchFamily="18" charset="0"/>
                              <a:cs typeface="Times New Roman" pitchFamily="18" charset="0"/>
                            </a:rPr>
                            <a:t>/</a:t>
                          </a:r>
                          <a:r>
                            <a:rPr lang="en-US" sz="1600" dirty="0" err="1">
                              <a:effectLst/>
                              <a:latin typeface="Times New Roman" pitchFamily="18" charset="0"/>
                              <a:cs typeface="Times New Roman" pitchFamily="18" charset="0"/>
                            </a:rPr>
                            <a:t>aDgk</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5.32(G/(a</a:t>
                          </a:r>
                          <a14:m>
                            <m:oMath xmlns:m="http://schemas.openxmlformats.org/officeDocument/2006/math">
                              <m:r>
                                <m:rPr>
                                  <m:sty m:val="p"/>
                                </m:rPr>
                                <a:rPr lang="en-US" sz="1600">
                                  <a:effectLst/>
                                  <a:latin typeface="Cambria Math"/>
                                </a:rPr>
                                <m:t>μ</m:t>
                              </m:r>
                            </m:oMath>
                          </a14:m>
                          <a:r>
                            <a:rPr lang="en-US" sz="1600">
                              <a:effectLst/>
                              <a:latin typeface="Times New Roman" pitchFamily="18" charset="0"/>
                              <a:cs typeface="Times New Roman" pitchFamily="18" charset="0"/>
                            </a:rPr>
                            <a:t>G)0.7(</a:t>
                          </a:r>
                          <a14:m>
                            <m:oMath xmlns:m="http://schemas.openxmlformats.org/officeDocument/2006/math">
                              <m:r>
                                <m:rPr>
                                  <m:sty m:val="p"/>
                                </m:rPr>
                                <a:rPr lang="en-US" sz="1600">
                                  <a:effectLst/>
                                  <a:latin typeface="Cambria Math"/>
                                </a:rPr>
                                <m:t>μ</m:t>
                              </m:r>
                            </m:oMath>
                          </a14:m>
                          <a:r>
                            <a:rPr lang="en-US" sz="1600">
                              <a:effectLst/>
                              <a:latin typeface="Times New Roman" pitchFamily="18" charset="0"/>
                              <a:cs typeface="Times New Roman" pitchFamily="18" charset="0"/>
                            </a:rPr>
                            <a:t>G/</a:t>
                          </a:r>
                          <a14:m>
                            <m:oMath xmlns:m="http://schemas.openxmlformats.org/officeDocument/2006/math">
                              <m:r>
                                <m:rPr>
                                  <m:sty m:val="p"/>
                                </m:rPr>
                                <a:rPr lang="en-US" sz="1600">
                                  <a:effectLst/>
                                  <a:latin typeface="Cambria Math"/>
                                </a:rPr>
                                <m:t>ρ</m:t>
                              </m:r>
                            </m:oMath>
                          </a14:m>
                          <a:r>
                            <a:rPr lang="en-US" sz="1600">
                              <a:effectLst/>
                              <a:latin typeface="Times New Roman" pitchFamily="18" charset="0"/>
                              <a:cs typeface="Times New Roman" pitchFamily="18" charset="0"/>
                            </a:rPr>
                            <a:t>GDgk)1/3(adp)-2K  0.0051(</a:t>
                          </a:r>
                          <a14:m>
                            <m:oMath xmlns:m="http://schemas.openxmlformats.org/officeDocument/2006/math">
                              <m:r>
                                <m:rPr>
                                  <m:sty m:val="p"/>
                                </m:rPr>
                                <a:rPr lang="en-US" sz="1600">
                                  <a:effectLst/>
                                  <a:latin typeface="Cambria Math"/>
                                </a:rPr>
                                <m:t>ρu</m:t>
                              </m:r>
                              <m:r>
                                <a:rPr lang="en-US" sz="1600">
                                  <a:effectLst/>
                                  <a:latin typeface="Cambria Math"/>
                                </a:rPr>
                                <m:t>1</m:t>
                              </m:r>
                              <m:r>
                                <a:rPr lang="en-US" sz="1600">
                                  <a:effectLst/>
                                  <a:latin typeface="Cambria Math"/>
                                </a:rPr>
                                <m:t>/</m:t>
                              </m:r>
                              <m:r>
                                <m:rPr>
                                  <m:sty m:val="p"/>
                                </m:rPr>
                                <a:rPr lang="en-US" sz="1600">
                                  <a:effectLst/>
                                  <a:latin typeface="Cambria Math"/>
                                </a:rPr>
                                <m:t>aμ</m:t>
                              </m:r>
                              <m:r>
                                <a:rPr lang="en-US" sz="1600">
                                  <a:effectLst/>
                                  <a:latin typeface="Cambria Math"/>
                                </a:rPr>
                                <m:t>1</m:t>
                              </m:r>
                              <m:r>
                                <a:rPr lang="en-US" sz="1600">
                                  <a:effectLst/>
                                  <a:latin typeface="Cambria Math"/>
                                </a:rPr>
                                <m:t>)</m:t>
                              </m:r>
                            </m:oMath>
                          </a14:m>
                          <a:r>
                            <a:rPr lang="en-US" sz="1600">
                              <a:effectLst/>
                              <a:latin typeface="Times New Roman" pitchFamily="18" charset="0"/>
                              <a:cs typeface="Times New Roman" pitchFamily="18" charset="0"/>
                            </a:rPr>
                            <a:t>2/3(</a:t>
                          </a:r>
                          <a14:m>
                            <m:oMath xmlns:m="http://schemas.openxmlformats.org/officeDocument/2006/math">
                              <m:r>
                                <m:rPr>
                                  <m:sty m:val="p"/>
                                </m:rPr>
                                <a:rPr lang="en-US" sz="1600">
                                  <a:effectLst/>
                                  <a:latin typeface="Cambria Math"/>
                                </a:rPr>
                                <m:t>μ</m:t>
                              </m:r>
                              <m:r>
                                <a:rPr lang="en-US" sz="1600">
                                  <a:effectLst/>
                                  <a:latin typeface="Cambria Math"/>
                                </a:rPr>
                                <m:t>1</m:t>
                              </m:r>
                              <m:r>
                                <a:rPr lang="en-US" sz="1600">
                                  <a:effectLst/>
                                  <a:latin typeface="Cambria Math"/>
                                </a:rPr>
                                <m:t>/</m:t>
                              </m:r>
                              <m:r>
                                <m:rPr>
                                  <m:sty m:val="p"/>
                                </m:rPr>
                                <a:rPr lang="en-US" sz="1600">
                                  <a:effectLst/>
                                  <a:latin typeface="Cambria Math"/>
                                </a:rPr>
                                <m:t>ρ</m:t>
                              </m:r>
                              <m:r>
                                <a:rPr lang="en-US" sz="1600">
                                  <a:effectLst/>
                                  <a:latin typeface="Cambria Math"/>
                                </a:rPr>
                                <m:t>1</m:t>
                              </m:r>
                              <m:r>
                                <m:rPr>
                                  <m:sty m:val="p"/>
                                </m:rPr>
                                <a:rPr lang="en-US" sz="1600">
                                  <a:effectLst/>
                                  <a:latin typeface="Cambria Math"/>
                                </a:rPr>
                                <m:t>D</m:t>
                              </m:r>
                              <m:r>
                                <a:rPr lang="en-US" sz="1600">
                                  <a:effectLst/>
                                  <a:latin typeface="Cambria Math"/>
                                </a:rPr>
                                <m:t>1</m:t>
                              </m:r>
                              <m:r>
                                <a:rPr lang="en-US" sz="1600">
                                  <a:effectLst/>
                                  <a:latin typeface="Cambria Math"/>
                                </a:rPr>
                                <m:t>)^(−.</m:t>
                              </m:r>
                              <m:r>
                                <a:rPr lang="en-US" sz="1600">
                                  <a:effectLst/>
                                  <a:latin typeface="Cambria Math"/>
                                </a:rPr>
                                <m:t>5</m:t>
                              </m:r>
                              <m:r>
                                <a:rPr lang="en-US" sz="1600">
                                  <a:effectLst/>
                                  <a:latin typeface="Cambria Math"/>
                                </a:rPr>
                                <m:t>) (</m:t>
                              </m:r>
                              <m:r>
                                <m:rPr>
                                  <m:sty m:val="p"/>
                                </m:rPr>
                                <a:rPr lang="en-US" sz="1600">
                                  <a:effectLst/>
                                  <a:latin typeface="Cambria Math"/>
                                </a:rPr>
                                <m:t>ρ</m:t>
                              </m:r>
                              <m:r>
                                <a:rPr lang="en-US" sz="1600">
                                  <a:effectLst/>
                                  <a:latin typeface="Cambria Math"/>
                                </a:rPr>
                                <m:t>1</m:t>
                              </m:r>
                              <m:r>
                                <a:rPr lang="en-US" sz="1600">
                                  <a:effectLst/>
                                  <a:latin typeface="Cambria Math"/>
                                </a:rPr>
                                <m:t>/</m:t>
                              </m:r>
                              <m:r>
                                <m:rPr>
                                  <m:sty m:val="p"/>
                                </m:rPr>
                                <a:rPr lang="en-US" sz="1600">
                                  <a:effectLst/>
                                  <a:latin typeface="Cambria Math"/>
                                </a:rPr>
                                <m:t>gμ</m:t>
                              </m:r>
                              <m:r>
                                <a:rPr lang="en-US" sz="1600">
                                  <a:effectLst/>
                                  <a:latin typeface="Cambria Math"/>
                                </a:rPr>
                                <m:t>1</m:t>
                              </m:r>
                              <m:r>
                                <a:rPr lang="en-US" sz="1600">
                                  <a:effectLst/>
                                  <a:latin typeface="Cambria Math"/>
                                </a:rPr>
                                <m:t>)^(−</m:t>
                              </m:r>
                              <m:r>
                                <a:rPr lang="en-US" sz="1600">
                                  <a:effectLst/>
                                  <a:latin typeface="Cambria Math"/>
                                </a:rPr>
                                <m:t>1</m:t>
                              </m:r>
                              <m:r>
                                <a:rPr lang="en-US" sz="1600">
                                  <a:effectLst/>
                                  <a:latin typeface="Cambria Math"/>
                                </a:rPr>
                                <m:t>/</m:t>
                              </m:r>
                              <m:r>
                                <a:rPr lang="en-US" sz="1600">
                                  <a:effectLst/>
                                  <a:latin typeface="Cambria Math"/>
                                </a:rPr>
                                <m:t>3</m:t>
                              </m:r>
                              <m:r>
                                <a:rPr lang="en-US" sz="1600">
                                  <a:effectLst/>
                                  <a:latin typeface="Cambria Math"/>
                                </a:rPr>
                                <m:t>(</m:t>
                              </m:r>
                              <m:r>
                                <m:rPr>
                                  <m:sty m:val="p"/>
                                </m:rPr>
                                <a:rPr lang="en-US" sz="1600">
                                  <a:effectLst/>
                                  <a:latin typeface="Cambria Math"/>
                                </a:rPr>
                                <m:t>adp</m:t>
                              </m:r>
                              <m:r>
                                <a:rPr lang="en-US" sz="1600">
                                  <a:effectLst/>
                                  <a:latin typeface="Cambria Math"/>
                                </a:rPr>
                                <m:t>)^(.</m:t>
                              </m:r>
                              <m:r>
                                <a:rPr lang="en-US" sz="1600">
                                  <a:effectLst/>
                                  <a:latin typeface="Cambria Math"/>
                                </a:rPr>
                                <m:t>4</m:t>
                              </m:r>
                              <m:r>
                                <a:rPr lang="en-US" sz="1600">
                                  <a:effectLst/>
                                  <a:latin typeface="Cambria Math"/>
                                </a:rPr>
                                <m:t>)</m:t>
                              </m:r>
                            </m:oMath>
                          </a14:m>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Hg  </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 </a:t>
                          </a:r>
                          <a14:m>
                            <m:oMath xmlns:m="http://schemas.openxmlformats.org/officeDocument/2006/math">
                              <m:nary>
                                <m:naryPr>
                                  <m:chr m:val="∑"/>
                                  <m:limLoc m:val="undOvr"/>
                                  <m:subHide m:val="on"/>
                                  <m:supHide m:val="on"/>
                                  <m:ctrlPr>
                                    <a:rPr lang="en-US" sz="1600" i="1">
                                      <a:effectLst/>
                                      <a:latin typeface="Cambria Math"/>
                                    </a:rPr>
                                  </m:ctrlPr>
                                </m:naryPr>
                                <m:sub/>
                                <m:sup/>
                                <m:e>
                                  <m:r>
                                    <m:rPr>
                                      <m:sty m:val="p"/>
                                    </m:rPr>
                                    <a:rPr lang="en-US" sz="1600">
                                      <a:effectLst/>
                                      <a:latin typeface="Cambria Math"/>
                                    </a:rPr>
                                    <m:t>y</m:t>
                                  </m:r>
                                </m:e>
                              </m:nary>
                            </m:oMath>
                          </a14:m>
                          <a:r>
                            <a:rPr lang="en-US" sz="1600" dirty="0">
                              <a:effectLst/>
                              <a:latin typeface="Times New Roman" pitchFamily="18" charset="0"/>
                              <a:cs typeface="Times New Roman" pitchFamily="18" charset="0"/>
                            </a:rPr>
                            <a:t>k </a:t>
                          </a:r>
                          <a:r>
                            <a:rPr lang="en-US" sz="1600" dirty="0" err="1">
                              <a:effectLst/>
                              <a:latin typeface="Times New Roman" pitchFamily="18" charset="0"/>
                              <a:cs typeface="Times New Roman" pitchFamily="18" charset="0"/>
                            </a:rPr>
                            <a:t>hgk</a:t>
                          </a:r>
                          <a:r>
                            <a:rPr lang="en-US" sz="1600" dirty="0">
                              <a:effectLst/>
                              <a:latin typeface="Times New Roman" pitchFamily="18" charset="0"/>
                              <a:cs typeface="Times New Roman" pitchFamily="18" charset="0"/>
                            </a:rPr>
                            <a:t>                                                                                                                                                       </a:t>
                          </a:r>
                          <a:endParaRPr lang="en-US" sz="1600" dirty="0">
                            <a:effectLst/>
                            <a:latin typeface="Times New Roman" pitchFamily="18" charset="0"/>
                            <a:ea typeface="Calibri"/>
                            <a:cs typeface="Times New Roman" pitchFamily="18" charset="0"/>
                          </a:endParaRPr>
                        </a:p>
                      </a:txBody>
                      <a:tcPr marL="68580" marR="68580" marT="0" marB="0"/>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932313238"/>
                  </p:ext>
                </p:extLst>
              </p:nvPr>
            </p:nvGraphicFramePr>
            <p:xfrm>
              <a:off x="786384" y="1371599"/>
              <a:ext cx="7571232" cy="4465349"/>
            </p:xfrm>
            <a:graphic>
              <a:graphicData uri="http://schemas.openxmlformats.org/drawingml/2006/table">
                <a:tbl>
                  <a:tblPr firstRow="1" firstCol="1" bandRow="1">
                    <a:tableStyleId>{5C22544A-7EE6-4342-B048-85BDC9FD1C3A}</a:tableStyleId>
                  </a:tblPr>
                  <a:tblGrid>
                    <a:gridCol w="973660"/>
                    <a:gridCol w="6597572"/>
                  </a:tblGrid>
                  <a:tr h="340204">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Name</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Expression</a:t>
                          </a:r>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PCO2</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(k cbic^2)/HCO2 CMDEA</a:t>
                          </a:r>
                          <a:endParaRPr lang="en-US" sz="1600" dirty="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K1                                                                                                                                                    </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exp(32.259-0.0424t)</a:t>
                          </a:r>
                          <a:endParaRPr lang="en-US" sz="1600">
                            <a:effectLst/>
                            <a:latin typeface="Times New Roman" pitchFamily="18" charset="0"/>
                            <a:ea typeface="Calibri"/>
                            <a:cs typeface="Times New Roman" pitchFamily="18" charset="0"/>
                          </a:endParaRPr>
                        </a:p>
                      </a:txBody>
                      <a:tcPr marL="68580" marR="68580" marT="0" marB="0"/>
                    </a:tc>
                  </a:tr>
                  <a:tr h="853693">
                    <a:tc>
                      <a:txBody>
                        <a:bodyPr/>
                        <a:lstStyle/>
                        <a:p>
                          <a:pPr marL="0" marR="0">
                            <a:lnSpc>
                              <a:spcPct val="115000"/>
                            </a:lnSpc>
                            <a:spcBef>
                              <a:spcPts val="0"/>
                            </a:spcBef>
                            <a:spcAft>
                              <a:spcPts val="600"/>
                            </a:spcAft>
                          </a:pPr>
                          <a:r>
                            <a:rPr lang="en-US" sz="1600" dirty="0">
                              <a:effectLst/>
                              <a:latin typeface="Times New Roman" pitchFamily="18" charset="0"/>
                              <a:cs typeface="Times New Roman" pitchFamily="18" charset="0"/>
                            </a:rPr>
                            <a:t>K2</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(235.482-12092.1/t-36.7816logt</a:t>
                          </a:r>
                          <a:r>
                            <a:rPr lang="en-US" sz="1600" dirty="0">
                              <a:effectLst/>
                              <a:latin typeface="Times New Roman" pitchFamily="18" charset="0"/>
                              <a:cs typeface="Times New Roman" pitchFamily="18" charset="0"/>
                            </a:rPr>
                            <a:t>)</a:t>
                          </a:r>
                          <a:endParaRPr lang="en-US" sz="1600" dirty="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1/k1k2</a:t>
                          </a:r>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PH2O</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3101.224-(19.486*t +0.03016*(t^2))</a:t>
                          </a:r>
                          <a:endParaRPr lang="en-US" sz="1600">
                            <a:effectLst/>
                            <a:latin typeface="Times New Roman" pitchFamily="18" charset="0"/>
                            <a:ea typeface="Calibri"/>
                            <a:cs typeface="Times New Roman" pitchFamily="18" charset="0"/>
                          </a:endParaRPr>
                        </a:p>
                      </a:txBody>
                      <a:tcPr marL="68580" marR="68580" marT="0" marB="0"/>
                    </a:tc>
                  </a:tr>
                  <a:tr h="538353">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LogHCO2                                                                                                                                      </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k10+k11/t +k12/(t^2)</a:t>
                          </a:r>
                          <a:endParaRPr lang="en-US" sz="1600">
                            <a:effectLst/>
                            <a:latin typeface="Times New Roman" pitchFamily="18" charset="0"/>
                            <a:ea typeface="Calibri"/>
                            <a:cs typeface="Times New Roman" pitchFamily="18" charset="0"/>
                          </a:endParaRPr>
                        </a:p>
                      </a:txBody>
                      <a:tcPr marL="68580" marR="68580" marT="0" marB="0"/>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DCO2</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(k20+k21t +k22t^2)*0.36</a:t>
                          </a:r>
                          <a:endParaRPr lang="en-US" sz="1600">
                            <a:effectLst/>
                            <a:latin typeface="Times New Roman" pitchFamily="18" charset="0"/>
                            <a:ea typeface="Calibri"/>
                            <a:cs typeface="Times New Roman" pitchFamily="18" charset="0"/>
                          </a:endParaRPr>
                        </a:p>
                      </a:txBody>
                      <a:tcPr marL="68580" marR="68580" marT="0" marB="0"/>
                    </a:tc>
                  </a:tr>
                  <a:tr h="691875">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KgkRT/aDgk</a:t>
                          </a:r>
                          <a:endParaRPr lang="en-US" sz="1600">
                            <a:effectLst/>
                            <a:latin typeface="Times New Roman" pitchFamily="18" charset="0"/>
                            <a:ea typeface="Calibri"/>
                            <a:cs typeface="Times New Roman" pitchFamily="18" charset="0"/>
                          </a:endParaRPr>
                        </a:p>
                      </a:txBody>
                      <a:tcPr marL="68580" marR="68580" marT="0" marB="0"/>
                    </a:tc>
                    <a:tc>
                      <a:txBody>
                        <a:bodyPr/>
                        <a:lstStyle/>
                        <a:p>
                          <a:endParaRPr lang="en-US"/>
                        </a:p>
                      </a:txBody>
                      <a:tcPr marL="68580" marR="68580" marT="0" marB="0">
                        <a:blipFill rotWithShape="1">
                          <a:blip r:embed="rId2"/>
                          <a:stretch>
                            <a:fillRect l="-14787" t="-505310" b="-129204"/>
                          </a:stretch>
                        </a:blipFill>
                      </a:tcPr>
                    </a:tc>
                  </a:tr>
                  <a:tr h="340204">
                    <a:tc>
                      <a:txBody>
                        <a:bodyPr/>
                        <a:lstStyle/>
                        <a:p>
                          <a:pPr marL="0" marR="0">
                            <a:lnSpc>
                              <a:spcPct val="115000"/>
                            </a:lnSpc>
                            <a:spcBef>
                              <a:spcPts val="0"/>
                            </a:spcBef>
                            <a:spcAft>
                              <a:spcPts val="600"/>
                            </a:spcAft>
                          </a:pPr>
                          <a:r>
                            <a:rPr lang="en-US" sz="1600">
                              <a:effectLst/>
                              <a:latin typeface="Times New Roman" pitchFamily="18" charset="0"/>
                              <a:cs typeface="Times New Roman" pitchFamily="18" charset="0"/>
                            </a:rPr>
                            <a:t>Hg  </a:t>
                          </a:r>
                          <a:endParaRPr lang="en-US" sz="1600">
                            <a:effectLst/>
                            <a:latin typeface="Times New Roman" pitchFamily="18" charset="0"/>
                            <a:ea typeface="Calibri"/>
                            <a:cs typeface="Times New Roman" pitchFamily="18" charset="0"/>
                          </a:endParaRPr>
                        </a:p>
                      </a:txBody>
                      <a:tcPr marL="68580" marR="68580" marT="0" marB="0"/>
                    </a:tc>
                    <a:tc>
                      <a:txBody>
                        <a:bodyPr/>
                        <a:lstStyle/>
                        <a:p>
                          <a:endParaRPr lang="en-US"/>
                        </a:p>
                      </a:txBody>
                      <a:tcPr marL="68580" marR="68580" marT="0" marB="0">
                        <a:blipFill rotWithShape="1">
                          <a:blip r:embed="rId2"/>
                          <a:stretch>
                            <a:fillRect l="-14787" t="-1221429" b="-160714"/>
                          </a:stretch>
                        </a:blipFill>
                      </a:tcPr>
                    </a:tc>
                  </a:tr>
                </a:tbl>
              </a:graphicData>
            </a:graphic>
          </p:graphicFrame>
        </mc:Fallback>
      </mc:AlternateContent>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r>
              <a:rPr lang="en-US" sz="3600" dirty="0" smtClean="0">
                <a:solidFill>
                  <a:srgbClr val="FF0000"/>
                </a:solidFill>
                <a:effectLst/>
                <a:cs typeface="B Titr" panose="00000700000000000000" pitchFamily="2" charset="-78"/>
              </a:rPr>
              <a:t/>
            </a:r>
            <a:br>
              <a:rPr lang="en-US" sz="3600" dirty="0" smtClean="0">
                <a:solidFill>
                  <a:srgbClr val="FF0000"/>
                </a:solidFill>
                <a:effectLst/>
                <a:cs typeface="B Titr" panose="00000700000000000000" pitchFamily="2" charset="-78"/>
              </a:rPr>
            </a:br>
            <a:r>
              <a:rPr lang="fa-IR" sz="2700" dirty="0" smtClean="0">
                <a:solidFill>
                  <a:srgbClr val="0000FF"/>
                </a:solidFill>
                <a:effectLst/>
                <a:cs typeface="B Titr" panose="00000700000000000000" pitchFamily="2" charset="-78"/>
              </a:rPr>
              <a:t>پارامترها</a:t>
            </a:r>
            <a:endParaRPr lang="en-US" sz="2700" dirty="0">
              <a:solidFill>
                <a:srgbClr val="0000FF"/>
              </a:solidFill>
              <a:cs typeface="B Titr" panose="00000700000000000000" pitchFamily="2" charset="-78"/>
            </a:endParaRPr>
          </a:p>
        </p:txBody>
      </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b="1" dirty="0">
                <a:solidFill>
                  <a:srgbClr val="0000FF"/>
                </a:solidFill>
                <a:latin typeface="Times New Roman" panose="02020603050405020304" pitchFamily="18" charset="0"/>
                <a:cs typeface="B Titr" pitchFamily="2" charset="-78"/>
              </a:rPr>
              <a:t>تشریح مدل</a:t>
            </a:r>
            <a:endParaRPr lang="en-US" sz="2400" b="1" dirty="0">
              <a:solidFill>
                <a:srgbClr val="0000FF"/>
              </a:solidFill>
              <a:latin typeface="Times New Roman" panose="02020603050405020304" pitchFamily="18" charset="0"/>
              <a:cs typeface="B Titr" pitchFamily="2" charset="-78"/>
            </a:endParaRPr>
          </a:p>
          <a:p>
            <a:pPr algn="ctr" rtl="1"/>
            <a:endParaRPr lang="en-US" sz="2400" dirty="0">
              <a:solidFill>
                <a:srgbClr val="0000FF"/>
              </a:solidFill>
              <a:cs typeface="B Titr" pitchFamily="2" charset="-78"/>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133600"/>
            <a:ext cx="434340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5469</TotalTime>
  <Words>743</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            مدل سازی ریاضی برج جذب جهت حذف سولفید هیدروژن و کربن دی اکسید و بررسی پارامترهای عملیاتی موثر با استفاده از نرم افزار کامسول  مهرداد کیانی مرداد 95     </vt:lpstr>
      <vt:lpstr>PowerPoint Presentation</vt:lpstr>
      <vt:lpstr>PowerPoint Presentation</vt:lpstr>
      <vt:lpstr>PowerPoint Presentation</vt:lpstr>
      <vt:lpstr> </vt:lpstr>
      <vt:lpstr> </vt:lpstr>
      <vt:lpstr> </vt:lpstr>
      <vt:lpstr>توانمندیهای کُد پارامترها</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kiyani</cp:lastModifiedBy>
  <cp:revision>209</cp:revision>
  <dcterms:created xsi:type="dcterms:W3CDTF">2006-08-16T00:00:00Z</dcterms:created>
  <dcterms:modified xsi:type="dcterms:W3CDTF">2016-08-06T11:58:06Z</dcterms:modified>
</cp:coreProperties>
</file>