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7"/>
  </p:notesMasterIdLst>
  <p:sldIdLst>
    <p:sldId id="256" r:id="rId2"/>
    <p:sldId id="257" r:id="rId3"/>
    <p:sldId id="268" r:id="rId4"/>
    <p:sldId id="330" r:id="rId5"/>
    <p:sldId id="317" r:id="rId6"/>
    <p:sldId id="318" r:id="rId7"/>
    <p:sldId id="323" r:id="rId8"/>
    <p:sldId id="324" r:id="rId9"/>
    <p:sldId id="325" r:id="rId10"/>
    <p:sldId id="326" r:id="rId11"/>
    <p:sldId id="327" r:id="rId12"/>
    <p:sldId id="328" r:id="rId13"/>
    <p:sldId id="320" r:id="rId14"/>
    <p:sldId id="329" r:id="rId15"/>
    <p:sldId id="32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9AFE9F"/>
    <a:srgbClr val="B0F5A7"/>
    <a:srgbClr val="5D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43" autoAdjust="0"/>
    <p:restoredTop sz="94337" autoAdjust="0"/>
  </p:normalViewPr>
  <p:slideViewPr>
    <p:cSldViewPr snapToGrid="0">
      <p:cViewPr varScale="1">
        <p:scale>
          <a:sx n="69" d="100"/>
          <a:sy n="69" d="100"/>
        </p:scale>
        <p:origin x="-870" y="-108"/>
      </p:cViewPr>
      <p:guideLst>
        <p:guide orient="horz" pos="2160"/>
        <p:guide pos="3840"/>
      </p:guideLst>
    </p:cSldViewPr>
  </p:slideViewPr>
  <p:outlineViewPr>
    <p:cViewPr>
      <p:scale>
        <a:sx n="33" d="100"/>
        <a:sy n="33" d="100"/>
      </p:scale>
      <p:origin x="0" y="-8226"/>
    </p:cViewPr>
  </p:outlineViewPr>
  <p:notesTextViewPr>
    <p:cViewPr>
      <p:scale>
        <a:sx n="1" d="1"/>
        <a:sy n="1" d="1"/>
      </p:scale>
      <p:origin x="0" y="0"/>
    </p:cViewPr>
  </p:notesTextViewPr>
  <p:sorterViewPr>
    <p:cViewPr>
      <p:scale>
        <a:sx n="100" d="100"/>
        <a:sy n="100" d="100"/>
      </p:scale>
      <p:origin x="0" y="-83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81125-3E44-4947-B156-E2A4C82EBBF9}" type="datetimeFigureOut">
              <a:rPr lang="en-US" smtClean="0"/>
              <a:t>4/19/2016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41348-6C4B-4EA2-AC05-0AC47DCBBE7F}" type="slidenum">
              <a:rPr lang="en-US" smtClean="0"/>
              <a:t>‹#›</a:t>
            </a:fld>
            <a:endParaRPr lang="en-US"/>
          </a:p>
        </p:txBody>
      </p:sp>
    </p:spTree>
    <p:extLst>
      <p:ext uri="{BB962C8B-B14F-4D97-AF65-F5344CB8AC3E}">
        <p14:creationId xmlns:p14="http://schemas.microsoft.com/office/powerpoint/2010/main" val="2216668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41348-6C4B-4EA2-AC05-0AC47DCBBE7F}" type="slidenum">
              <a:rPr lang="en-US" smtClean="0"/>
              <a:t>3</a:t>
            </a:fld>
            <a:endParaRPr lang="en-US"/>
          </a:p>
        </p:txBody>
      </p:sp>
    </p:spTree>
    <p:extLst>
      <p:ext uri="{BB962C8B-B14F-4D97-AF65-F5344CB8AC3E}">
        <p14:creationId xmlns:p14="http://schemas.microsoft.com/office/powerpoint/2010/main" val="2134750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41348-6C4B-4EA2-AC05-0AC47DCBBE7F}" type="slidenum">
              <a:rPr lang="en-US" smtClean="0"/>
              <a:t>4</a:t>
            </a:fld>
            <a:endParaRPr lang="en-US"/>
          </a:p>
        </p:txBody>
      </p:sp>
    </p:spTree>
    <p:extLst>
      <p:ext uri="{BB962C8B-B14F-4D97-AF65-F5344CB8AC3E}">
        <p14:creationId xmlns:p14="http://schemas.microsoft.com/office/powerpoint/2010/main" val="2038111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914400" y="1752603"/>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1"/>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FB22C03-2917-442E-9BF3-B3DAEA62E0C4}" type="datetimeFigureOut">
              <a:rPr lang="en-US" smtClean="0"/>
              <a:t>4/19/2016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A0DE185-BF3C-4640-8744-1C0718CE961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1"/>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B22C03-2917-442E-9BF3-B3DAEA62E0C4}" type="datetimeFigureOut">
              <a:rPr lang="en-US" smtClean="0"/>
              <a:t>4/19/2016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0DE185-BF3C-4640-8744-1C0718CE96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3" y="274642"/>
            <a:ext cx="236996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B22C03-2917-442E-9BF3-B3DAEA62E0C4}" type="datetimeFigureOut">
              <a:rPr lang="en-US" smtClean="0"/>
              <a:t>4/19/2016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0DE185-BF3C-4640-8744-1C0718CE961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B22C03-2917-442E-9BF3-B3DAEA62E0C4}" type="datetimeFigureOut">
              <a:rPr lang="en-US" smtClean="0"/>
              <a:t>4/19/2016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0DE185-BF3C-4640-8744-1C0718CE961A}"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FB22C03-2917-442E-9BF3-B3DAEA62E0C4}" type="datetimeFigureOut">
              <a:rPr lang="en-US" smtClean="0"/>
              <a:t>4/19/2016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0DE185-BF3C-4640-8744-1C0718CE961A}"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0"/>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30"/>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FB22C03-2917-442E-9BF3-B3DAEA62E0C4}" type="datetimeFigureOut">
              <a:rPr lang="en-US" smtClean="0"/>
              <a:t>4/19/2016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A0DE185-BF3C-4640-8744-1C0718CE961A}"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2"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70"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2" y="1444296"/>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9" y="1444296"/>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FB22C03-2917-442E-9BF3-B3DAEA62E0C4}" type="datetimeFigureOut">
              <a:rPr lang="en-US" smtClean="0"/>
              <a:t>4/19/2016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A0DE185-BF3C-4640-8744-1C0718CE961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FB22C03-2917-442E-9BF3-B3DAEA62E0C4}" type="datetimeFigureOut">
              <a:rPr lang="en-US" smtClean="0"/>
              <a:t>4/19/2016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A0DE185-BF3C-4640-8744-1C0718CE961A}"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FB22C03-2917-442E-9BF3-B3DAEA62E0C4}" type="datetimeFigureOut">
              <a:rPr lang="en-US" smtClean="0"/>
              <a:t>4/19/2016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A0DE185-BF3C-4640-8744-1C0718CE96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EFB22C03-2917-442E-9BF3-B3DAEA62E0C4}" type="datetimeFigureOut">
              <a:rPr lang="en-US" smtClean="0"/>
              <a:t>4/19/2016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A0DE185-BF3C-4640-8744-1C0718CE961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3"/>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FB22C03-2917-442E-9BF3-B3DAEA62E0C4}" type="datetimeFigureOut">
              <a:rPr lang="en-US" smtClean="0"/>
              <a:t>4/19/2016</a:t>
            </a:fld>
            <a:endParaRPr lang="en-US"/>
          </a:p>
        </p:txBody>
      </p:sp>
      <p:sp>
        <p:nvSpPr>
          <p:cNvPr id="6" name="Footer Placeholder 5"/>
          <p:cNvSpPr>
            <a:spLocks noGrp="1"/>
          </p:cNvSpPr>
          <p:nvPr>
            <p:ph type="ftr" sz="quarter" idx="11"/>
          </p:nvPr>
        </p:nvSpPr>
        <p:spPr>
          <a:xfrm>
            <a:off x="5840098" y="6407946"/>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A0DE185-BF3C-4640-8744-1C0718CE961A}" type="slidenum">
              <a:rPr lang="en-US" smtClean="0"/>
              <a:t>‹#›</a:t>
            </a:fld>
            <a:endParaRPr lang="en-US"/>
          </a:p>
        </p:txBody>
      </p:sp>
      <p:sp>
        <p:nvSpPr>
          <p:cNvPr id="2" name="Title 1"/>
          <p:cNvSpPr>
            <a:spLocks noGrp="1"/>
          </p:cNvSpPr>
          <p:nvPr>
            <p:ph type="title"/>
          </p:nvPr>
        </p:nvSpPr>
        <p:spPr>
          <a:xfrm>
            <a:off x="304800" y="4865123"/>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7"/>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8057" y="5791254"/>
            <a:ext cx="4536420"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12316" y="5787740"/>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7"/>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8057" y="5791254"/>
            <a:ext cx="4536420"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12316" y="5787740"/>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30"/>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EFB22C03-2917-442E-9BF3-B3DAEA62E0C4}" type="datetimeFigureOut">
              <a:rPr lang="en-US" smtClean="0"/>
              <a:t>4/19/2016</a:t>
            </a:fld>
            <a:endParaRPr lang="en-US"/>
          </a:p>
        </p:txBody>
      </p:sp>
      <p:sp>
        <p:nvSpPr>
          <p:cNvPr id="22" name="Footer Placeholder 21"/>
          <p:cNvSpPr>
            <a:spLocks noGrp="1"/>
          </p:cNvSpPr>
          <p:nvPr>
            <p:ph type="ftr" sz="quarter" idx="3"/>
          </p:nvPr>
        </p:nvSpPr>
        <p:spPr>
          <a:xfrm>
            <a:off x="5840098" y="6407946"/>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6"/>
            <a:ext cx="487680" cy="365125"/>
          </a:xfrm>
          <a:prstGeom prst="rect">
            <a:avLst/>
          </a:prstGeom>
        </p:spPr>
        <p:txBody>
          <a:bodyPr vert="horz" anchor="b"/>
          <a:lstStyle>
            <a:lvl1pPr algn="r" eaLnBrk="1" latinLnBrk="0" hangingPunct="1">
              <a:defRPr kumimoji="0" sz="1000" b="0">
                <a:solidFill>
                  <a:schemeClr val="tx1"/>
                </a:solidFill>
              </a:defRPr>
            </a:lvl1pPr>
            <a:extLst/>
          </a:lstStyle>
          <a:p>
            <a:fld id="{5A0DE185-BF3C-4640-8744-1C0718CE961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718" y="1163780"/>
            <a:ext cx="10468864" cy="5091547"/>
          </a:xfrm>
          <a:noFill/>
        </p:spPr>
        <p:txBody>
          <a:bodyPr>
            <a:normAutofit/>
          </a:bodyPr>
          <a:lstStyle/>
          <a:p>
            <a:pPr algn="ctr" rtl="1"/>
            <a:r>
              <a:rPr lang="fa-IR" dirty="0">
                <a:solidFill>
                  <a:srgbClr val="FF0000"/>
                </a:solidFill>
                <a:effectLst/>
                <a:cs typeface="B Titr" pitchFamily="2" charset="-78"/>
              </a:rPr>
              <a:t>شبیه‌سازی </a:t>
            </a:r>
            <a:r>
              <a:rPr lang="en-US" dirty="0" smtClean="0">
                <a:solidFill>
                  <a:srgbClr val="FF0000"/>
                </a:solidFill>
                <a:effectLst/>
                <a:cs typeface="B Titr" pitchFamily="2" charset="-78"/>
              </a:rPr>
              <a:t> CFD</a:t>
            </a:r>
            <a:r>
              <a:rPr lang="fa-IR" dirty="0" smtClean="0">
                <a:solidFill>
                  <a:srgbClr val="FF0000"/>
                </a:solidFill>
                <a:effectLst/>
                <a:cs typeface="B Titr" pitchFamily="2" charset="-78"/>
              </a:rPr>
              <a:t>بستر </a:t>
            </a:r>
            <a:r>
              <a:rPr lang="fa-IR" dirty="0">
                <a:solidFill>
                  <a:srgbClr val="FF0000"/>
                </a:solidFill>
                <a:effectLst/>
                <a:cs typeface="B Titr" pitchFamily="2" charset="-78"/>
              </a:rPr>
              <a:t>دوار گاز-جامد</a:t>
            </a:r>
            <a:r>
              <a:rPr lang="en-US" sz="3200" dirty="0">
                <a:solidFill>
                  <a:schemeClr val="accent1">
                    <a:lumMod val="75000"/>
                  </a:schemeClr>
                </a:solidFill>
                <a:effectLst/>
              </a:rPr>
              <a:t/>
            </a:r>
            <a:br>
              <a:rPr lang="en-US" sz="3200" dirty="0">
                <a:solidFill>
                  <a:schemeClr val="accent1">
                    <a:lumMod val="75000"/>
                  </a:schemeClr>
                </a:solidFill>
                <a:effectLst/>
              </a:rPr>
            </a:br>
            <a:r>
              <a:rPr lang="en-US" sz="3200" dirty="0" smtClean="0">
                <a:solidFill>
                  <a:schemeClr val="accent1">
                    <a:lumMod val="75000"/>
                  </a:schemeClr>
                </a:solidFill>
                <a:cs typeface="B Nazanin" pitchFamily="2" charset="-78"/>
              </a:rPr>
              <a:t/>
            </a:r>
            <a:br>
              <a:rPr lang="en-US" sz="3200" dirty="0" smtClean="0">
                <a:solidFill>
                  <a:schemeClr val="accent1">
                    <a:lumMod val="75000"/>
                  </a:schemeClr>
                </a:solidFill>
                <a:cs typeface="B Nazanin" pitchFamily="2" charset="-78"/>
              </a:rPr>
            </a:br>
            <a:r>
              <a:rPr lang="fa-IR" sz="3200" dirty="0">
                <a:solidFill>
                  <a:schemeClr val="accent1">
                    <a:lumMod val="75000"/>
                  </a:schemeClr>
                </a:solidFill>
                <a:cs typeface="B Titr" panose="00000700000000000000" pitchFamily="2" charset="-78"/>
              </a:rPr>
              <a:t/>
            </a:r>
            <a:br>
              <a:rPr lang="fa-IR" sz="3200" dirty="0">
                <a:solidFill>
                  <a:schemeClr val="accent1">
                    <a:lumMod val="75000"/>
                  </a:schemeClr>
                </a:solidFill>
                <a:cs typeface="B Titr" panose="00000700000000000000" pitchFamily="2" charset="-78"/>
              </a:rPr>
            </a:br>
            <a:r>
              <a:rPr lang="fa-IR" sz="3200" dirty="0" smtClean="0">
                <a:solidFill>
                  <a:schemeClr val="accent1">
                    <a:lumMod val="75000"/>
                  </a:schemeClr>
                </a:solidFill>
                <a:effectLst/>
                <a:cs typeface="B Titr" pitchFamily="2" charset="-78"/>
              </a:rPr>
              <a:t>محمود سعیدی ابواسحاقی</a:t>
            </a:r>
            <a:r>
              <a:rPr lang="en-US" sz="3200" dirty="0">
                <a:solidFill>
                  <a:schemeClr val="accent1">
                    <a:lumMod val="75000"/>
                  </a:schemeClr>
                </a:solidFill>
                <a:effectLst/>
                <a:cs typeface="B Titr" pitchFamily="2" charset="-78"/>
              </a:rPr>
              <a:t/>
            </a:r>
            <a:br>
              <a:rPr lang="en-US" sz="3200" dirty="0">
                <a:solidFill>
                  <a:schemeClr val="accent1">
                    <a:lumMod val="75000"/>
                  </a:schemeClr>
                </a:solidFill>
                <a:effectLst/>
                <a:cs typeface="B Titr" pitchFamily="2" charset="-78"/>
              </a:rPr>
            </a:br>
            <a:r>
              <a:rPr lang="en-US" sz="3200" dirty="0" smtClean="0">
                <a:solidFill>
                  <a:schemeClr val="accent1">
                    <a:lumMod val="75000"/>
                  </a:schemeClr>
                </a:solidFill>
                <a:effectLst/>
                <a:cs typeface="B Titr" pitchFamily="2" charset="-78"/>
              </a:rPr>
              <a:t/>
            </a:r>
            <a:br>
              <a:rPr lang="en-US" sz="3200" dirty="0" smtClean="0">
                <a:solidFill>
                  <a:schemeClr val="accent1">
                    <a:lumMod val="75000"/>
                  </a:schemeClr>
                </a:solidFill>
                <a:effectLst/>
                <a:cs typeface="B Titr" pitchFamily="2" charset="-78"/>
              </a:rPr>
            </a:br>
            <a:r>
              <a:rPr lang="fa-IR" sz="3200" dirty="0">
                <a:solidFill>
                  <a:schemeClr val="accent1">
                    <a:lumMod val="75000"/>
                  </a:schemeClr>
                </a:solidFill>
                <a:effectLst/>
                <a:cs typeface="B Titr" pitchFamily="2" charset="-78"/>
              </a:rPr>
              <a:t>بهمن 94</a:t>
            </a:r>
            <a:r>
              <a:rPr lang="fa-IR" sz="3200" dirty="0">
                <a:solidFill>
                  <a:schemeClr val="accent1">
                    <a:lumMod val="75000"/>
                  </a:schemeClr>
                </a:solidFill>
                <a:effectLst/>
                <a:cs typeface="B Nazanin" pitchFamily="2" charset="-78"/>
              </a:rPr>
              <a:t/>
            </a:r>
            <a:br>
              <a:rPr lang="fa-IR" sz="3200" dirty="0">
                <a:solidFill>
                  <a:schemeClr val="accent1">
                    <a:lumMod val="75000"/>
                  </a:schemeClr>
                </a:solidFill>
                <a:effectLst/>
                <a:cs typeface="B Nazanin" pitchFamily="2" charset="-78"/>
              </a:rPr>
            </a:br>
            <a:r>
              <a:rPr lang="fa-IR" sz="3200" dirty="0">
                <a:solidFill>
                  <a:schemeClr val="accent1">
                    <a:lumMod val="75000"/>
                  </a:schemeClr>
                </a:solidFill>
                <a:effectLst/>
                <a:cs typeface="B Nazanin" pitchFamily="2" charset="-78"/>
              </a:rPr>
              <a:t/>
            </a:r>
            <a:br>
              <a:rPr lang="fa-IR" sz="3200" dirty="0">
                <a:solidFill>
                  <a:schemeClr val="accent1">
                    <a:lumMod val="75000"/>
                  </a:schemeClr>
                </a:solidFill>
                <a:effectLst/>
                <a:cs typeface="B Nazanin" pitchFamily="2" charset="-78"/>
              </a:rPr>
            </a:br>
            <a:endParaRPr lang="en-US" sz="3200" dirty="0">
              <a:solidFill>
                <a:schemeClr val="accent1">
                  <a:lumMod val="75000"/>
                </a:schemeClr>
              </a:solidFill>
              <a:effectLst/>
              <a:cs typeface="B Nazanin" panose="00000400000000000000" pitchFamily="2" charset="-78"/>
            </a:endParaRPr>
          </a:p>
        </p:txBody>
      </p:sp>
      <p:pic>
        <p:nvPicPr>
          <p:cNvPr id="4098" name="Picture 2" descr="C:\Users\Doc\Desktop\ارم دانشگاه ها\mlogo-le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766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3100" y="138279"/>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64637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59169"/>
            <a:ext cx="10972800" cy="4765431"/>
          </a:xfrm>
        </p:spPr>
        <p:txBody>
          <a:bodyPr/>
          <a:lstStyle/>
          <a:p>
            <a:pPr marL="0" indent="0" algn="r">
              <a:buNone/>
            </a:pPr>
            <a:r>
              <a:rPr lang="fa-IR" sz="1800" b="1" dirty="0">
                <a:cs typeface="B Nazanin" pitchFamily="2" charset="-78"/>
              </a:rPr>
              <a:t>7-نرخ تولید محصولات </a:t>
            </a:r>
            <a:r>
              <a:rPr lang="fa-IR" sz="1800" b="1" dirty="0" smtClean="0">
                <a:cs typeface="B Nazanin" pitchFamily="2" charset="-78"/>
              </a:rPr>
              <a:t>سبک گازی(</a:t>
            </a:r>
            <a:r>
              <a:rPr lang="en-US" sz="1800" b="1" dirty="0" smtClean="0">
                <a:cs typeface="B Nazanin" pitchFamily="2" charset="-78"/>
              </a:rPr>
              <a:t>G</a:t>
            </a:r>
            <a:r>
              <a:rPr lang="fa-IR" sz="1800" b="1" dirty="0" smtClean="0">
                <a:cs typeface="B Nazanin" pitchFamily="2" charset="-78"/>
              </a:rPr>
              <a:t>) </a:t>
            </a:r>
            <a:r>
              <a:rPr lang="fa-IR" sz="1800" b="1" dirty="0">
                <a:cs typeface="B Nazanin" pitchFamily="2" charset="-78"/>
              </a:rPr>
              <a:t>در دماهای مختلف</a:t>
            </a:r>
            <a:endParaRPr lang="en-US" sz="1800" b="1" dirty="0">
              <a:cs typeface="B Nazanin" pitchFamily="2" charset="-78"/>
            </a:endParaRPr>
          </a:p>
          <a:p>
            <a:pPr marL="0" indent="0" rtl="0">
              <a:buNone/>
            </a:pPr>
            <a:endParaRPr lang="fa-IR" sz="1800" b="1" dirty="0">
              <a:cs typeface="B Nazanin" pitchFamily="2" charset="-78"/>
            </a:endParaRPr>
          </a:p>
          <a:p>
            <a:pPr marL="0" lvl="0" indent="0">
              <a:buNone/>
            </a:pPr>
            <a:endParaRPr lang="en-US" dirty="0"/>
          </a:p>
        </p:txBody>
      </p:sp>
      <p:sp>
        <p:nvSpPr>
          <p:cNvPr id="2" name="Title 1"/>
          <p:cNvSpPr>
            <a:spLocks noGrp="1"/>
          </p:cNvSpPr>
          <p:nvPr>
            <p:ph type="title"/>
          </p:nvPr>
        </p:nvSpPr>
        <p:spPr>
          <a:xfrm>
            <a:off x="633046" y="762703"/>
            <a:ext cx="10972800" cy="655789"/>
          </a:xfrm>
        </p:spPr>
        <p:txBody>
          <a:bodyPr>
            <a:normAutofit/>
          </a:bodyPr>
          <a:lstStyle/>
          <a:p>
            <a:pPr algn="ctr"/>
            <a:r>
              <a:rPr lang="fa-IR" sz="3600" b="1" dirty="0">
                <a:solidFill>
                  <a:srgbClr val="FF0000"/>
                </a:solidFill>
                <a:cs typeface="B Titr" pitchFamily="2" charset="-78"/>
              </a:rPr>
              <a:t>شبیه سازی در نرم افزار فلوئنت</a:t>
            </a:r>
            <a:r>
              <a:rPr lang="fa-IR" sz="3600" b="1" dirty="0" smtClean="0">
                <a:solidFill>
                  <a:srgbClr val="FF0000"/>
                </a:solidFill>
                <a:latin typeface="Times New Roman" panose="02020603050405020304" pitchFamily="18" charset="0"/>
                <a:ea typeface="+mn-ea"/>
                <a:cs typeface="Titr" pitchFamily="2" charset="-78"/>
              </a:rPr>
              <a:t> </a:t>
            </a:r>
            <a:endParaRPr lang="en-US" sz="3600" b="1" dirty="0">
              <a:solidFill>
                <a:srgbClr val="FF0000"/>
              </a:solidFill>
              <a:latin typeface="+mn-lt"/>
              <a:ea typeface="+mn-ea"/>
              <a:cs typeface="B Titr" pitchFamily="2" charset="-78"/>
            </a:endParaRPr>
          </a:p>
        </p:txBody>
      </p:sp>
      <p:pic>
        <p:nvPicPr>
          <p:cNvPr id="4" name="Picture 3"/>
          <p:cNvPicPr>
            <a:picLocks noChangeAspect="1"/>
          </p:cNvPicPr>
          <p:nvPr/>
        </p:nvPicPr>
        <p:blipFill>
          <a:blip r:embed="rId2"/>
          <a:stretch>
            <a:fillRect/>
          </a:stretch>
        </p:blipFill>
        <p:spPr>
          <a:xfrm>
            <a:off x="2598762" y="2071136"/>
            <a:ext cx="5783436" cy="3470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91450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59169"/>
            <a:ext cx="10972800" cy="4765431"/>
          </a:xfrm>
        </p:spPr>
        <p:txBody>
          <a:bodyPr/>
          <a:lstStyle/>
          <a:p>
            <a:pPr marL="0" indent="0" algn="r">
              <a:buNone/>
            </a:pPr>
            <a:r>
              <a:rPr lang="fa-IR" sz="1800" b="1" dirty="0">
                <a:cs typeface="B Nazanin" pitchFamily="2" charset="-78"/>
              </a:rPr>
              <a:t>8-نرخ تولید محصولات سبک </a:t>
            </a:r>
            <a:r>
              <a:rPr lang="fa-IR" sz="1800" b="1" dirty="0" smtClean="0">
                <a:cs typeface="B Nazanin" pitchFamily="2" charset="-78"/>
              </a:rPr>
              <a:t>به فرم مایع(</a:t>
            </a:r>
            <a:r>
              <a:rPr lang="en-US" sz="1800" b="1" dirty="0" smtClean="0">
                <a:cs typeface="B Nazanin" pitchFamily="2" charset="-78"/>
              </a:rPr>
              <a:t>L</a:t>
            </a:r>
            <a:r>
              <a:rPr lang="fa-IR" sz="1800" b="1" dirty="0" smtClean="0">
                <a:cs typeface="B Nazanin" pitchFamily="2" charset="-78"/>
              </a:rPr>
              <a:t>) </a:t>
            </a:r>
            <a:r>
              <a:rPr lang="fa-IR" sz="1800" b="1" dirty="0">
                <a:cs typeface="B Nazanin" pitchFamily="2" charset="-78"/>
              </a:rPr>
              <a:t>در دماهای مختلف</a:t>
            </a:r>
            <a:endParaRPr lang="en-US" sz="1800" b="1" dirty="0">
              <a:cs typeface="B Nazanin" pitchFamily="2" charset="-78"/>
            </a:endParaRPr>
          </a:p>
          <a:p>
            <a:pPr marL="0" indent="0" rtl="0">
              <a:buNone/>
            </a:pPr>
            <a:endParaRPr lang="fa-IR" sz="1800" b="1" dirty="0">
              <a:cs typeface="B Nazanin" pitchFamily="2" charset="-78"/>
            </a:endParaRPr>
          </a:p>
          <a:p>
            <a:pPr marL="0" lvl="0" indent="0">
              <a:buNone/>
            </a:pPr>
            <a:endParaRPr lang="en-US" dirty="0"/>
          </a:p>
        </p:txBody>
      </p:sp>
      <p:sp>
        <p:nvSpPr>
          <p:cNvPr id="2" name="Title 1"/>
          <p:cNvSpPr>
            <a:spLocks noGrp="1"/>
          </p:cNvSpPr>
          <p:nvPr>
            <p:ph type="title"/>
          </p:nvPr>
        </p:nvSpPr>
        <p:spPr>
          <a:xfrm>
            <a:off x="633046" y="235527"/>
            <a:ext cx="10972800" cy="1182965"/>
          </a:xfrm>
        </p:spPr>
        <p:txBody>
          <a:bodyPr>
            <a:normAutofit/>
          </a:bodyPr>
          <a:lstStyle/>
          <a:p>
            <a:pPr algn="ctr"/>
            <a:r>
              <a:rPr lang="fa-IR" sz="3600" b="1" dirty="0">
                <a:solidFill>
                  <a:srgbClr val="FF0000"/>
                </a:solidFill>
                <a:cs typeface="B Titr" pitchFamily="2" charset="-78"/>
              </a:rPr>
              <a:t>شبیه سازی در نرم افزار فلوئنت</a:t>
            </a:r>
            <a:r>
              <a:rPr lang="fa-IR" sz="3600" b="1" dirty="0" smtClean="0">
                <a:solidFill>
                  <a:srgbClr val="FF0000"/>
                </a:solidFill>
                <a:latin typeface="Times New Roman" panose="02020603050405020304" pitchFamily="18" charset="0"/>
                <a:ea typeface="+mn-ea"/>
                <a:cs typeface="Titr" pitchFamily="2" charset="-78"/>
              </a:rPr>
              <a:t> </a:t>
            </a:r>
            <a:endParaRPr lang="en-US" sz="3600" b="1" dirty="0">
              <a:solidFill>
                <a:srgbClr val="FF0000"/>
              </a:solidFill>
              <a:latin typeface="+mn-lt"/>
              <a:ea typeface="+mn-ea"/>
              <a:cs typeface="B Titr" pitchFamily="2" charset="-78"/>
            </a:endParaRPr>
          </a:p>
        </p:txBody>
      </p:sp>
      <p:pic>
        <p:nvPicPr>
          <p:cNvPr id="7" name="Picture 6"/>
          <p:cNvPicPr>
            <a:picLocks noChangeAspect="1"/>
          </p:cNvPicPr>
          <p:nvPr/>
        </p:nvPicPr>
        <p:blipFill>
          <a:blip r:embed="rId2"/>
          <a:stretch>
            <a:fillRect/>
          </a:stretch>
        </p:blipFill>
        <p:spPr>
          <a:xfrm>
            <a:off x="2530522" y="2057281"/>
            <a:ext cx="5851676" cy="3511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59448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59169"/>
            <a:ext cx="10972800" cy="4765431"/>
          </a:xfrm>
        </p:spPr>
        <p:txBody>
          <a:bodyPr/>
          <a:lstStyle/>
          <a:p>
            <a:pPr marL="0" indent="0" algn="r">
              <a:buNone/>
            </a:pPr>
            <a:r>
              <a:rPr lang="fa-IR" sz="1800" b="1" dirty="0" smtClean="0">
                <a:cs typeface="B Nazanin" pitchFamily="2" charset="-78"/>
              </a:rPr>
              <a:t>9- </a:t>
            </a:r>
            <a:r>
              <a:rPr lang="fa-IR" sz="1800" b="1" dirty="0">
                <a:cs typeface="B Nazanin" pitchFamily="2" charset="-78"/>
              </a:rPr>
              <a:t>نرخ تولید محصولات </a:t>
            </a:r>
            <a:r>
              <a:rPr lang="fa-IR" sz="1800" b="1" dirty="0" smtClean="0">
                <a:cs typeface="B Nazanin" pitchFamily="2" charset="-78"/>
              </a:rPr>
              <a:t>سنگین </a:t>
            </a:r>
            <a:r>
              <a:rPr lang="fa-IR" sz="1800" b="1" dirty="0">
                <a:cs typeface="B Nazanin" pitchFamily="2" charset="-78"/>
              </a:rPr>
              <a:t>به فرم </a:t>
            </a:r>
            <a:r>
              <a:rPr lang="fa-IR" sz="1800" b="1" dirty="0" smtClean="0">
                <a:cs typeface="B Nazanin" pitchFamily="2" charset="-78"/>
              </a:rPr>
              <a:t>مایع(</a:t>
            </a:r>
            <a:r>
              <a:rPr lang="en-US" sz="1800" b="1" dirty="0" smtClean="0">
                <a:cs typeface="B Nazanin" pitchFamily="2" charset="-78"/>
              </a:rPr>
              <a:t>HL</a:t>
            </a:r>
            <a:r>
              <a:rPr lang="fa-IR" sz="1800" b="1" dirty="0">
                <a:cs typeface="B Nazanin" pitchFamily="2" charset="-78"/>
              </a:rPr>
              <a:t>) در دماهای مختلف</a:t>
            </a:r>
            <a:endParaRPr lang="en-US" sz="1800" b="1" dirty="0">
              <a:cs typeface="B Nazanin" pitchFamily="2" charset="-78"/>
            </a:endParaRPr>
          </a:p>
          <a:p>
            <a:pPr marL="0" indent="0" rtl="0">
              <a:buNone/>
            </a:pPr>
            <a:endParaRPr lang="fa-IR" sz="1800" b="1" dirty="0">
              <a:cs typeface="B Nazanin" pitchFamily="2" charset="-78"/>
            </a:endParaRPr>
          </a:p>
          <a:p>
            <a:pPr marL="0" lvl="0" indent="0">
              <a:buNone/>
            </a:pPr>
            <a:endParaRPr lang="en-US" dirty="0"/>
          </a:p>
        </p:txBody>
      </p:sp>
      <p:sp>
        <p:nvSpPr>
          <p:cNvPr id="2" name="Title 1"/>
          <p:cNvSpPr>
            <a:spLocks noGrp="1"/>
          </p:cNvSpPr>
          <p:nvPr>
            <p:ph type="title"/>
          </p:nvPr>
        </p:nvSpPr>
        <p:spPr>
          <a:xfrm>
            <a:off x="633046" y="762703"/>
            <a:ext cx="10972800" cy="655789"/>
          </a:xfrm>
        </p:spPr>
        <p:txBody>
          <a:bodyPr>
            <a:normAutofit/>
          </a:bodyPr>
          <a:lstStyle/>
          <a:p>
            <a:pPr algn="ctr"/>
            <a:r>
              <a:rPr lang="fa-IR" sz="3200" b="1" dirty="0">
                <a:solidFill>
                  <a:srgbClr val="FF0000"/>
                </a:solidFill>
                <a:cs typeface="B Titr" pitchFamily="2" charset="-78"/>
              </a:rPr>
              <a:t>شبیه سازی در نرم افزار فلوئنت</a:t>
            </a:r>
            <a:r>
              <a:rPr lang="fa-IR" sz="3200" b="1" dirty="0" smtClean="0">
                <a:solidFill>
                  <a:srgbClr val="FF0000"/>
                </a:solidFill>
                <a:latin typeface="Times New Roman" panose="02020603050405020304" pitchFamily="18" charset="0"/>
                <a:ea typeface="+mn-ea"/>
                <a:cs typeface="Titr" pitchFamily="2" charset="-78"/>
              </a:rPr>
              <a:t> </a:t>
            </a:r>
            <a:endParaRPr lang="en-US" sz="3200" b="1" dirty="0">
              <a:solidFill>
                <a:srgbClr val="FF0000"/>
              </a:solidFill>
              <a:latin typeface="+mn-lt"/>
              <a:ea typeface="+mn-ea"/>
              <a:cs typeface="B Titr" pitchFamily="2" charset="-78"/>
            </a:endParaRPr>
          </a:p>
        </p:txBody>
      </p:sp>
      <p:pic>
        <p:nvPicPr>
          <p:cNvPr id="4" name="Picture 3"/>
          <p:cNvPicPr>
            <a:picLocks noChangeAspect="1"/>
          </p:cNvPicPr>
          <p:nvPr/>
        </p:nvPicPr>
        <p:blipFill>
          <a:blip r:embed="rId2"/>
          <a:stretch>
            <a:fillRect/>
          </a:stretch>
        </p:blipFill>
        <p:spPr>
          <a:xfrm>
            <a:off x="2880816" y="2330236"/>
            <a:ext cx="5897167" cy="3538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51309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164" y="1425911"/>
            <a:ext cx="10972800" cy="4525963"/>
          </a:xfrm>
        </p:spPr>
        <p:txBody>
          <a:bodyPr>
            <a:normAutofit/>
          </a:bodyPr>
          <a:lstStyle/>
          <a:p>
            <a:pPr marL="0" lvl="0" indent="0" algn="r">
              <a:lnSpc>
                <a:spcPct val="150000"/>
              </a:lnSpc>
              <a:buClrTx/>
              <a:buNone/>
            </a:pPr>
            <a:r>
              <a:rPr lang="fa-IR" sz="2400" dirty="0">
                <a:latin typeface="Times New Roman" panose="02020603050405020304" pitchFamily="18" charset="0"/>
                <a:ea typeface="Times New Roman" panose="02020603050405020304" pitchFamily="18" charset="0"/>
                <a:cs typeface="B Titr" pitchFamily="2" charset="-78"/>
              </a:rPr>
              <a:t>صحت نتایج شبیه سازی با مقایسه این نتایج با داده های تجربی مورد تایید قرار گرفت. بر این اساس شبیه سازی حاضر قابلیت بالایی جهت پیشبینی درست رفتار این فرایند دارد.</a:t>
            </a:r>
            <a:endParaRPr lang="en-US" sz="2400" dirty="0">
              <a:latin typeface="Times New Roman" panose="02020603050405020304" pitchFamily="18" charset="0"/>
              <a:ea typeface="Times New Roman" panose="02020603050405020304" pitchFamily="18" charset="0"/>
              <a:cs typeface="B Titr" pitchFamily="2" charset="-78"/>
            </a:endParaRPr>
          </a:p>
          <a:p>
            <a:pPr marL="0" lvl="0" indent="0" algn="r">
              <a:lnSpc>
                <a:spcPct val="150000"/>
              </a:lnSpc>
              <a:buClrTx/>
              <a:buNone/>
            </a:pPr>
            <a:r>
              <a:rPr lang="fa-IR" sz="2400" dirty="0">
                <a:latin typeface="Times New Roman" panose="02020603050405020304" pitchFamily="18" charset="0"/>
                <a:ea typeface="Times New Roman" panose="02020603050405020304" pitchFamily="18" charset="0"/>
                <a:cs typeface="B Titr" pitchFamily="2" charset="-78"/>
              </a:rPr>
              <a:t>با افزایش دما نرخ </a:t>
            </a:r>
            <a:r>
              <a:rPr lang="fa-IR" sz="2400" dirty="0" err="1">
                <a:latin typeface="Times New Roman" panose="02020603050405020304" pitchFamily="18" charset="0"/>
                <a:ea typeface="Times New Roman" panose="02020603050405020304" pitchFamily="18" charset="0"/>
                <a:cs typeface="B Titr" pitchFamily="2" charset="-78"/>
              </a:rPr>
              <a:t>تجزیه‌ی</a:t>
            </a:r>
            <a:r>
              <a:rPr lang="fa-IR" sz="2400" dirty="0">
                <a:latin typeface="Times New Roman" panose="02020603050405020304" pitchFamily="18" charset="0"/>
                <a:ea typeface="Times New Roman" panose="02020603050405020304" pitchFamily="18" charset="0"/>
                <a:cs typeface="B Titr" pitchFamily="2" charset="-78"/>
              </a:rPr>
              <a:t> مخلوط اولیه افزایش </a:t>
            </a:r>
            <a:r>
              <a:rPr lang="fa-IR" sz="2400" dirty="0" err="1">
                <a:latin typeface="Times New Roman" panose="02020603050405020304" pitchFamily="18" charset="0"/>
                <a:ea typeface="Times New Roman" panose="02020603050405020304" pitchFamily="18" charset="0"/>
                <a:cs typeface="B Titr" pitchFamily="2" charset="-78"/>
              </a:rPr>
              <a:t>می‌یابد</a:t>
            </a:r>
            <a:r>
              <a:rPr lang="fa-IR" sz="2400" dirty="0">
                <a:latin typeface="Times New Roman" panose="02020603050405020304" pitchFamily="18" charset="0"/>
                <a:ea typeface="Times New Roman" panose="02020603050405020304" pitchFamily="18" charset="0"/>
                <a:cs typeface="B Titr" pitchFamily="2" charset="-78"/>
              </a:rPr>
              <a:t> و با سرعت بیشتری از بین </a:t>
            </a:r>
            <a:r>
              <a:rPr lang="fa-IR" sz="2400" dirty="0" err="1">
                <a:latin typeface="Times New Roman" panose="02020603050405020304" pitchFamily="18" charset="0"/>
                <a:ea typeface="Times New Roman" panose="02020603050405020304" pitchFamily="18" charset="0"/>
                <a:cs typeface="B Titr" pitchFamily="2" charset="-78"/>
              </a:rPr>
              <a:t>می‌رود</a:t>
            </a:r>
            <a:r>
              <a:rPr lang="fa-IR" sz="2400" dirty="0">
                <a:latin typeface="Times New Roman" panose="02020603050405020304" pitchFamily="18" charset="0"/>
                <a:ea typeface="Times New Roman" panose="02020603050405020304" pitchFamily="18" charset="0"/>
                <a:cs typeface="B Titr" pitchFamily="2" charset="-78"/>
              </a:rPr>
              <a:t>.</a:t>
            </a:r>
            <a:endParaRPr lang="en-US" sz="2400" dirty="0">
              <a:latin typeface="Times New Roman" panose="02020603050405020304" pitchFamily="18" charset="0"/>
              <a:ea typeface="Times New Roman" panose="02020603050405020304" pitchFamily="18" charset="0"/>
              <a:cs typeface="B Titr" pitchFamily="2" charset="-78"/>
            </a:endParaRPr>
          </a:p>
          <a:p>
            <a:pPr marL="0" lvl="0" indent="0" algn="r">
              <a:lnSpc>
                <a:spcPct val="150000"/>
              </a:lnSpc>
              <a:buClrTx/>
              <a:buNone/>
            </a:pPr>
            <a:r>
              <a:rPr lang="fa-IR" sz="2400" dirty="0">
                <a:latin typeface="Times New Roman" panose="02020603050405020304" pitchFamily="18" charset="0"/>
                <a:ea typeface="Times New Roman" panose="02020603050405020304" pitchFamily="18" charset="0"/>
                <a:cs typeface="B Titr" pitchFamily="2" charset="-78"/>
              </a:rPr>
              <a:t>با افزایش دما میزان کل محصولات تولیدی در فاز گاز شامل محصولات گازی( </a:t>
            </a:r>
            <a:r>
              <a:rPr lang="en-US" sz="2400" dirty="0">
                <a:latin typeface="Times New Roman" panose="02020603050405020304" pitchFamily="18" charset="0"/>
                <a:ea typeface="Times New Roman" panose="02020603050405020304" pitchFamily="18" charset="0"/>
                <a:cs typeface="B Titr" pitchFamily="2" charset="-78"/>
              </a:rPr>
              <a:t>C</a:t>
            </a:r>
            <a:r>
              <a:rPr lang="en-US" sz="2400" baseline="-25000" dirty="0">
                <a:latin typeface="Times New Roman" panose="02020603050405020304" pitchFamily="18" charset="0"/>
                <a:ea typeface="Times New Roman" panose="02020603050405020304" pitchFamily="18" charset="0"/>
                <a:cs typeface="B Titr" pitchFamily="2" charset="-78"/>
              </a:rPr>
              <a:t>1</a:t>
            </a:r>
            <a:r>
              <a:rPr lang="en-US" sz="2400" dirty="0">
                <a:latin typeface="Times New Roman" panose="02020603050405020304" pitchFamily="18" charset="0"/>
                <a:ea typeface="Times New Roman" panose="02020603050405020304" pitchFamily="18" charset="0"/>
                <a:cs typeface="B Titr" pitchFamily="2" charset="-78"/>
              </a:rPr>
              <a:t>-C</a:t>
            </a:r>
            <a:r>
              <a:rPr lang="en-US" sz="2400" baseline="-25000" dirty="0">
                <a:latin typeface="Times New Roman" panose="02020603050405020304" pitchFamily="18" charset="0"/>
                <a:ea typeface="Times New Roman" panose="02020603050405020304" pitchFamily="18" charset="0"/>
                <a:cs typeface="B Titr" pitchFamily="2" charset="-78"/>
              </a:rPr>
              <a:t>3</a:t>
            </a:r>
            <a:r>
              <a:rPr lang="en-US" sz="2400" dirty="0">
                <a:latin typeface="Times New Roman" panose="02020603050405020304" pitchFamily="18" charset="0"/>
                <a:ea typeface="Times New Roman" panose="02020603050405020304" pitchFamily="18" charset="0"/>
                <a:cs typeface="B Titr" pitchFamily="2" charset="-78"/>
              </a:rPr>
              <a:t> </a:t>
            </a:r>
            <a:r>
              <a:rPr lang="fa-IR" sz="2400" dirty="0">
                <a:latin typeface="Times New Roman" panose="02020603050405020304" pitchFamily="18" charset="0"/>
                <a:ea typeface="Times New Roman" panose="02020603050405020304" pitchFamily="18" charset="0"/>
                <a:cs typeface="B Titr" pitchFamily="2" charset="-78"/>
              </a:rPr>
              <a:t> )، </a:t>
            </a:r>
            <a:r>
              <a:rPr lang="en-US" sz="2400" dirty="0">
                <a:latin typeface="Times New Roman" panose="02020603050405020304" pitchFamily="18" charset="0"/>
                <a:ea typeface="Times New Roman" panose="02020603050405020304" pitchFamily="18" charset="0"/>
                <a:cs typeface="B Titr" pitchFamily="2" charset="-78"/>
              </a:rPr>
              <a:t>L</a:t>
            </a:r>
            <a:r>
              <a:rPr lang="fa-IR" sz="2400" dirty="0">
                <a:latin typeface="Times New Roman" panose="02020603050405020304" pitchFamily="18" charset="0"/>
                <a:ea typeface="Times New Roman" panose="02020603050405020304" pitchFamily="18" charset="0"/>
                <a:cs typeface="B Titr" pitchFamily="2" charset="-78"/>
              </a:rPr>
              <a:t> محصولات میانی </a:t>
            </a:r>
            <a:r>
              <a:rPr lang="fa-IR" sz="2400" dirty="0" err="1">
                <a:latin typeface="Times New Roman" panose="02020603050405020304" pitchFamily="18" charset="0"/>
                <a:ea typeface="Times New Roman" panose="02020603050405020304" pitchFamily="18" charset="0"/>
                <a:cs typeface="B Titr" pitchFamily="2" charset="-78"/>
              </a:rPr>
              <a:t>هیدروکربنی</a:t>
            </a:r>
            <a:r>
              <a:rPr lang="fa-IR" sz="2400" dirty="0">
                <a:latin typeface="Times New Roman" panose="02020603050405020304" pitchFamily="18" charset="0"/>
                <a:ea typeface="Times New Roman" panose="02020603050405020304" pitchFamily="18" charset="0"/>
                <a:cs typeface="B Titr" pitchFamily="2" charset="-78"/>
              </a:rPr>
              <a:t>(</a:t>
            </a:r>
            <a:r>
              <a:rPr lang="en-US" sz="2400" dirty="0">
                <a:latin typeface="Times New Roman" panose="02020603050405020304" pitchFamily="18" charset="0"/>
                <a:ea typeface="Times New Roman" panose="02020603050405020304" pitchFamily="18" charset="0"/>
                <a:cs typeface="B Titr" pitchFamily="2" charset="-78"/>
              </a:rPr>
              <a:t>C</a:t>
            </a:r>
            <a:r>
              <a:rPr lang="en-US" sz="2400" baseline="-25000" dirty="0">
                <a:latin typeface="Times New Roman" panose="02020603050405020304" pitchFamily="18" charset="0"/>
                <a:ea typeface="Times New Roman" panose="02020603050405020304" pitchFamily="18" charset="0"/>
                <a:cs typeface="B Titr" pitchFamily="2" charset="-78"/>
              </a:rPr>
              <a:t>4</a:t>
            </a:r>
            <a:r>
              <a:rPr lang="en-US" sz="2400" dirty="0">
                <a:latin typeface="Times New Roman" panose="02020603050405020304" pitchFamily="18" charset="0"/>
                <a:ea typeface="Times New Roman" panose="02020603050405020304" pitchFamily="18" charset="0"/>
                <a:cs typeface="B Titr" pitchFamily="2" charset="-78"/>
              </a:rPr>
              <a:t>-C</a:t>
            </a:r>
            <a:r>
              <a:rPr lang="en-US" sz="2400" baseline="-25000" dirty="0">
                <a:latin typeface="Times New Roman" panose="02020603050405020304" pitchFamily="18" charset="0"/>
                <a:ea typeface="Times New Roman" panose="02020603050405020304" pitchFamily="18" charset="0"/>
                <a:cs typeface="B Titr" pitchFamily="2" charset="-78"/>
              </a:rPr>
              <a:t>24</a:t>
            </a:r>
            <a:r>
              <a:rPr lang="en-US" sz="2400" dirty="0">
                <a:latin typeface="Times New Roman" panose="02020603050405020304" pitchFamily="18" charset="0"/>
                <a:ea typeface="Times New Roman" panose="02020603050405020304" pitchFamily="18" charset="0"/>
                <a:cs typeface="B Titr" pitchFamily="2" charset="-78"/>
              </a:rPr>
              <a:t> </a:t>
            </a:r>
            <a:r>
              <a:rPr lang="fa-IR" sz="2400" dirty="0">
                <a:latin typeface="Times New Roman" panose="02020603050405020304" pitchFamily="18" charset="0"/>
                <a:ea typeface="Times New Roman" panose="02020603050405020304" pitchFamily="18" charset="0"/>
                <a:cs typeface="B Titr" pitchFamily="2" charset="-78"/>
              </a:rPr>
              <a:t> ) و</a:t>
            </a:r>
            <a:r>
              <a:rPr lang="en-US" sz="2400" dirty="0">
                <a:latin typeface="Times New Roman" panose="02020603050405020304" pitchFamily="18" charset="0"/>
                <a:ea typeface="Times New Roman" panose="02020603050405020304" pitchFamily="18" charset="0"/>
                <a:cs typeface="B Titr" pitchFamily="2" charset="-78"/>
              </a:rPr>
              <a:t>HL</a:t>
            </a:r>
            <a:r>
              <a:rPr lang="fa-IR" sz="2400" dirty="0">
                <a:latin typeface="Times New Roman" panose="02020603050405020304" pitchFamily="18" charset="0"/>
                <a:ea typeface="Times New Roman" panose="02020603050405020304" pitchFamily="18" charset="0"/>
                <a:cs typeface="B Titr" pitchFamily="2" charset="-78"/>
              </a:rPr>
              <a:t> محصولات سنگین </a:t>
            </a:r>
            <a:r>
              <a:rPr lang="fa-IR" sz="2400" dirty="0" err="1">
                <a:latin typeface="Times New Roman" panose="02020603050405020304" pitchFamily="18" charset="0"/>
                <a:ea typeface="Times New Roman" panose="02020603050405020304" pitchFamily="18" charset="0"/>
                <a:cs typeface="B Titr" pitchFamily="2" charset="-78"/>
              </a:rPr>
              <a:t>هیدروکربنی</a:t>
            </a:r>
            <a:r>
              <a:rPr lang="fa-IR" sz="2400" dirty="0">
                <a:latin typeface="Times New Roman" panose="02020603050405020304" pitchFamily="18" charset="0"/>
                <a:ea typeface="Times New Roman" panose="02020603050405020304" pitchFamily="18" charset="0"/>
                <a:cs typeface="B Titr" pitchFamily="2" charset="-78"/>
              </a:rPr>
              <a:t>(</a:t>
            </a:r>
            <a:r>
              <a:rPr lang="fa-IR" sz="2400" baseline="30000" dirty="0">
                <a:latin typeface="Times New Roman" panose="02020603050405020304" pitchFamily="18" charset="0"/>
                <a:ea typeface="Times New Roman" panose="02020603050405020304" pitchFamily="18" charset="0"/>
                <a:cs typeface="B Titr" pitchFamily="2" charset="-78"/>
              </a:rPr>
              <a:t>+ </a:t>
            </a:r>
            <a:r>
              <a:rPr lang="en-US" sz="2400" dirty="0">
                <a:latin typeface="Times New Roman" panose="02020603050405020304" pitchFamily="18" charset="0"/>
                <a:ea typeface="Times New Roman" panose="02020603050405020304" pitchFamily="18" charset="0"/>
                <a:cs typeface="B Titr" pitchFamily="2" charset="-78"/>
              </a:rPr>
              <a:t>C</a:t>
            </a:r>
            <a:r>
              <a:rPr lang="en-US" sz="2400" baseline="-25000" dirty="0">
                <a:latin typeface="Times New Roman" panose="02020603050405020304" pitchFamily="18" charset="0"/>
                <a:ea typeface="Times New Roman" panose="02020603050405020304" pitchFamily="18" charset="0"/>
                <a:cs typeface="B Titr" pitchFamily="2" charset="-78"/>
              </a:rPr>
              <a:t>24</a:t>
            </a:r>
            <a:r>
              <a:rPr lang="en-US" sz="2400" baseline="-25000" dirty="0">
                <a:latin typeface="B Nazanin" panose="00000400000000000000" pitchFamily="2" charset="-78"/>
                <a:ea typeface="Times New Roman" panose="02020603050405020304" pitchFamily="18" charset="0"/>
                <a:cs typeface="B Titr" pitchFamily="2" charset="-78"/>
              </a:rPr>
              <a:t> </a:t>
            </a:r>
            <a:r>
              <a:rPr lang="fa-IR" sz="2400" dirty="0">
                <a:latin typeface="Times New Roman" panose="02020603050405020304" pitchFamily="18" charset="0"/>
                <a:ea typeface="Times New Roman" panose="02020603050405020304" pitchFamily="18" charset="0"/>
                <a:cs typeface="B Titr" pitchFamily="2" charset="-78"/>
              </a:rPr>
              <a:t>)، افزایش </a:t>
            </a:r>
            <a:r>
              <a:rPr lang="fa-IR" sz="2400" dirty="0" err="1">
                <a:latin typeface="Times New Roman" panose="02020603050405020304" pitchFamily="18" charset="0"/>
                <a:ea typeface="Times New Roman" panose="02020603050405020304" pitchFamily="18" charset="0"/>
                <a:cs typeface="B Titr" pitchFamily="2" charset="-78"/>
              </a:rPr>
              <a:t>می‌یابد</a:t>
            </a:r>
            <a:r>
              <a:rPr lang="fa-IR" sz="2400" dirty="0">
                <a:latin typeface="Times New Roman" panose="02020603050405020304" pitchFamily="18" charset="0"/>
                <a:ea typeface="Times New Roman" panose="02020603050405020304" pitchFamily="18" charset="0"/>
                <a:cs typeface="B Titr" pitchFamily="2" charset="-78"/>
              </a:rPr>
              <a:t>.</a:t>
            </a:r>
            <a:endParaRPr lang="en-US" sz="2400" dirty="0">
              <a:latin typeface="Times New Roman" panose="02020603050405020304" pitchFamily="18" charset="0"/>
              <a:ea typeface="Times New Roman" panose="02020603050405020304" pitchFamily="18" charset="0"/>
              <a:cs typeface="B Titr" pitchFamily="2" charset="-78"/>
            </a:endParaRPr>
          </a:p>
          <a:p>
            <a:pPr marL="0" lvl="0" indent="0" algn="r">
              <a:lnSpc>
                <a:spcPct val="150000"/>
              </a:lnSpc>
              <a:buClrTx/>
              <a:buNone/>
            </a:pPr>
            <a:r>
              <a:rPr lang="fa-IR" sz="2400" dirty="0">
                <a:latin typeface="Times New Roman" panose="02020603050405020304" pitchFamily="18" charset="0"/>
                <a:ea typeface="Times New Roman" panose="02020603050405020304" pitchFamily="18" charset="0"/>
                <a:cs typeface="B Titr" pitchFamily="2" charset="-78"/>
              </a:rPr>
              <a:t>با افزایش دما مقدار تولید محصولات سبک تولیدی( </a:t>
            </a:r>
            <a:r>
              <a:rPr lang="en-US" sz="2400" dirty="0">
                <a:latin typeface="Times New Roman" panose="02020603050405020304" pitchFamily="18" charset="0"/>
                <a:ea typeface="Times New Roman" panose="02020603050405020304" pitchFamily="18" charset="0"/>
                <a:cs typeface="B Titr" pitchFamily="2" charset="-78"/>
              </a:rPr>
              <a:t>C</a:t>
            </a:r>
            <a:r>
              <a:rPr lang="en-US" sz="2400" baseline="-25000" dirty="0">
                <a:latin typeface="Times New Roman" panose="02020603050405020304" pitchFamily="18" charset="0"/>
                <a:ea typeface="Times New Roman" panose="02020603050405020304" pitchFamily="18" charset="0"/>
                <a:cs typeface="B Titr" pitchFamily="2" charset="-78"/>
              </a:rPr>
              <a:t>1</a:t>
            </a:r>
            <a:r>
              <a:rPr lang="en-US" sz="2400" dirty="0">
                <a:latin typeface="Times New Roman" panose="02020603050405020304" pitchFamily="18" charset="0"/>
                <a:ea typeface="Times New Roman" panose="02020603050405020304" pitchFamily="18" charset="0"/>
                <a:cs typeface="B Titr" pitchFamily="2" charset="-78"/>
              </a:rPr>
              <a:t>-C</a:t>
            </a:r>
            <a:r>
              <a:rPr lang="en-US" sz="2400" baseline="-25000" dirty="0">
                <a:latin typeface="Times New Roman" panose="02020603050405020304" pitchFamily="18" charset="0"/>
                <a:ea typeface="Times New Roman" panose="02020603050405020304" pitchFamily="18" charset="0"/>
                <a:cs typeface="B Titr" pitchFamily="2" charset="-78"/>
              </a:rPr>
              <a:t>3</a:t>
            </a:r>
            <a:r>
              <a:rPr lang="en-US" sz="2400" dirty="0">
                <a:latin typeface="Times New Roman" panose="02020603050405020304" pitchFamily="18" charset="0"/>
                <a:ea typeface="Times New Roman" panose="02020603050405020304" pitchFamily="18" charset="0"/>
                <a:cs typeface="B Titr" pitchFamily="2" charset="-78"/>
              </a:rPr>
              <a:t> </a:t>
            </a:r>
            <a:r>
              <a:rPr lang="fa-IR" sz="2400" dirty="0">
                <a:latin typeface="Times New Roman" panose="02020603050405020304" pitchFamily="18" charset="0"/>
                <a:ea typeface="Times New Roman" panose="02020603050405020304" pitchFamily="18" charset="0"/>
                <a:cs typeface="B Titr" pitchFamily="2" charset="-78"/>
              </a:rPr>
              <a:t> ) افزایش </a:t>
            </a:r>
            <a:r>
              <a:rPr lang="fa-IR" sz="2400" dirty="0" err="1">
                <a:latin typeface="Times New Roman" panose="02020603050405020304" pitchFamily="18" charset="0"/>
                <a:ea typeface="Times New Roman" panose="02020603050405020304" pitchFamily="18" charset="0"/>
                <a:cs typeface="B Titr" pitchFamily="2" charset="-78"/>
              </a:rPr>
              <a:t>می‌یابد</a:t>
            </a:r>
            <a:r>
              <a:rPr lang="fa-IR" sz="2400" dirty="0">
                <a:latin typeface="Times New Roman" panose="02020603050405020304" pitchFamily="18" charset="0"/>
                <a:ea typeface="Times New Roman" panose="02020603050405020304" pitchFamily="18" charset="0"/>
                <a:cs typeface="B Titr" pitchFamily="2" charset="-78"/>
              </a:rPr>
              <a:t>.</a:t>
            </a:r>
            <a:endParaRPr lang="en-US" sz="2400" dirty="0">
              <a:latin typeface="Times New Roman" panose="02020603050405020304" pitchFamily="18" charset="0"/>
              <a:ea typeface="Times New Roman" panose="02020603050405020304" pitchFamily="18" charset="0"/>
              <a:cs typeface="B Titr" pitchFamily="2" charset="-78"/>
            </a:endParaRPr>
          </a:p>
          <a:p>
            <a:pPr marL="0" lvl="0" indent="0" algn="r">
              <a:buNone/>
            </a:pPr>
            <a:endParaRPr lang="en-US" sz="2400" dirty="0" smtClean="0">
              <a:cs typeface="B Titr" pitchFamily="2" charset="-78"/>
            </a:endParaRPr>
          </a:p>
          <a:p>
            <a:pPr algn="r">
              <a:lnSpc>
                <a:spcPct val="150000"/>
              </a:lnSpc>
              <a:buClr>
                <a:srgbClr val="002060"/>
              </a:buClr>
              <a:buFont typeface="Wingdings" pitchFamily="2" charset="2"/>
              <a:buChar char="ü"/>
            </a:pPr>
            <a:endParaRPr lang="fa-IR" sz="2800" dirty="0">
              <a:cs typeface="B Titr" pitchFamily="2" charset="-78"/>
            </a:endParaRPr>
          </a:p>
          <a:p>
            <a:pPr algn="r"/>
            <a:endParaRPr lang="en-US" dirty="0">
              <a:cs typeface="B Titr" pitchFamily="2" charset="-78"/>
            </a:endParaRPr>
          </a:p>
        </p:txBody>
      </p:sp>
      <p:sp>
        <p:nvSpPr>
          <p:cNvPr id="2" name="Title 1"/>
          <p:cNvSpPr>
            <a:spLocks noGrp="1"/>
          </p:cNvSpPr>
          <p:nvPr>
            <p:ph type="title"/>
          </p:nvPr>
        </p:nvSpPr>
        <p:spPr>
          <a:xfrm>
            <a:off x="609600" y="566058"/>
            <a:ext cx="10972800" cy="292924"/>
          </a:xfrm>
        </p:spPr>
        <p:txBody>
          <a:bodyPr>
            <a:noAutofit/>
          </a:bodyPr>
          <a:lstStyle/>
          <a:p>
            <a:pPr algn="ctr"/>
            <a:r>
              <a:rPr lang="en-US" sz="6600" dirty="0">
                <a:solidFill>
                  <a:srgbClr val="FF0000"/>
                </a:solidFill>
                <a:cs typeface="B Titr" panose="00000700000000000000" pitchFamily="2" charset="-78"/>
              </a:rPr>
              <a:t/>
            </a:r>
            <a:br>
              <a:rPr lang="en-US" sz="6600" dirty="0">
                <a:solidFill>
                  <a:srgbClr val="FF0000"/>
                </a:solidFill>
                <a:cs typeface="B Titr" panose="00000700000000000000" pitchFamily="2" charset="-78"/>
              </a:rPr>
            </a:br>
            <a:r>
              <a:rPr lang="fa-IR" sz="3600" b="1" dirty="0" smtClean="0">
                <a:solidFill>
                  <a:srgbClr val="FF0000"/>
                </a:solidFill>
                <a:cs typeface="B Titr" pitchFamily="2" charset="-78"/>
              </a:rPr>
              <a:t>نتابج حاصل از</a:t>
            </a:r>
            <a:r>
              <a:rPr lang="fa-IR" sz="3600" b="1" dirty="0">
                <a:solidFill>
                  <a:srgbClr val="FF0000"/>
                </a:solidFill>
                <a:cs typeface="B Titr" pitchFamily="2" charset="-78"/>
              </a:rPr>
              <a:t>شبیه سازی </a:t>
            </a:r>
            <a:r>
              <a:rPr lang="fa-IR" sz="3600" b="1" dirty="0" smtClean="0">
                <a:solidFill>
                  <a:srgbClr val="FF0000"/>
                </a:solidFill>
                <a:cs typeface="B Titr" pitchFamily="2" charset="-78"/>
              </a:rPr>
              <a:t> </a:t>
            </a:r>
            <a:r>
              <a:rPr lang="fa-IR" sz="3600" b="1" dirty="0">
                <a:solidFill>
                  <a:srgbClr val="FF0000"/>
                </a:solidFill>
                <a:cs typeface="B Titr" pitchFamily="2" charset="-78"/>
              </a:rPr>
              <a:t>در نرم افزار فلوئنت</a:t>
            </a:r>
            <a:endParaRPr lang="en-US" sz="3600" b="1" dirty="0">
              <a:solidFill>
                <a:srgbClr val="FF0000"/>
              </a:solidFill>
              <a:latin typeface="Times New Roman" panose="02020603050405020304" pitchFamily="18" charset="0"/>
              <a:ea typeface="+mn-ea"/>
              <a:cs typeface="Titr" pitchFamily="2" charset="-78"/>
            </a:endParaRPr>
          </a:p>
        </p:txBody>
      </p:sp>
    </p:spTree>
    <p:extLst>
      <p:ext uri="{BB962C8B-B14F-4D97-AF65-F5344CB8AC3E}">
        <p14:creationId xmlns:p14="http://schemas.microsoft.com/office/powerpoint/2010/main" val="1268734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514350" lvl="0" indent="-514350" algn="r">
              <a:lnSpc>
                <a:spcPct val="150000"/>
              </a:lnSpc>
              <a:buClrTx/>
              <a:buFont typeface="+mj-lt"/>
              <a:buAutoNum type="arabicPeriod" startAt="5"/>
            </a:pPr>
            <a:r>
              <a:rPr lang="fa-IR" sz="2800" dirty="0" smtClean="0">
                <a:latin typeface="Times New Roman" panose="02020603050405020304" pitchFamily="18" charset="0"/>
                <a:ea typeface="Times New Roman" panose="02020603050405020304" pitchFamily="18" charset="0"/>
                <a:cs typeface="B Titr" pitchFamily="2" charset="-78"/>
              </a:rPr>
              <a:t>در </a:t>
            </a:r>
            <a:r>
              <a:rPr lang="fa-IR" sz="2800" dirty="0" err="1">
                <a:latin typeface="Times New Roman" panose="02020603050405020304" pitchFamily="18" charset="0"/>
                <a:ea typeface="Times New Roman" panose="02020603050405020304" pitchFamily="18" charset="0"/>
                <a:cs typeface="B Titr" pitchFamily="2" charset="-78"/>
              </a:rPr>
              <a:t>محدوده‌ی</a:t>
            </a:r>
            <a:r>
              <a:rPr lang="fa-IR" sz="2800" dirty="0">
                <a:latin typeface="Times New Roman" panose="02020603050405020304" pitchFamily="18" charset="0"/>
                <a:ea typeface="Times New Roman" panose="02020603050405020304" pitchFamily="18" charset="0"/>
                <a:cs typeface="B Titr" pitchFamily="2" charset="-78"/>
              </a:rPr>
              <a:t> زمان اقامت در راکتور بیشترین مقدار تولیدی محصولات میانی </a:t>
            </a:r>
            <a:r>
              <a:rPr lang="fa-IR" sz="2800" dirty="0" err="1">
                <a:latin typeface="Times New Roman" panose="02020603050405020304" pitchFamily="18" charset="0"/>
                <a:ea typeface="Times New Roman" panose="02020603050405020304" pitchFamily="18" charset="0"/>
                <a:cs typeface="B Titr" pitchFamily="2" charset="-78"/>
              </a:rPr>
              <a:t>هیدروکربنی</a:t>
            </a:r>
            <a:r>
              <a:rPr lang="fa-IR" sz="2800" dirty="0">
                <a:latin typeface="Times New Roman" panose="02020603050405020304" pitchFamily="18" charset="0"/>
                <a:ea typeface="Times New Roman" panose="02020603050405020304" pitchFamily="18" charset="0"/>
                <a:cs typeface="B Titr" pitchFamily="2" charset="-78"/>
              </a:rPr>
              <a:t> (</a:t>
            </a:r>
            <a:r>
              <a:rPr lang="en-US" sz="2800" dirty="0">
                <a:latin typeface="Times New Roman" panose="02020603050405020304" pitchFamily="18" charset="0"/>
                <a:ea typeface="Times New Roman" panose="02020603050405020304" pitchFamily="18" charset="0"/>
                <a:cs typeface="B Titr" pitchFamily="2" charset="-78"/>
              </a:rPr>
              <a:t>C</a:t>
            </a:r>
            <a:r>
              <a:rPr lang="en-US" sz="2800" baseline="-25000" dirty="0">
                <a:latin typeface="Times New Roman" panose="02020603050405020304" pitchFamily="18" charset="0"/>
                <a:ea typeface="Times New Roman" panose="02020603050405020304" pitchFamily="18" charset="0"/>
                <a:cs typeface="B Titr" pitchFamily="2" charset="-78"/>
              </a:rPr>
              <a:t>4</a:t>
            </a:r>
            <a:r>
              <a:rPr lang="en-US" sz="2800" dirty="0">
                <a:latin typeface="Times New Roman" panose="02020603050405020304" pitchFamily="18" charset="0"/>
                <a:ea typeface="Times New Roman" panose="02020603050405020304" pitchFamily="18" charset="0"/>
                <a:cs typeface="B Titr" pitchFamily="2" charset="-78"/>
              </a:rPr>
              <a:t>-C</a:t>
            </a:r>
            <a:r>
              <a:rPr lang="en-US" sz="2800" baseline="-25000" dirty="0">
                <a:latin typeface="Times New Roman" panose="02020603050405020304" pitchFamily="18" charset="0"/>
                <a:ea typeface="Times New Roman" panose="02020603050405020304" pitchFamily="18" charset="0"/>
                <a:cs typeface="B Titr" pitchFamily="2" charset="-78"/>
              </a:rPr>
              <a:t>24</a:t>
            </a:r>
            <a:r>
              <a:rPr lang="en-US" sz="2800" dirty="0">
                <a:latin typeface="Times New Roman" panose="02020603050405020304" pitchFamily="18" charset="0"/>
                <a:ea typeface="Times New Roman" panose="02020603050405020304" pitchFamily="18" charset="0"/>
                <a:cs typeface="B Titr" pitchFamily="2" charset="-78"/>
              </a:rPr>
              <a:t> </a:t>
            </a:r>
            <a:r>
              <a:rPr lang="fa-IR" sz="2800" dirty="0">
                <a:latin typeface="Times New Roman" panose="02020603050405020304" pitchFamily="18" charset="0"/>
                <a:ea typeface="Times New Roman" panose="02020603050405020304" pitchFamily="18" charset="0"/>
                <a:cs typeface="B Titr" pitchFamily="2" charset="-78"/>
              </a:rPr>
              <a:t> ) در دمای 410 درجه  </a:t>
            </a:r>
            <a:r>
              <a:rPr lang="fa-IR" sz="2800" dirty="0" err="1">
                <a:latin typeface="Times New Roman" panose="02020603050405020304" pitchFamily="18" charset="0"/>
                <a:ea typeface="Times New Roman" panose="02020603050405020304" pitchFamily="18" charset="0"/>
                <a:cs typeface="B Titr" pitchFamily="2" charset="-78"/>
              </a:rPr>
              <a:t>می‌باشد</a:t>
            </a:r>
            <a:r>
              <a:rPr lang="fa-IR" sz="2800" dirty="0">
                <a:latin typeface="Times New Roman" panose="02020603050405020304" pitchFamily="18" charset="0"/>
                <a:ea typeface="Times New Roman" panose="02020603050405020304" pitchFamily="18" charset="0"/>
                <a:cs typeface="B Titr" pitchFamily="2" charset="-78"/>
              </a:rPr>
              <a:t>. </a:t>
            </a:r>
            <a:endParaRPr lang="en-US" sz="2800" dirty="0">
              <a:latin typeface="Times New Roman" panose="02020603050405020304" pitchFamily="18" charset="0"/>
              <a:ea typeface="Times New Roman" panose="02020603050405020304" pitchFamily="18" charset="0"/>
              <a:cs typeface="B Titr" pitchFamily="2" charset="-78"/>
            </a:endParaRPr>
          </a:p>
          <a:p>
            <a:pPr marL="514350" lvl="0" indent="-514350" algn="r">
              <a:lnSpc>
                <a:spcPct val="150000"/>
              </a:lnSpc>
              <a:buClrTx/>
              <a:buFont typeface="+mj-lt"/>
              <a:buAutoNum type="arabicPeriod" startAt="5"/>
            </a:pPr>
            <a:r>
              <a:rPr lang="fa-IR" sz="2800" dirty="0">
                <a:latin typeface="Times New Roman" panose="02020603050405020304" pitchFamily="18" charset="0"/>
                <a:ea typeface="Times New Roman" panose="02020603050405020304" pitchFamily="18" charset="0"/>
                <a:cs typeface="B Titr" pitchFamily="2" charset="-78"/>
              </a:rPr>
              <a:t>در دمای پایین‌ </a:t>
            </a:r>
            <a:r>
              <a:rPr lang="fa-IR" sz="2800" dirty="0" err="1">
                <a:latin typeface="Times New Roman" panose="02020603050405020304" pitchFamily="18" charset="0"/>
                <a:ea typeface="Times New Roman" panose="02020603050405020304" pitchFamily="18" charset="0"/>
                <a:cs typeface="B Titr" pitchFamily="2" charset="-78"/>
              </a:rPr>
              <a:t>ماکزیمم</a:t>
            </a:r>
            <a:r>
              <a:rPr lang="fa-IR" sz="2800" dirty="0">
                <a:latin typeface="Times New Roman" panose="02020603050405020304" pitchFamily="18" charset="0"/>
                <a:ea typeface="Times New Roman" panose="02020603050405020304" pitchFamily="18" charset="0"/>
                <a:cs typeface="B Titr" pitchFamily="2" charset="-78"/>
              </a:rPr>
              <a:t> مقدار ترکیبات </a:t>
            </a:r>
            <a:r>
              <a:rPr lang="fa-IR" sz="2800" dirty="0" err="1">
                <a:latin typeface="Times New Roman" panose="02020603050405020304" pitchFamily="18" charset="0"/>
                <a:ea typeface="Times New Roman" panose="02020603050405020304" pitchFamily="18" charset="0"/>
                <a:cs typeface="B Titr" pitchFamily="2" charset="-78"/>
              </a:rPr>
              <a:t>پلیمری</a:t>
            </a:r>
            <a:r>
              <a:rPr lang="fa-IR" sz="2800" dirty="0">
                <a:latin typeface="Times New Roman" panose="02020603050405020304" pitchFamily="18" charset="0"/>
                <a:ea typeface="Times New Roman" panose="02020603050405020304" pitchFamily="18" charset="0"/>
                <a:cs typeface="B Titr" pitchFamily="2" charset="-78"/>
              </a:rPr>
              <a:t> با </a:t>
            </a:r>
            <a:r>
              <a:rPr lang="fa-IR" sz="2800" dirty="0" err="1">
                <a:latin typeface="Times New Roman" panose="02020603050405020304" pitchFamily="18" charset="0"/>
                <a:ea typeface="Times New Roman" panose="02020603050405020304" pitchFamily="18" charset="0"/>
                <a:cs typeface="B Titr" pitchFamily="2" charset="-78"/>
              </a:rPr>
              <a:t>زنجیره‌ی</a:t>
            </a:r>
            <a:r>
              <a:rPr lang="fa-IR" sz="2800" dirty="0">
                <a:latin typeface="Times New Roman" panose="02020603050405020304" pitchFamily="18" charset="0"/>
                <a:ea typeface="Times New Roman" panose="02020603050405020304" pitchFamily="18" charset="0"/>
                <a:cs typeface="B Titr" pitchFamily="2" charset="-78"/>
              </a:rPr>
              <a:t> </a:t>
            </a:r>
            <a:r>
              <a:rPr lang="fa-IR" sz="2800" dirty="0" err="1">
                <a:latin typeface="Times New Roman" panose="02020603050405020304" pitchFamily="18" charset="0"/>
                <a:ea typeface="Times New Roman" panose="02020603050405020304" pitchFamily="18" charset="0"/>
                <a:cs typeface="B Titr" pitchFamily="2" charset="-78"/>
              </a:rPr>
              <a:t>کربنی</a:t>
            </a:r>
            <a:r>
              <a:rPr lang="fa-IR" sz="2800" dirty="0">
                <a:latin typeface="Times New Roman" panose="02020603050405020304" pitchFamily="18" charset="0"/>
                <a:ea typeface="Times New Roman" panose="02020603050405020304" pitchFamily="18" charset="0"/>
                <a:cs typeface="B Titr" pitchFamily="2" charset="-78"/>
              </a:rPr>
              <a:t> </a:t>
            </a:r>
            <a:r>
              <a:rPr lang="fa-IR" sz="2800" dirty="0" err="1">
                <a:latin typeface="Times New Roman" panose="02020603050405020304" pitchFamily="18" charset="0"/>
                <a:ea typeface="Times New Roman" panose="02020603050405020304" pitchFamily="18" charset="0"/>
                <a:cs typeface="B Titr" pitchFamily="2" charset="-78"/>
              </a:rPr>
              <a:t>کوچک‌تر</a:t>
            </a:r>
            <a:r>
              <a:rPr lang="fa-IR" sz="2800" dirty="0">
                <a:latin typeface="Times New Roman" panose="02020603050405020304" pitchFamily="18" charset="0"/>
                <a:ea typeface="Times New Roman" panose="02020603050405020304" pitchFamily="18" charset="0"/>
                <a:cs typeface="B Titr" pitchFamily="2" charset="-78"/>
              </a:rPr>
              <a:t>(</a:t>
            </a:r>
            <a:r>
              <a:rPr lang="en-US" sz="2800" dirty="0">
                <a:latin typeface="Times New Roman" panose="02020603050405020304" pitchFamily="18" charset="0"/>
                <a:ea typeface="Times New Roman" panose="02020603050405020304" pitchFamily="18" charset="0"/>
                <a:cs typeface="B Titr" pitchFamily="2" charset="-78"/>
              </a:rPr>
              <a:t>s</a:t>
            </a:r>
            <a:r>
              <a:rPr lang="fa-IR" sz="2800" dirty="0">
                <a:latin typeface="Times New Roman" panose="02020603050405020304" pitchFamily="18" charset="0"/>
                <a:ea typeface="Times New Roman" panose="02020603050405020304" pitchFamily="18" charset="0"/>
                <a:cs typeface="B Titr" pitchFamily="2" charset="-78"/>
              </a:rPr>
              <a:t>) </a:t>
            </a:r>
            <a:r>
              <a:rPr lang="fa-IR" sz="2800" dirty="0" err="1">
                <a:latin typeface="Times New Roman" panose="02020603050405020304" pitchFamily="18" charset="0"/>
                <a:ea typeface="Times New Roman" panose="02020603050405020304" pitchFamily="18" charset="0"/>
                <a:cs typeface="B Titr" pitchFamily="2" charset="-78"/>
              </a:rPr>
              <a:t>تولیدشده</a:t>
            </a:r>
            <a:r>
              <a:rPr lang="fa-IR" sz="2800" dirty="0">
                <a:latin typeface="Times New Roman" panose="02020603050405020304" pitchFamily="18" charset="0"/>
                <a:ea typeface="Times New Roman" panose="02020603050405020304" pitchFamily="18" charset="0"/>
                <a:cs typeface="B Titr" pitchFamily="2" charset="-78"/>
              </a:rPr>
              <a:t> در راکتور، </a:t>
            </a:r>
            <a:r>
              <a:rPr lang="fa-IR" sz="2800" dirty="0" err="1">
                <a:latin typeface="Times New Roman" panose="02020603050405020304" pitchFamily="18" charset="0"/>
                <a:ea typeface="Times New Roman" panose="02020603050405020304" pitchFamily="18" charset="0"/>
                <a:cs typeface="B Titr" pitchFamily="2" charset="-78"/>
              </a:rPr>
              <a:t>بیش‌تر</a:t>
            </a:r>
            <a:r>
              <a:rPr lang="fa-IR" sz="2800" dirty="0">
                <a:latin typeface="Times New Roman" panose="02020603050405020304" pitchFamily="18" charset="0"/>
                <a:ea typeface="Times New Roman" panose="02020603050405020304" pitchFamily="18" charset="0"/>
                <a:cs typeface="B Titr" pitchFamily="2" charset="-78"/>
              </a:rPr>
              <a:t> است.</a:t>
            </a:r>
            <a:endParaRPr lang="en-US" sz="2800" dirty="0">
              <a:latin typeface="Times New Roman" panose="02020603050405020304" pitchFamily="18" charset="0"/>
              <a:ea typeface="Times New Roman" panose="02020603050405020304" pitchFamily="18" charset="0"/>
              <a:cs typeface="B Titr" pitchFamily="2" charset="-78"/>
            </a:endParaRPr>
          </a:p>
          <a:p>
            <a:pPr marL="514350" lvl="0" indent="-514350" algn="r">
              <a:lnSpc>
                <a:spcPct val="150000"/>
              </a:lnSpc>
              <a:buClrTx/>
              <a:buFont typeface="+mj-lt"/>
              <a:buAutoNum type="arabicPeriod" startAt="5"/>
            </a:pPr>
            <a:r>
              <a:rPr lang="fa-IR" sz="2800" dirty="0">
                <a:latin typeface="Times New Roman" panose="02020603050405020304" pitchFamily="18" charset="0"/>
                <a:ea typeface="Times New Roman" panose="02020603050405020304" pitchFamily="18" charset="0"/>
                <a:cs typeface="B Titr" pitchFamily="2" charset="-78"/>
              </a:rPr>
              <a:t>در دمای پایین‌ مقدار محصولات سنگین </a:t>
            </a:r>
            <a:r>
              <a:rPr lang="fa-IR" sz="2800" dirty="0" err="1">
                <a:latin typeface="Times New Roman" panose="02020603050405020304" pitchFamily="18" charset="0"/>
                <a:ea typeface="Times New Roman" panose="02020603050405020304" pitchFamily="18" charset="0"/>
                <a:cs typeface="B Titr" pitchFamily="2" charset="-78"/>
              </a:rPr>
              <a:t>هیدروکربنی</a:t>
            </a:r>
            <a:r>
              <a:rPr lang="fa-IR" sz="2800" dirty="0">
                <a:latin typeface="Times New Roman" panose="02020603050405020304" pitchFamily="18" charset="0"/>
                <a:ea typeface="Times New Roman" panose="02020603050405020304" pitchFamily="18" charset="0"/>
                <a:cs typeface="B Titr" pitchFamily="2" charset="-78"/>
              </a:rPr>
              <a:t>(</a:t>
            </a:r>
            <a:r>
              <a:rPr lang="fa-IR" sz="2800" baseline="30000" dirty="0">
                <a:latin typeface="Times New Roman" panose="02020603050405020304" pitchFamily="18" charset="0"/>
                <a:ea typeface="Times New Roman" panose="02020603050405020304" pitchFamily="18" charset="0"/>
                <a:cs typeface="B Titr" pitchFamily="2" charset="-78"/>
              </a:rPr>
              <a:t>+ </a:t>
            </a:r>
            <a:r>
              <a:rPr lang="en-US" sz="2800" dirty="0">
                <a:latin typeface="Times New Roman" panose="02020603050405020304" pitchFamily="18" charset="0"/>
                <a:ea typeface="Times New Roman" panose="02020603050405020304" pitchFamily="18" charset="0"/>
                <a:cs typeface="B Titr" pitchFamily="2" charset="-78"/>
              </a:rPr>
              <a:t>C</a:t>
            </a:r>
            <a:r>
              <a:rPr lang="en-US" sz="2800" baseline="-25000" dirty="0">
                <a:latin typeface="Times New Roman" panose="02020603050405020304" pitchFamily="18" charset="0"/>
                <a:ea typeface="Times New Roman" panose="02020603050405020304" pitchFamily="18" charset="0"/>
                <a:cs typeface="B Titr" pitchFamily="2" charset="-78"/>
              </a:rPr>
              <a:t>24</a:t>
            </a:r>
            <a:r>
              <a:rPr lang="en-US" sz="2800" baseline="-25000" dirty="0">
                <a:latin typeface="B Nazanin" panose="00000400000000000000" pitchFamily="2" charset="-78"/>
                <a:ea typeface="Times New Roman" panose="02020603050405020304" pitchFamily="18" charset="0"/>
                <a:cs typeface="B Titr" pitchFamily="2" charset="-78"/>
              </a:rPr>
              <a:t> </a:t>
            </a:r>
            <a:r>
              <a:rPr lang="fa-IR" sz="2800" dirty="0">
                <a:latin typeface="Times New Roman" panose="02020603050405020304" pitchFamily="18" charset="0"/>
                <a:ea typeface="Times New Roman" panose="02020603050405020304" pitchFamily="18" charset="0"/>
                <a:cs typeface="B Titr" pitchFamily="2" charset="-78"/>
              </a:rPr>
              <a:t>) </a:t>
            </a:r>
            <a:r>
              <a:rPr lang="fa-IR" sz="2800" dirty="0" err="1">
                <a:latin typeface="Times New Roman" panose="02020603050405020304" pitchFamily="18" charset="0"/>
                <a:ea typeface="Times New Roman" panose="02020603050405020304" pitchFamily="18" charset="0"/>
                <a:cs typeface="B Titr" pitchFamily="2" charset="-78"/>
              </a:rPr>
              <a:t>تولیدشده</a:t>
            </a:r>
            <a:r>
              <a:rPr lang="fa-IR" sz="2800" dirty="0">
                <a:latin typeface="Times New Roman" panose="02020603050405020304" pitchFamily="18" charset="0"/>
                <a:ea typeface="Times New Roman" panose="02020603050405020304" pitchFamily="18" charset="0"/>
                <a:cs typeface="B Titr" pitchFamily="2" charset="-78"/>
              </a:rPr>
              <a:t> در راکتور، </a:t>
            </a:r>
            <a:r>
              <a:rPr lang="fa-IR" sz="2800" dirty="0" err="1">
                <a:latin typeface="Times New Roman" panose="02020603050405020304" pitchFamily="18" charset="0"/>
                <a:ea typeface="Times New Roman" panose="02020603050405020304" pitchFamily="18" charset="0"/>
                <a:cs typeface="B Titr" pitchFamily="2" charset="-78"/>
              </a:rPr>
              <a:t>بیش‌تر</a:t>
            </a:r>
            <a:r>
              <a:rPr lang="fa-IR" sz="2800" dirty="0">
                <a:latin typeface="Times New Roman" panose="02020603050405020304" pitchFamily="18" charset="0"/>
                <a:ea typeface="Times New Roman" panose="02020603050405020304" pitchFamily="18" charset="0"/>
                <a:cs typeface="B Titr" pitchFamily="2" charset="-78"/>
              </a:rPr>
              <a:t> است.</a:t>
            </a:r>
            <a:endParaRPr lang="en-US" sz="2800" dirty="0">
              <a:latin typeface="Times New Roman" panose="02020603050405020304" pitchFamily="18" charset="0"/>
              <a:ea typeface="Times New Roman" panose="02020603050405020304" pitchFamily="18" charset="0"/>
              <a:cs typeface="B Titr" pitchFamily="2" charset="-78"/>
            </a:endParaRPr>
          </a:p>
          <a:p>
            <a:pPr marL="514350" lvl="0" indent="-514350" algn="r">
              <a:lnSpc>
                <a:spcPct val="150000"/>
              </a:lnSpc>
              <a:buClrTx/>
              <a:buFont typeface="+mj-lt"/>
              <a:buAutoNum type="arabicPeriod" startAt="5"/>
            </a:pPr>
            <a:r>
              <a:rPr lang="fa-IR" sz="2800" dirty="0" err="1">
                <a:latin typeface="Times New Roman" panose="02020603050405020304" pitchFamily="18" charset="0"/>
                <a:ea typeface="Times New Roman" panose="02020603050405020304" pitchFamily="18" charset="0"/>
                <a:cs typeface="B Titr" pitchFamily="2" charset="-78"/>
              </a:rPr>
              <a:t>به‌طورکلی</a:t>
            </a:r>
            <a:r>
              <a:rPr lang="fa-IR" sz="2800" dirty="0">
                <a:latin typeface="Times New Roman" panose="02020603050405020304" pitchFamily="18" charset="0"/>
                <a:ea typeface="Times New Roman" panose="02020603050405020304" pitchFamily="18" charset="0"/>
                <a:cs typeface="B Titr" pitchFamily="2" charset="-78"/>
              </a:rPr>
              <a:t> برای مواد و </a:t>
            </a:r>
            <a:r>
              <a:rPr lang="fa-IR" sz="2800" dirty="0" err="1">
                <a:latin typeface="Times New Roman" panose="02020603050405020304" pitchFamily="18" charset="0"/>
                <a:ea typeface="Times New Roman" panose="02020603050405020304" pitchFamily="18" charset="0"/>
                <a:cs typeface="B Titr" pitchFamily="2" charset="-78"/>
              </a:rPr>
              <a:t>محصولاتی</a:t>
            </a:r>
            <a:r>
              <a:rPr lang="fa-IR" sz="2800" dirty="0">
                <a:latin typeface="Times New Roman" panose="02020603050405020304" pitchFamily="18" charset="0"/>
                <a:ea typeface="Times New Roman" panose="02020603050405020304" pitchFamily="18" charset="0"/>
                <a:cs typeface="B Titr" pitchFamily="2" charset="-78"/>
              </a:rPr>
              <a:t> که حین واکنش تولید و سپس مصرف می­شوند مانند </a:t>
            </a:r>
            <a:r>
              <a:rPr lang="fa-IR" sz="2800" dirty="0" err="1">
                <a:latin typeface="Times New Roman" panose="02020603050405020304" pitchFamily="18" charset="0"/>
                <a:ea typeface="Times New Roman" panose="02020603050405020304" pitchFamily="18" charset="0"/>
                <a:cs typeface="B Titr" pitchFamily="2" charset="-78"/>
              </a:rPr>
              <a:t>پلیمرهای</a:t>
            </a:r>
            <a:r>
              <a:rPr lang="fa-IR" sz="2800" dirty="0">
                <a:latin typeface="Times New Roman" panose="02020603050405020304" pitchFamily="18" charset="0"/>
                <a:ea typeface="Times New Roman" panose="02020603050405020304" pitchFamily="18" charset="0"/>
                <a:cs typeface="B Titr" pitchFamily="2" charset="-78"/>
              </a:rPr>
              <a:t> با </a:t>
            </a:r>
            <a:r>
              <a:rPr lang="fa-IR" sz="2800" dirty="0" err="1">
                <a:latin typeface="Times New Roman" panose="02020603050405020304" pitchFamily="18" charset="0"/>
                <a:ea typeface="Times New Roman" panose="02020603050405020304" pitchFamily="18" charset="0"/>
                <a:cs typeface="B Titr" pitchFamily="2" charset="-78"/>
              </a:rPr>
              <a:t>زنجیره‌ی</a:t>
            </a:r>
            <a:r>
              <a:rPr lang="fa-IR" sz="2800" dirty="0">
                <a:latin typeface="Times New Roman" panose="02020603050405020304" pitchFamily="18" charset="0"/>
                <a:ea typeface="Times New Roman" panose="02020603050405020304" pitchFamily="18" charset="0"/>
                <a:cs typeface="B Titr" pitchFamily="2" charset="-78"/>
              </a:rPr>
              <a:t> کوتاه و مایعات سنگین </a:t>
            </a:r>
            <a:r>
              <a:rPr lang="fa-IR" sz="2800" dirty="0" err="1">
                <a:latin typeface="Times New Roman" panose="02020603050405020304" pitchFamily="18" charset="0"/>
                <a:ea typeface="Times New Roman" panose="02020603050405020304" pitchFamily="18" charset="0"/>
                <a:cs typeface="B Titr" pitchFamily="2" charset="-78"/>
              </a:rPr>
              <a:t>هیدروکربنی</a:t>
            </a:r>
            <a:r>
              <a:rPr lang="fa-IR" sz="2800" dirty="0">
                <a:latin typeface="Times New Roman" panose="02020603050405020304" pitchFamily="18" charset="0"/>
                <a:ea typeface="Times New Roman" panose="02020603050405020304" pitchFamily="18" charset="0"/>
                <a:cs typeface="B Titr" pitchFamily="2" charset="-78"/>
              </a:rPr>
              <a:t> با افزایش دما میزان تولید کاهش </a:t>
            </a:r>
            <a:r>
              <a:rPr lang="fa-IR" sz="2800" dirty="0" err="1">
                <a:latin typeface="Times New Roman" panose="02020603050405020304" pitchFamily="18" charset="0"/>
                <a:ea typeface="Times New Roman" panose="02020603050405020304" pitchFamily="18" charset="0"/>
                <a:cs typeface="B Titr" pitchFamily="2" charset="-78"/>
              </a:rPr>
              <a:t>می‌یابد</a:t>
            </a:r>
            <a:r>
              <a:rPr lang="fa-IR" sz="2800" dirty="0">
                <a:latin typeface="Times New Roman" panose="02020603050405020304" pitchFamily="18" charset="0"/>
                <a:ea typeface="Times New Roman" panose="02020603050405020304" pitchFamily="18" charset="0"/>
                <a:cs typeface="B Titr" pitchFamily="2" charset="-78"/>
              </a:rPr>
              <a:t>.</a:t>
            </a:r>
            <a:endParaRPr lang="en-US" sz="2800" dirty="0">
              <a:latin typeface="Times New Roman" panose="02020603050405020304" pitchFamily="18" charset="0"/>
              <a:ea typeface="Times New Roman" panose="02020603050405020304" pitchFamily="18" charset="0"/>
              <a:cs typeface="B Titr" pitchFamily="2" charset="-78"/>
            </a:endParaRPr>
          </a:p>
          <a:p>
            <a:pPr lvl="0" algn="r"/>
            <a:endParaRPr lang="en-US" sz="2400" dirty="0">
              <a:cs typeface="B Titr" pitchFamily="2" charset="-78"/>
            </a:endParaRPr>
          </a:p>
          <a:p>
            <a:pPr algn="r">
              <a:lnSpc>
                <a:spcPct val="150000"/>
              </a:lnSpc>
              <a:buClr>
                <a:srgbClr val="002060"/>
              </a:buClr>
              <a:buFont typeface="Wingdings" pitchFamily="2" charset="2"/>
              <a:buChar char="ü"/>
            </a:pPr>
            <a:endParaRPr lang="fa-IR" sz="2800" dirty="0">
              <a:cs typeface="B Titr" pitchFamily="2" charset="-78"/>
            </a:endParaRPr>
          </a:p>
          <a:p>
            <a:pPr algn="r"/>
            <a:endParaRPr lang="en-US" dirty="0">
              <a:cs typeface="B Titr" pitchFamily="2" charset="-78"/>
            </a:endParaRPr>
          </a:p>
        </p:txBody>
      </p:sp>
      <p:sp>
        <p:nvSpPr>
          <p:cNvPr id="2" name="Title 1"/>
          <p:cNvSpPr>
            <a:spLocks noGrp="1"/>
          </p:cNvSpPr>
          <p:nvPr>
            <p:ph type="title"/>
          </p:nvPr>
        </p:nvSpPr>
        <p:spPr>
          <a:xfrm>
            <a:off x="609600" y="566059"/>
            <a:ext cx="10972800" cy="237506"/>
          </a:xfrm>
        </p:spPr>
        <p:txBody>
          <a:bodyPr>
            <a:noAutofit/>
          </a:bodyPr>
          <a:lstStyle/>
          <a:p>
            <a:pPr algn="ctr"/>
            <a:r>
              <a:rPr lang="en-US" sz="6600" dirty="0">
                <a:solidFill>
                  <a:srgbClr val="FF0000"/>
                </a:solidFill>
                <a:cs typeface="B Titr" panose="00000700000000000000" pitchFamily="2" charset="-78"/>
              </a:rPr>
              <a:t/>
            </a:r>
            <a:br>
              <a:rPr lang="en-US" sz="6600" dirty="0">
                <a:solidFill>
                  <a:srgbClr val="FF0000"/>
                </a:solidFill>
                <a:cs typeface="B Titr" panose="00000700000000000000" pitchFamily="2" charset="-78"/>
              </a:rPr>
            </a:br>
            <a:r>
              <a:rPr lang="fa-IR" sz="3600" b="1" dirty="0" smtClean="0">
                <a:solidFill>
                  <a:srgbClr val="FF0000"/>
                </a:solidFill>
                <a:cs typeface="B Titr" pitchFamily="2" charset="-78"/>
              </a:rPr>
              <a:t>نتابج حاصل از</a:t>
            </a:r>
            <a:r>
              <a:rPr lang="fa-IR" sz="3600" b="1" dirty="0">
                <a:solidFill>
                  <a:srgbClr val="FF0000"/>
                </a:solidFill>
                <a:cs typeface="B Titr" pitchFamily="2" charset="-78"/>
              </a:rPr>
              <a:t>شبیه سازی </a:t>
            </a:r>
            <a:r>
              <a:rPr lang="fa-IR" sz="3600" b="1" dirty="0" smtClean="0">
                <a:solidFill>
                  <a:srgbClr val="FF0000"/>
                </a:solidFill>
                <a:cs typeface="B Titr" pitchFamily="2" charset="-78"/>
              </a:rPr>
              <a:t> </a:t>
            </a:r>
            <a:r>
              <a:rPr lang="fa-IR" sz="3600" b="1" dirty="0">
                <a:solidFill>
                  <a:srgbClr val="FF0000"/>
                </a:solidFill>
                <a:cs typeface="B Titr" pitchFamily="2" charset="-78"/>
              </a:rPr>
              <a:t>در نرم افزار فلوئنت</a:t>
            </a:r>
            <a:endParaRPr lang="en-US" sz="3600" b="1" dirty="0">
              <a:solidFill>
                <a:srgbClr val="FF0000"/>
              </a:solidFill>
              <a:latin typeface="Times New Roman" panose="02020603050405020304" pitchFamily="18" charset="0"/>
              <a:ea typeface="+mn-ea"/>
              <a:cs typeface="Titr" pitchFamily="2" charset="-78"/>
            </a:endParaRPr>
          </a:p>
        </p:txBody>
      </p:sp>
    </p:spTree>
    <p:extLst>
      <p:ext uri="{BB962C8B-B14F-4D97-AF65-F5344CB8AC3E}">
        <p14:creationId xmlns:p14="http://schemas.microsoft.com/office/powerpoint/2010/main" val="3574589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8909" y="277092"/>
            <a:ext cx="10468864" cy="1103586"/>
          </a:xfrm>
        </p:spPr>
        <p:txBody>
          <a:bodyPr/>
          <a:lstStyle/>
          <a:p>
            <a:pPr algn="ctr"/>
            <a:r>
              <a:rPr lang="fa-IR" dirty="0">
                <a:solidFill>
                  <a:srgbClr val="FF0000"/>
                </a:solidFill>
                <a:cs typeface="B Titr" panose="00000700000000000000" pitchFamily="2" charset="-78"/>
              </a:rPr>
              <a:t>الزامات</a:t>
            </a:r>
            <a:endParaRPr lang="en-US" dirty="0"/>
          </a:p>
        </p:txBody>
      </p:sp>
      <p:sp>
        <p:nvSpPr>
          <p:cNvPr id="3" name="Subtitle 2"/>
          <p:cNvSpPr>
            <a:spLocks noGrp="1"/>
          </p:cNvSpPr>
          <p:nvPr>
            <p:ph type="subTitle" idx="1"/>
          </p:nvPr>
        </p:nvSpPr>
        <p:spPr>
          <a:xfrm>
            <a:off x="711200" y="1343891"/>
            <a:ext cx="10472928" cy="3740727"/>
          </a:xfrm>
        </p:spPr>
        <p:txBody>
          <a:bodyPr>
            <a:normAutofit fontScale="92500" lnSpcReduction="20000"/>
          </a:bodyPr>
          <a:lstStyle/>
          <a:p>
            <a:pPr>
              <a:lnSpc>
                <a:spcPct val="200000"/>
              </a:lnSpc>
            </a:pPr>
            <a:r>
              <a:rPr lang="fa-IR" b="1" dirty="0">
                <a:solidFill>
                  <a:schemeClr val="tx1"/>
                </a:solidFill>
                <a:cs typeface="B Titr" panose="00000700000000000000" pitchFamily="2" charset="-78"/>
              </a:rPr>
              <a:t>1- آشنایی اولیه </a:t>
            </a:r>
            <a:r>
              <a:rPr lang="fa-IR" b="1" dirty="0" smtClean="0">
                <a:solidFill>
                  <a:schemeClr val="tx1"/>
                </a:solidFill>
                <a:cs typeface="B Titr" panose="00000700000000000000" pitchFamily="2" charset="-78"/>
              </a:rPr>
              <a:t>با مفاهیم  </a:t>
            </a:r>
            <a:r>
              <a:rPr lang="en-US" b="1" dirty="0">
                <a:solidFill>
                  <a:schemeClr val="tx1"/>
                </a:solidFill>
                <a:cs typeface="B Titr" panose="00000700000000000000" pitchFamily="2" charset="-78"/>
              </a:rPr>
              <a:t>CFD</a:t>
            </a:r>
            <a:r>
              <a:rPr lang="fa-IR" b="1" dirty="0">
                <a:solidFill>
                  <a:schemeClr val="tx1"/>
                </a:solidFill>
                <a:cs typeface="B Titr" panose="00000700000000000000" pitchFamily="2" charset="-78"/>
              </a:rPr>
              <a:t> </a:t>
            </a:r>
            <a:endParaRPr lang="en-US" b="1" dirty="0" smtClean="0">
              <a:solidFill>
                <a:schemeClr val="tx1"/>
              </a:solidFill>
              <a:cs typeface="B Titr" panose="00000700000000000000" pitchFamily="2" charset="-78"/>
            </a:endParaRPr>
          </a:p>
          <a:p>
            <a:pPr>
              <a:lnSpc>
                <a:spcPct val="200000"/>
              </a:lnSpc>
            </a:pPr>
            <a:r>
              <a:rPr lang="fa-IR" b="1" dirty="0" smtClean="0">
                <a:solidFill>
                  <a:schemeClr val="tx1"/>
                </a:solidFill>
                <a:cs typeface="B Titr" panose="00000700000000000000" pitchFamily="2" charset="-78"/>
              </a:rPr>
              <a:t>2- </a:t>
            </a:r>
            <a:r>
              <a:rPr lang="fa-IR" b="1" dirty="0">
                <a:solidFill>
                  <a:schemeClr val="tx1"/>
                </a:solidFill>
                <a:cs typeface="B Titr" panose="00000700000000000000" pitchFamily="2" charset="-78"/>
              </a:rPr>
              <a:t>آشنایی با </a:t>
            </a:r>
            <a:r>
              <a:rPr lang="fa-IR" b="1" dirty="0" smtClean="0">
                <a:solidFill>
                  <a:schemeClr val="tx1"/>
                </a:solidFill>
                <a:cs typeface="B Titr" panose="00000700000000000000" pitchFamily="2" charset="-78"/>
              </a:rPr>
              <a:t>واکنشها و </a:t>
            </a:r>
            <a:r>
              <a:rPr lang="fa-IR" b="1" dirty="0" err="1" smtClean="0">
                <a:solidFill>
                  <a:schemeClr val="tx1"/>
                </a:solidFill>
                <a:cs typeface="B Titr" panose="00000700000000000000" pitchFamily="2" charset="-78"/>
              </a:rPr>
              <a:t>سینتیک</a:t>
            </a:r>
            <a:r>
              <a:rPr lang="fa-IR" b="1" dirty="0" smtClean="0">
                <a:solidFill>
                  <a:schemeClr val="tx1"/>
                </a:solidFill>
                <a:cs typeface="B Titr" panose="00000700000000000000" pitchFamily="2" charset="-78"/>
              </a:rPr>
              <a:t> آنها</a:t>
            </a:r>
            <a:endParaRPr lang="en-US" b="1" dirty="0" smtClean="0">
              <a:solidFill>
                <a:schemeClr val="tx1"/>
              </a:solidFill>
              <a:cs typeface="B Titr" panose="00000700000000000000" pitchFamily="2" charset="-78"/>
            </a:endParaRPr>
          </a:p>
          <a:p>
            <a:pPr>
              <a:lnSpc>
                <a:spcPct val="200000"/>
              </a:lnSpc>
            </a:pPr>
            <a:r>
              <a:rPr lang="fa-IR" b="1" dirty="0" smtClean="0">
                <a:solidFill>
                  <a:schemeClr val="tx1"/>
                </a:solidFill>
                <a:cs typeface="B Titr" panose="00000700000000000000" pitchFamily="2" charset="-78"/>
              </a:rPr>
              <a:t>3- </a:t>
            </a:r>
            <a:r>
              <a:rPr lang="fa-IR" b="1" dirty="0">
                <a:solidFill>
                  <a:schemeClr val="tx1"/>
                </a:solidFill>
                <a:cs typeface="B Titr" panose="00000700000000000000" pitchFamily="2" charset="-78"/>
              </a:rPr>
              <a:t>آشنایی با </a:t>
            </a:r>
            <a:r>
              <a:rPr lang="fa-IR" b="1" dirty="0" smtClean="0">
                <a:solidFill>
                  <a:schemeClr val="tx1"/>
                </a:solidFill>
                <a:cs typeface="B Titr" panose="00000700000000000000" pitchFamily="2" charset="-78"/>
              </a:rPr>
              <a:t>مفاهیم انتقال حرارتی و </a:t>
            </a:r>
            <a:r>
              <a:rPr lang="fa-IR" b="1" dirty="0" err="1" smtClean="0">
                <a:solidFill>
                  <a:schemeClr val="tx1"/>
                </a:solidFill>
                <a:cs typeface="B Titr" panose="00000700000000000000" pitchFamily="2" charset="-78"/>
              </a:rPr>
              <a:t>هیدرودینامیکی</a:t>
            </a:r>
            <a:r>
              <a:rPr lang="fa-IR" b="1" dirty="0" smtClean="0">
                <a:solidFill>
                  <a:schemeClr val="tx1"/>
                </a:solidFill>
                <a:cs typeface="B Titr" panose="00000700000000000000" pitchFamily="2" charset="-78"/>
              </a:rPr>
              <a:t> </a:t>
            </a:r>
            <a:endParaRPr lang="fa-IR" b="1" dirty="0">
              <a:solidFill>
                <a:schemeClr val="tx1"/>
              </a:solidFill>
              <a:cs typeface="B Titr" panose="00000700000000000000" pitchFamily="2" charset="-78"/>
            </a:endParaRPr>
          </a:p>
          <a:p>
            <a:pPr>
              <a:lnSpc>
                <a:spcPct val="200000"/>
              </a:lnSpc>
            </a:pPr>
            <a:r>
              <a:rPr lang="fa-IR" b="1" dirty="0" smtClean="0">
                <a:solidFill>
                  <a:schemeClr val="tx1"/>
                </a:solidFill>
                <a:cs typeface="B Titr" panose="00000700000000000000" pitchFamily="2" charset="-78"/>
              </a:rPr>
              <a:t>4- آشنایی با مفاهیم جریان های چند فازی و تعاملات بین فازی</a:t>
            </a:r>
            <a:endParaRPr lang="en-US" b="1" dirty="0" smtClean="0">
              <a:solidFill>
                <a:schemeClr val="tx1"/>
              </a:solidFill>
              <a:cs typeface="B Titr" panose="00000700000000000000" pitchFamily="2" charset="-78"/>
            </a:endParaRPr>
          </a:p>
          <a:p>
            <a:pPr>
              <a:lnSpc>
                <a:spcPct val="200000"/>
              </a:lnSpc>
            </a:pPr>
            <a:r>
              <a:rPr lang="fa-IR" b="1" dirty="0" smtClean="0">
                <a:solidFill>
                  <a:schemeClr val="tx1"/>
                </a:solidFill>
                <a:cs typeface="B Titr" panose="00000700000000000000" pitchFamily="2" charset="-78"/>
              </a:rPr>
              <a:t>5- آشنایی اولیه با نحوه کار در نرم افزار </a:t>
            </a:r>
            <a:r>
              <a:rPr lang="fa-IR" b="1" dirty="0" err="1" smtClean="0">
                <a:solidFill>
                  <a:schemeClr val="tx1"/>
                </a:solidFill>
                <a:cs typeface="B Titr" panose="00000700000000000000" pitchFamily="2" charset="-78"/>
              </a:rPr>
              <a:t>گمبیت</a:t>
            </a:r>
            <a:r>
              <a:rPr lang="fa-IR" b="1" dirty="0" smtClean="0">
                <a:solidFill>
                  <a:schemeClr val="tx1"/>
                </a:solidFill>
                <a:cs typeface="B Titr" panose="00000700000000000000" pitchFamily="2" charset="-78"/>
              </a:rPr>
              <a:t> و </a:t>
            </a:r>
            <a:r>
              <a:rPr lang="fa-IR" b="1" dirty="0" err="1" smtClean="0">
                <a:solidFill>
                  <a:schemeClr val="tx1"/>
                </a:solidFill>
                <a:cs typeface="B Titr" panose="00000700000000000000" pitchFamily="2" charset="-78"/>
              </a:rPr>
              <a:t>انسیس</a:t>
            </a:r>
            <a:r>
              <a:rPr lang="fa-IR" b="1" dirty="0" smtClean="0">
                <a:solidFill>
                  <a:schemeClr val="tx1"/>
                </a:solidFill>
                <a:cs typeface="B Titr" panose="00000700000000000000" pitchFamily="2" charset="-78"/>
              </a:rPr>
              <a:t> </a:t>
            </a:r>
            <a:r>
              <a:rPr lang="fa-IR" b="1" dirty="0" err="1" smtClean="0">
                <a:solidFill>
                  <a:schemeClr val="tx1"/>
                </a:solidFill>
                <a:cs typeface="B Titr" panose="00000700000000000000" pitchFamily="2" charset="-78"/>
              </a:rPr>
              <a:t>فلوئنت</a:t>
            </a:r>
            <a:endParaRPr lang="en-US" dirty="0">
              <a:solidFill>
                <a:schemeClr val="tx1"/>
              </a:solidFill>
            </a:endParaRPr>
          </a:p>
        </p:txBody>
      </p:sp>
    </p:spTree>
    <p:extLst>
      <p:ext uri="{BB962C8B-B14F-4D97-AF65-F5344CB8AC3E}">
        <p14:creationId xmlns:p14="http://schemas.microsoft.com/office/powerpoint/2010/main" val="1656388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066" y="1203612"/>
            <a:ext cx="10972800" cy="4526973"/>
          </a:xfrm>
        </p:spPr>
        <p:txBody>
          <a:bodyPr>
            <a:noAutofit/>
          </a:bodyPr>
          <a:lstStyle/>
          <a:p>
            <a:pPr marL="0" indent="0" algn="r">
              <a:lnSpc>
                <a:spcPct val="200000"/>
              </a:lnSpc>
              <a:buClr>
                <a:srgbClr val="C00000"/>
              </a:buClr>
              <a:buNone/>
            </a:pPr>
            <a:r>
              <a:rPr lang="fa-IR" sz="1900" dirty="0" smtClean="0">
                <a:cs typeface="B Titr" pitchFamily="2" charset="-78"/>
              </a:rPr>
              <a:t>1- </a:t>
            </a:r>
            <a:r>
              <a:rPr lang="ar-SA" sz="1900" dirty="0">
                <a:cs typeface="B Titr" pitchFamily="2" charset="-78"/>
              </a:rPr>
              <a:t>با توجه به اهمیت و کاربرد بسیار زیاد بسترهای </a:t>
            </a:r>
            <a:r>
              <a:rPr lang="fa-IR" sz="1900" dirty="0" smtClean="0">
                <a:cs typeface="B Titr" pitchFamily="2" charset="-78"/>
              </a:rPr>
              <a:t>دوار </a:t>
            </a:r>
            <a:r>
              <a:rPr lang="ar-SA" sz="1900" dirty="0" smtClean="0">
                <a:cs typeface="B Titr" pitchFamily="2" charset="-78"/>
              </a:rPr>
              <a:t>در </a:t>
            </a:r>
            <a:r>
              <a:rPr lang="ar-SA" sz="1900" dirty="0">
                <a:cs typeface="B Titr" pitchFamily="2" charset="-78"/>
              </a:rPr>
              <a:t>صنایع مختلف مانند نظامی، هسته ای و در حوزه ی نفت و صنایع شیمیایی، بررسی و شبیه سازی </a:t>
            </a:r>
            <a:r>
              <a:rPr lang="ar-SA" sz="1900" dirty="0" smtClean="0">
                <a:cs typeface="B Titr" pitchFamily="2" charset="-78"/>
              </a:rPr>
              <a:t>رفتار</a:t>
            </a:r>
            <a:r>
              <a:rPr lang="fa-IR" sz="1900" dirty="0" smtClean="0">
                <a:cs typeface="B Titr" pitchFamily="2" charset="-78"/>
              </a:rPr>
              <a:t> </a:t>
            </a:r>
            <a:r>
              <a:rPr lang="ar-SA" sz="1900" dirty="0" smtClean="0">
                <a:cs typeface="B Titr" pitchFamily="2" charset="-78"/>
              </a:rPr>
              <a:t>بستر </a:t>
            </a:r>
            <a:r>
              <a:rPr lang="ar-SA" sz="1900" dirty="0">
                <a:cs typeface="B Titr" pitchFamily="2" charset="-78"/>
              </a:rPr>
              <a:t>جهت شناخت درست این سیستم و  بهینه سازی و افزایش بهره وری آن ضروری می باشد. </a:t>
            </a:r>
            <a:endParaRPr lang="fa-IR" sz="1900" dirty="0" smtClean="0">
              <a:cs typeface="B Titr" pitchFamily="2" charset="-78"/>
            </a:endParaRPr>
          </a:p>
          <a:p>
            <a:pPr marL="0" indent="0" algn="r">
              <a:lnSpc>
                <a:spcPct val="200000"/>
              </a:lnSpc>
              <a:buClr>
                <a:srgbClr val="C00000"/>
              </a:buClr>
              <a:buNone/>
            </a:pPr>
            <a:r>
              <a:rPr lang="fa-IR" sz="1900" dirty="0">
                <a:cs typeface="B Titr" pitchFamily="2" charset="-78"/>
              </a:rPr>
              <a:t>2- در پژوهش حاضر، </a:t>
            </a:r>
            <a:r>
              <a:rPr lang="fa-IR" sz="1900" dirty="0" smtClean="0">
                <a:cs typeface="B Titr" pitchFamily="2" charset="-78"/>
              </a:rPr>
              <a:t>پدیده های انتقال شامل فرایند پیرولیز ضایعات </a:t>
            </a:r>
            <a:r>
              <a:rPr lang="fa-IR" sz="1900" dirty="0" err="1" smtClean="0">
                <a:cs typeface="B Titr" pitchFamily="2" charset="-78"/>
              </a:rPr>
              <a:t>پلیمری</a:t>
            </a:r>
            <a:r>
              <a:rPr lang="fa-IR" sz="1900" dirty="0" smtClean="0">
                <a:cs typeface="B Titr" pitchFamily="2" charset="-78"/>
              </a:rPr>
              <a:t> در </a:t>
            </a:r>
            <a:r>
              <a:rPr lang="fa-IR" sz="1900" dirty="0">
                <a:cs typeface="B Titr" pitchFamily="2" charset="-78"/>
              </a:rPr>
              <a:t>راکتور </a:t>
            </a:r>
            <a:r>
              <a:rPr lang="fa-IR" sz="1900" dirty="0" smtClean="0">
                <a:cs typeface="B Titr" pitchFamily="2" charset="-78"/>
              </a:rPr>
              <a:t>بستر دوار </a:t>
            </a:r>
            <a:r>
              <a:rPr lang="fa-IR" sz="1900" dirty="0">
                <a:cs typeface="B Titr" pitchFamily="2" charset="-78"/>
              </a:rPr>
              <a:t>جامد-گاز (فواره ای) با روش </a:t>
            </a:r>
            <a:r>
              <a:rPr lang="fa-IR" sz="1900" dirty="0" err="1">
                <a:cs typeface="B Titr" pitchFamily="2" charset="-78"/>
              </a:rPr>
              <a:t>دینامیک</a:t>
            </a:r>
            <a:r>
              <a:rPr lang="fa-IR" sz="1900" dirty="0">
                <a:cs typeface="B Titr" pitchFamily="2" charset="-78"/>
              </a:rPr>
              <a:t> </a:t>
            </a:r>
            <a:r>
              <a:rPr lang="fa-IR" sz="1900" dirty="0" err="1">
                <a:cs typeface="B Titr" pitchFamily="2" charset="-78"/>
              </a:rPr>
              <a:t>سیالات</a:t>
            </a:r>
            <a:r>
              <a:rPr lang="fa-IR" sz="1900" dirty="0">
                <a:cs typeface="B Titr" pitchFamily="2" charset="-78"/>
              </a:rPr>
              <a:t> </a:t>
            </a:r>
            <a:r>
              <a:rPr lang="fa-IR" sz="1900" dirty="0" err="1">
                <a:cs typeface="B Titr" pitchFamily="2" charset="-78"/>
              </a:rPr>
              <a:t>محاسباتی</a:t>
            </a:r>
            <a:r>
              <a:rPr lang="fa-IR" sz="1900" dirty="0">
                <a:cs typeface="B Titr" pitchFamily="2" charset="-78"/>
              </a:rPr>
              <a:t> (</a:t>
            </a:r>
            <a:r>
              <a:rPr lang="en-US" sz="1900" dirty="0">
                <a:cs typeface="B Titr" pitchFamily="2" charset="-78"/>
              </a:rPr>
              <a:t>CFD) </a:t>
            </a:r>
            <a:r>
              <a:rPr lang="fa-IR" sz="1900" dirty="0">
                <a:cs typeface="B Titr" pitchFamily="2" charset="-78"/>
              </a:rPr>
              <a:t>به صورت </a:t>
            </a:r>
            <a:r>
              <a:rPr lang="fa-IR" sz="1900" dirty="0" err="1">
                <a:cs typeface="B Titr" pitchFamily="2" charset="-78"/>
              </a:rPr>
              <a:t>ناپایا</a:t>
            </a:r>
            <a:r>
              <a:rPr lang="fa-IR" sz="1900" dirty="0">
                <a:cs typeface="B Titr" pitchFamily="2" charset="-78"/>
              </a:rPr>
              <a:t> شبیه‌سازی گردید. بدین منظور از رویکرد چند فازی اویلری – اویلری همراه با </a:t>
            </a:r>
            <a:r>
              <a:rPr lang="fa-IR" sz="1900" dirty="0" err="1">
                <a:cs typeface="B Titr" pitchFamily="2" charset="-78"/>
              </a:rPr>
              <a:t>نظریه‌ی</a:t>
            </a:r>
            <a:r>
              <a:rPr lang="fa-IR" sz="1900" dirty="0">
                <a:cs typeface="B Titr" pitchFamily="2" charset="-78"/>
              </a:rPr>
              <a:t> جنبشی </a:t>
            </a:r>
            <a:r>
              <a:rPr lang="fa-IR" sz="1900" dirty="0" err="1">
                <a:cs typeface="B Titr" pitchFamily="2" charset="-78"/>
              </a:rPr>
              <a:t>جریان‌های</a:t>
            </a:r>
            <a:r>
              <a:rPr lang="fa-IR" sz="1900" dirty="0">
                <a:cs typeface="B Titr" pitchFamily="2" charset="-78"/>
              </a:rPr>
              <a:t> </a:t>
            </a:r>
            <a:r>
              <a:rPr lang="fa-IR" sz="1900" dirty="0" err="1">
                <a:cs typeface="B Titr" pitchFamily="2" charset="-78"/>
              </a:rPr>
              <a:t>دانه‌ای</a:t>
            </a:r>
            <a:r>
              <a:rPr lang="fa-IR" sz="1900" dirty="0">
                <a:cs typeface="B Titr" pitchFamily="2" charset="-78"/>
              </a:rPr>
              <a:t> برای شبیه‌سازی این سیستم و تعاملات بین دو فاز جامد و گاز استفاده شد. </a:t>
            </a:r>
            <a:endParaRPr lang="fa-IR" sz="1900" dirty="0" smtClean="0">
              <a:cs typeface="B Titr" pitchFamily="2" charset="-78"/>
            </a:endParaRPr>
          </a:p>
          <a:p>
            <a:pPr marL="0" indent="0" algn="r">
              <a:lnSpc>
                <a:spcPct val="200000"/>
              </a:lnSpc>
              <a:buClr>
                <a:srgbClr val="C00000"/>
              </a:buClr>
              <a:buNone/>
            </a:pPr>
            <a:r>
              <a:rPr lang="fa-IR" sz="1900" dirty="0" smtClean="0">
                <a:cs typeface="B Titr" pitchFamily="2" charset="-78"/>
              </a:rPr>
              <a:t>3- به </a:t>
            </a:r>
            <a:r>
              <a:rPr lang="fa-IR" sz="1900" dirty="0">
                <a:cs typeface="B Titr" pitchFamily="2" charset="-78"/>
              </a:rPr>
              <a:t>منظور حل معادلات حاکم که شامل معادلات بقای جرم، مومنتوم و انرژی و همچنین روابط مربوط به رویکرد چند فازی اویلری-اویلری می باشند، از روش حجم محدود و با استفاده از الگوریتم </a:t>
            </a:r>
            <a:r>
              <a:rPr lang="en-US" sz="1900" dirty="0">
                <a:cs typeface="B Titr" pitchFamily="2" charset="-78"/>
              </a:rPr>
              <a:t>SIMPLE </a:t>
            </a:r>
            <a:r>
              <a:rPr lang="fa-IR" sz="1900" dirty="0">
                <a:cs typeface="B Titr" pitchFamily="2" charset="-78"/>
              </a:rPr>
              <a:t>در نرم </a:t>
            </a:r>
            <a:r>
              <a:rPr lang="fa-IR" sz="1900" dirty="0" err="1">
                <a:cs typeface="B Titr" pitchFamily="2" charset="-78"/>
              </a:rPr>
              <a:t>فزار</a:t>
            </a:r>
            <a:r>
              <a:rPr lang="fa-IR" sz="1900" dirty="0">
                <a:cs typeface="B Titr" pitchFamily="2" charset="-78"/>
              </a:rPr>
              <a:t> تجاری </a:t>
            </a:r>
            <a:r>
              <a:rPr lang="en-US" sz="1900" dirty="0">
                <a:cs typeface="B Titr" pitchFamily="2" charset="-78"/>
              </a:rPr>
              <a:t>ANSYS FLUENT </a:t>
            </a:r>
            <a:r>
              <a:rPr lang="fa-IR" sz="1900" dirty="0">
                <a:cs typeface="B Titr" pitchFamily="2" charset="-78"/>
              </a:rPr>
              <a:t>استفاده شده است. سیستم مورد مطالعه، دو بعدی در نظر گرفته شد و برای شبکه بندی ناحیه ی </a:t>
            </a:r>
            <a:r>
              <a:rPr lang="fa-IR" sz="1900" dirty="0" err="1">
                <a:cs typeface="B Titr" pitchFamily="2" charset="-78"/>
              </a:rPr>
              <a:t>محاسباتی</a:t>
            </a:r>
            <a:r>
              <a:rPr lang="fa-IR" sz="1900" dirty="0">
                <a:cs typeface="B Titr" pitchFamily="2" charset="-78"/>
              </a:rPr>
              <a:t> از نرم افزار </a:t>
            </a:r>
            <a:r>
              <a:rPr lang="en-US" sz="1900" dirty="0">
                <a:cs typeface="B Titr" pitchFamily="2" charset="-78"/>
              </a:rPr>
              <a:t>GAMBIT 2.4  </a:t>
            </a:r>
            <a:r>
              <a:rPr lang="fa-IR" sz="1900" dirty="0">
                <a:cs typeface="B Titr" pitchFamily="2" charset="-78"/>
              </a:rPr>
              <a:t>استفاده گردید. </a:t>
            </a:r>
            <a:endParaRPr lang="en-US" sz="1900" dirty="0">
              <a:cs typeface="B Titr" pitchFamily="2" charset="-78"/>
            </a:endParaRPr>
          </a:p>
        </p:txBody>
      </p:sp>
      <p:sp>
        <p:nvSpPr>
          <p:cNvPr id="2" name="Title 1"/>
          <p:cNvSpPr>
            <a:spLocks noGrp="1"/>
          </p:cNvSpPr>
          <p:nvPr>
            <p:ph type="title"/>
          </p:nvPr>
        </p:nvSpPr>
        <p:spPr>
          <a:xfrm>
            <a:off x="644769" y="374074"/>
            <a:ext cx="10972800" cy="748144"/>
          </a:xfrm>
        </p:spPr>
        <p:txBody>
          <a:bodyPr>
            <a:noAutofit/>
          </a:bodyPr>
          <a:lstStyle/>
          <a:p>
            <a:pPr algn="ctr"/>
            <a:r>
              <a:rPr lang="fa-IR" sz="4000" b="1" dirty="0" smtClean="0">
                <a:solidFill>
                  <a:srgbClr val="FF0000"/>
                </a:solidFill>
                <a:cs typeface="B Titr" pitchFamily="2" charset="-78"/>
              </a:rPr>
              <a:t>مقدمه</a:t>
            </a:r>
            <a:endParaRPr lang="en-US" sz="2400" b="1" dirty="0">
              <a:solidFill>
                <a:srgbClr val="FF0000"/>
              </a:solidFill>
              <a:cs typeface="B Titr" pitchFamily="2" charset="-78"/>
            </a:endParaRPr>
          </a:p>
        </p:txBody>
      </p:sp>
    </p:spTree>
    <p:extLst>
      <p:ext uri="{BB962C8B-B14F-4D97-AF65-F5344CB8AC3E}">
        <p14:creationId xmlns:p14="http://schemas.microsoft.com/office/powerpoint/2010/main" val="1172347204"/>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963930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330543" y="747413"/>
            <a:ext cx="11601450" cy="646331"/>
          </a:xfrm>
          <a:prstGeom prst="rect">
            <a:avLst/>
          </a:prstGeom>
          <a:noFill/>
        </p:spPr>
        <p:txBody>
          <a:bodyPr wrap="square" rtlCol="0">
            <a:spAutoFit/>
          </a:bodyPr>
          <a:lstStyle/>
          <a:p>
            <a:pPr algn="ctr" rtl="1"/>
            <a:r>
              <a:rPr lang="fa-IR" sz="3600" b="1" dirty="0" smtClean="0">
                <a:solidFill>
                  <a:srgbClr val="FF0000"/>
                </a:solidFill>
                <a:cs typeface="B Titr" pitchFamily="2" charset="-78"/>
              </a:rPr>
              <a:t>شبیه سازی در نرم افزار فلوئنت</a:t>
            </a:r>
            <a:endParaRPr lang="en-US" sz="3600" b="1" dirty="0">
              <a:solidFill>
                <a:srgbClr val="FF0000"/>
              </a:solidFill>
              <a:cs typeface="B Titr" pitchFamily="2" charset="-78"/>
            </a:endParaRPr>
          </a:p>
        </p:txBody>
      </p:sp>
      <p:sp>
        <p:nvSpPr>
          <p:cNvPr id="2" name="Rectangle 35"/>
          <p:cNvSpPr>
            <a:spLocks noChangeArrowheads="1"/>
          </p:cNvSpPr>
          <p:nvPr/>
        </p:nvSpPr>
        <p:spPr bwMode="auto">
          <a:xfrm>
            <a:off x="3771536" y="1792432"/>
            <a:ext cx="20642945" cy="0"/>
          </a:xfrm>
          <a:prstGeom prst="rect">
            <a:avLst/>
          </a:prstGeom>
          <a:noFill/>
          <a:ln>
            <a:noFill/>
          </a:ln>
          <a:effectLst>
            <a:outerShdw dist="35921" dir="2700000" algn="ctr" rotWithShape="0">
              <a:schemeClr val="bg2"/>
            </a:outerShdw>
            <a:reflection blurRad="6350" stA="50000" endA="300" endPos="385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37"/>
          <p:cNvSpPr>
            <a:spLocks noChangeArrowheads="1"/>
          </p:cNvSpPr>
          <p:nvPr/>
        </p:nvSpPr>
        <p:spPr bwMode="auto">
          <a:xfrm>
            <a:off x="8432223" y="1792432"/>
            <a:ext cx="12192000" cy="0"/>
          </a:xfrm>
          <a:prstGeom prst="rect">
            <a:avLst/>
          </a:prstGeom>
          <a:noFill/>
          <a:ln>
            <a:noFill/>
          </a:ln>
          <a:effectLst>
            <a:outerShdw dist="35921" dir="2700000" algn="ctr" rotWithShape="0">
              <a:schemeClr val="bg2"/>
            </a:outerShdw>
            <a:reflection blurRad="6350" stA="50000" endA="275" endPos="40000" dist="1016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39"/>
          <p:cNvSpPr>
            <a:spLocks noChangeArrowheads="1"/>
          </p:cNvSpPr>
          <p:nvPr/>
        </p:nvSpPr>
        <p:spPr bwMode="auto">
          <a:xfrm>
            <a:off x="9032488" y="1792432"/>
            <a:ext cx="12192000" cy="0"/>
          </a:xfrm>
          <a:prstGeom prst="rect">
            <a:avLst/>
          </a:prstGeom>
          <a:noFill/>
          <a:ln>
            <a:noFill/>
          </a:ln>
          <a:effectLst/>
          <a:scene3d>
            <a:camera prst="isometricOffAxis2Left"/>
            <a:lightRig rig="threePt" dir="t"/>
          </a:scene3d>
          <a:sp3d>
            <a:bevelT w="6350" prst="artDeco"/>
            <a:bevelB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p:cNvSpPr txBox="1"/>
          <p:nvPr/>
        </p:nvSpPr>
        <p:spPr>
          <a:xfrm>
            <a:off x="8051800" y="1600200"/>
            <a:ext cx="3644900" cy="646331"/>
          </a:xfrm>
          <a:prstGeom prst="rect">
            <a:avLst/>
          </a:prstGeom>
          <a:noFill/>
        </p:spPr>
        <p:txBody>
          <a:bodyPr wrap="square" rtlCol="0">
            <a:spAutoFit/>
          </a:bodyPr>
          <a:lstStyle/>
          <a:p>
            <a:pPr algn="r"/>
            <a:r>
              <a:rPr lang="fa-IR" b="1" dirty="0" smtClean="0">
                <a:cs typeface="B Nazanin" pitchFamily="2" charset="-78"/>
              </a:rPr>
              <a:t>1- مش ایجاد شده در نرم افزار </a:t>
            </a:r>
            <a:r>
              <a:rPr lang="fa-IR" b="1" dirty="0" err="1" smtClean="0">
                <a:cs typeface="B Nazanin" pitchFamily="2" charset="-78"/>
              </a:rPr>
              <a:t>گمبیت</a:t>
            </a:r>
            <a:r>
              <a:rPr lang="fa-IR" b="1" dirty="0" smtClean="0">
                <a:cs typeface="B Nazanin" pitchFamily="2" charset="-78"/>
              </a:rPr>
              <a:t> و هندسه مورد نظر</a:t>
            </a:r>
            <a:endParaRPr lang="en-US" b="1" dirty="0">
              <a:cs typeface="B Nazanin" pitchFamily="2" charset="-78"/>
            </a:endParaRPr>
          </a:p>
        </p:txBody>
      </p:sp>
      <p:pic>
        <p:nvPicPr>
          <p:cNvPr id="16" name="Picture 15"/>
          <p:cNvPicPr/>
          <p:nvPr/>
        </p:nvPicPr>
        <p:blipFill>
          <a:blip r:embed="rId3">
            <a:extLst>
              <a:ext uri="{28A0092B-C50C-407E-A947-70E740481C1C}">
                <a14:useLocalDpi xmlns:a14="http://schemas.microsoft.com/office/drawing/2010/main" val="0"/>
              </a:ext>
            </a:extLst>
          </a:blip>
          <a:srcRect b="10655"/>
          <a:stretch>
            <a:fillRect/>
          </a:stretch>
        </p:blipFill>
        <p:spPr bwMode="auto">
          <a:xfrm>
            <a:off x="8432223" y="2575790"/>
            <a:ext cx="3631623" cy="2808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descr="hydnew-19"/>
          <p:cNvPicPr/>
          <p:nvPr/>
        </p:nvPicPr>
        <p:blipFill>
          <a:blip r:embed="rId4">
            <a:extLst>
              <a:ext uri="{28A0092B-C50C-407E-A947-70E740481C1C}">
                <a14:useLocalDpi xmlns:a14="http://schemas.microsoft.com/office/drawing/2010/main" val="0"/>
              </a:ext>
            </a:extLst>
          </a:blip>
          <a:srcRect l="24861" t="65105" r="40138" b="18750"/>
          <a:stretch>
            <a:fillRect/>
          </a:stretch>
        </p:blipFill>
        <p:spPr bwMode="auto">
          <a:xfrm>
            <a:off x="212996" y="1332741"/>
            <a:ext cx="3272790" cy="2486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64"/>
          <p:cNvPicPr>
            <a:picLocks noChangeAspect="1" noChangeArrowheads="1"/>
          </p:cNvPicPr>
          <p:nvPr/>
        </p:nvPicPr>
        <p:blipFill>
          <a:blip r:embed="rId3">
            <a:extLst>
              <a:ext uri="{28A0092B-C50C-407E-A947-70E740481C1C}">
                <a14:useLocalDpi xmlns:a14="http://schemas.microsoft.com/office/drawing/2010/main" val="0"/>
              </a:ext>
            </a:extLst>
          </a:blip>
          <a:srcRect b="10655"/>
          <a:stretch>
            <a:fillRect/>
          </a:stretch>
        </p:blipFill>
        <p:spPr bwMode="auto">
          <a:xfrm>
            <a:off x="4740618" y="3032147"/>
            <a:ext cx="25908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63" descr="hydnew-19"/>
          <p:cNvPicPr>
            <a:picLocks noChangeAspect="1" noChangeArrowheads="1"/>
          </p:cNvPicPr>
          <p:nvPr/>
        </p:nvPicPr>
        <p:blipFill>
          <a:blip r:embed="rId4">
            <a:extLst>
              <a:ext uri="{28A0092B-C50C-407E-A947-70E740481C1C}">
                <a14:useLocalDpi xmlns:a14="http://schemas.microsoft.com/office/drawing/2010/main" val="0"/>
              </a:ext>
            </a:extLst>
          </a:blip>
          <a:srcRect l="24861" t="65105" r="40138" b="18750"/>
          <a:stretch>
            <a:fillRect/>
          </a:stretch>
        </p:blipFill>
        <p:spPr bwMode="auto">
          <a:xfrm>
            <a:off x="649241" y="4603968"/>
            <a:ext cx="240030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09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963930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330543" y="747413"/>
            <a:ext cx="11601450" cy="646331"/>
          </a:xfrm>
          <a:prstGeom prst="rect">
            <a:avLst/>
          </a:prstGeom>
          <a:noFill/>
        </p:spPr>
        <p:txBody>
          <a:bodyPr wrap="square" rtlCol="0">
            <a:spAutoFit/>
          </a:bodyPr>
          <a:lstStyle/>
          <a:p>
            <a:pPr algn="ctr" rtl="1"/>
            <a:r>
              <a:rPr lang="fa-IR" sz="3600" b="1" dirty="0" smtClean="0">
                <a:solidFill>
                  <a:srgbClr val="FF0000"/>
                </a:solidFill>
                <a:cs typeface="B Titr" pitchFamily="2" charset="-78"/>
              </a:rPr>
              <a:t>شبیه سازی در نرم افزار فلوئنت</a:t>
            </a:r>
            <a:endParaRPr lang="en-US" sz="3600" b="1" dirty="0">
              <a:solidFill>
                <a:srgbClr val="FF0000"/>
              </a:solidFill>
              <a:cs typeface="B Titr" pitchFamily="2" charset="-78"/>
            </a:endParaRPr>
          </a:p>
        </p:txBody>
      </p:sp>
      <p:sp>
        <p:nvSpPr>
          <p:cNvPr id="2" name="Rectangle 35"/>
          <p:cNvSpPr>
            <a:spLocks noChangeArrowheads="1"/>
          </p:cNvSpPr>
          <p:nvPr/>
        </p:nvSpPr>
        <p:spPr bwMode="auto">
          <a:xfrm>
            <a:off x="3771536" y="1792432"/>
            <a:ext cx="20642945" cy="0"/>
          </a:xfrm>
          <a:prstGeom prst="rect">
            <a:avLst/>
          </a:prstGeom>
          <a:noFill/>
          <a:ln>
            <a:noFill/>
          </a:ln>
          <a:effectLst>
            <a:outerShdw dist="35921" dir="2700000" algn="ctr" rotWithShape="0">
              <a:schemeClr val="bg2"/>
            </a:outerShdw>
            <a:reflection blurRad="6350" stA="50000" endA="300" endPos="385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37"/>
          <p:cNvSpPr>
            <a:spLocks noChangeArrowheads="1"/>
          </p:cNvSpPr>
          <p:nvPr/>
        </p:nvSpPr>
        <p:spPr bwMode="auto">
          <a:xfrm>
            <a:off x="8432223" y="1792432"/>
            <a:ext cx="12192000" cy="0"/>
          </a:xfrm>
          <a:prstGeom prst="rect">
            <a:avLst/>
          </a:prstGeom>
          <a:noFill/>
          <a:ln>
            <a:noFill/>
          </a:ln>
          <a:effectLst>
            <a:outerShdw dist="35921" dir="2700000" algn="ctr" rotWithShape="0">
              <a:schemeClr val="bg2"/>
            </a:outerShdw>
            <a:reflection blurRad="6350" stA="50000" endA="275" endPos="40000" dist="1016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39"/>
          <p:cNvSpPr>
            <a:spLocks noChangeArrowheads="1"/>
          </p:cNvSpPr>
          <p:nvPr/>
        </p:nvSpPr>
        <p:spPr bwMode="auto">
          <a:xfrm>
            <a:off x="9032488" y="1792432"/>
            <a:ext cx="12192000" cy="0"/>
          </a:xfrm>
          <a:prstGeom prst="rect">
            <a:avLst/>
          </a:prstGeom>
          <a:noFill/>
          <a:ln>
            <a:noFill/>
          </a:ln>
          <a:effectLst/>
          <a:scene3d>
            <a:camera prst="isometricOffAxis2Left"/>
            <a:lightRig rig="threePt" dir="t"/>
          </a:scene3d>
          <a:sp3d>
            <a:bevelT w="6350" prst="artDeco"/>
            <a:bevelB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p:cNvSpPr txBox="1"/>
          <p:nvPr/>
        </p:nvSpPr>
        <p:spPr>
          <a:xfrm>
            <a:off x="8051800" y="1600200"/>
            <a:ext cx="3644900" cy="646331"/>
          </a:xfrm>
          <a:prstGeom prst="rect">
            <a:avLst/>
          </a:prstGeom>
          <a:noFill/>
        </p:spPr>
        <p:txBody>
          <a:bodyPr wrap="square" rtlCol="0">
            <a:spAutoFit/>
          </a:bodyPr>
          <a:lstStyle/>
          <a:p>
            <a:pPr algn="r"/>
            <a:r>
              <a:rPr lang="fa-IR" b="1" dirty="0" smtClean="0">
                <a:cs typeface="B Nazanin" pitchFamily="2" charset="-78"/>
              </a:rPr>
              <a:t>1- مکانیسم در نظر گرفته شده برای واکنش های پیرولیز در بستر دوار</a:t>
            </a:r>
            <a:endParaRPr lang="en-US" b="1" dirty="0">
              <a:cs typeface="B Nazanin" pitchFamily="2" charset="-78"/>
            </a:endParaRPr>
          </a:p>
        </p:txBody>
      </p:sp>
      <p:pic>
        <p:nvPicPr>
          <p:cNvPr id="10" name="Picture 9"/>
          <p:cNvPicPr/>
          <p:nvPr/>
        </p:nvPicPr>
        <p:blipFill>
          <a:blip r:embed="rId3"/>
          <a:stretch>
            <a:fillRect/>
          </a:stretch>
        </p:blipFill>
        <p:spPr>
          <a:xfrm>
            <a:off x="-62131" y="1792432"/>
            <a:ext cx="5042535" cy="3725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rotWithShape="1">
          <a:blip r:embed="rId4"/>
          <a:srcRect l="9092" r="8722"/>
          <a:stretch/>
        </p:blipFill>
        <p:spPr>
          <a:xfrm>
            <a:off x="4823264" y="2246531"/>
            <a:ext cx="6457072" cy="3722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0336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430" y="844764"/>
            <a:ext cx="10972800" cy="597174"/>
          </a:xfrm>
        </p:spPr>
        <p:txBody>
          <a:bodyPr>
            <a:noAutofit/>
          </a:bodyPr>
          <a:lstStyle/>
          <a:p>
            <a:pPr algn="ctr"/>
            <a:r>
              <a:rPr lang="fa-IR" sz="3600" b="1" dirty="0">
                <a:solidFill>
                  <a:srgbClr val="FF0000"/>
                </a:solidFill>
                <a:cs typeface="B Titr" pitchFamily="2" charset="-78"/>
              </a:rPr>
              <a:t>شبیه سازی در نرم افزار فلوئنت</a:t>
            </a:r>
            <a:r>
              <a:rPr lang="en-US" sz="3600" b="1" dirty="0">
                <a:solidFill>
                  <a:srgbClr val="FF0000"/>
                </a:solidFill>
                <a:cs typeface="B Titr" pitchFamily="2" charset="-78"/>
              </a:rPr>
              <a:t/>
            </a:r>
            <a:br>
              <a:rPr lang="en-US" sz="3600" b="1" dirty="0">
                <a:solidFill>
                  <a:srgbClr val="FF0000"/>
                </a:solidFill>
                <a:cs typeface="B Titr" pitchFamily="2" charset="-78"/>
              </a:rPr>
            </a:br>
            <a:endParaRPr lang="en-US" sz="3600" b="1" dirty="0">
              <a:solidFill>
                <a:srgbClr val="FF0000"/>
              </a:solidFill>
              <a:latin typeface="+mn-lt"/>
              <a:ea typeface="+mn-ea"/>
              <a:cs typeface="B Titr" pitchFamily="2" charset="-78"/>
            </a:endParaRPr>
          </a:p>
        </p:txBody>
      </p:sp>
      <p:sp>
        <p:nvSpPr>
          <p:cNvPr id="7" name="TextBox 6"/>
          <p:cNvSpPr txBox="1"/>
          <p:nvPr/>
        </p:nvSpPr>
        <p:spPr>
          <a:xfrm>
            <a:off x="8686800" y="1710690"/>
            <a:ext cx="2882900" cy="369332"/>
          </a:xfrm>
          <a:prstGeom prst="rect">
            <a:avLst/>
          </a:prstGeom>
          <a:noFill/>
        </p:spPr>
        <p:txBody>
          <a:bodyPr wrap="square" rtlCol="0">
            <a:spAutoFit/>
          </a:bodyPr>
          <a:lstStyle/>
          <a:p>
            <a:pPr algn="r"/>
            <a:r>
              <a:rPr lang="fa-IR" b="1" dirty="0" smtClean="0">
                <a:cs typeface="B Nazanin" pitchFamily="2" charset="-78"/>
              </a:rPr>
              <a:t>2- اعتبار سنجی و استقلال از </a:t>
            </a:r>
            <a:r>
              <a:rPr lang="fa-IR" b="1" dirty="0" err="1" smtClean="0">
                <a:cs typeface="B Nazanin" pitchFamily="2" charset="-78"/>
              </a:rPr>
              <a:t>مش</a:t>
            </a:r>
            <a:endParaRPr lang="en-US" b="1" dirty="0">
              <a:cs typeface="B Nazanin" pitchFamily="2" charset="-78"/>
            </a:endParaRPr>
          </a:p>
        </p:txBody>
      </p:sp>
      <p:pic>
        <p:nvPicPr>
          <p:cNvPr id="4" name="Picture 3"/>
          <p:cNvPicPr>
            <a:picLocks noChangeAspect="1"/>
          </p:cNvPicPr>
          <p:nvPr/>
        </p:nvPicPr>
        <p:blipFill>
          <a:blip r:embed="rId2"/>
          <a:stretch>
            <a:fillRect/>
          </a:stretch>
        </p:blipFill>
        <p:spPr>
          <a:xfrm>
            <a:off x="466232" y="2414777"/>
            <a:ext cx="5718544" cy="3840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6526949" y="2676927"/>
            <a:ext cx="5279594" cy="3316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16789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59169"/>
            <a:ext cx="10972800" cy="4765431"/>
          </a:xfrm>
        </p:spPr>
        <p:txBody>
          <a:bodyPr/>
          <a:lstStyle/>
          <a:p>
            <a:pPr marL="0" indent="0" rtl="0">
              <a:buNone/>
            </a:pPr>
            <a:r>
              <a:rPr lang="fa-IR" sz="1800" b="1" dirty="0" smtClean="0">
                <a:cs typeface="B Nazanin" pitchFamily="2" charset="-78"/>
              </a:rPr>
              <a:t>3- توزیع ذرات در بستر و میدان سرعت </a:t>
            </a:r>
            <a:endParaRPr lang="en-US" sz="1800" b="1" dirty="0">
              <a:cs typeface="B Nazanin" pitchFamily="2" charset="-78"/>
            </a:endParaRPr>
          </a:p>
          <a:p>
            <a:pPr marL="0" lvl="0" indent="0">
              <a:buNone/>
            </a:pPr>
            <a:endParaRPr lang="en-US" dirty="0"/>
          </a:p>
        </p:txBody>
      </p:sp>
      <p:sp>
        <p:nvSpPr>
          <p:cNvPr id="2" name="Title 1"/>
          <p:cNvSpPr>
            <a:spLocks noGrp="1"/>
          </p:cNvSpPr>
          <p:nvPr>
            <p:ph type="title"/>
          </p:nvPr>
        </p:nvSpPr>
        <p:spPr>
          <a:xfrm>
            <a:off x="633046" y="249383"/>
            <a:ext cx="10972800" cy="637308"/>
          </a:xfrm>
        </p:spPr>
        <p:txBody>
          <a:bodyPr>
            <a:noAutofit/>
          </a:bodyPr>
          <a:lstStyle/>
          <a:p>
            <a:pPr algn="ctr"/>
            <a:r>
              <a:rPr lang="fa-IR" sz="3600" b="1" dirty="0">
                <a:solidFill>
                  <a:srgbClr val="FF0000"/>
                </a:solidFill>
                <a:cs typeface="B Titr" pitchFamily="2" charset="-78"/>
              </a:rPr>
              <a:t>شبیه سازی در نرم افزار فلوئنت</a:t>
            </a:r>
            <a:r>
              <a:rPr lang="fa-IR" sz="3600" b="1" dirty="0" smtClean="0">
                <a:solidFill>
                  <a:srgbClr val="FF0000"/>
                </a:solidFill>
                <a:latin typeface="Times New Roman" panose="02020603050405020304" pitchFamily="18" charset="0"/>
                <a:ea typeface="+mn-ea"/>
                <a:cs typeface="Titr" pitchFamily="2" charset="-78"/>
              </a:rPr>
              <a:t> </a:t>
            </a:r>
            <a:endParaRPr lang="en-US" sz="3600" b="1" dirty="0">
              <a:solidFill>
                <a:srgbClr val="FF0000"/>
              </a:solidFill>
              <a:latin typeface="+mn-lt"/>
              <a:ea typeface="+mn-ea"/>
              <a:cs typeface="B Titr" pitchFamily="2" charset="-78"/>
            </a:endParaRPr>
          </a:p>
        </p:txBody>
      </p:sp>
      <p:pic>
        <p:nvPicPr>
          <p:cNvPr id="8" name="Picture 7"/>
          <p:cNvPicPr>
            <a:picLocks noChangeAspect="1"/>
          </p:cNvPicPr>
          <p:nvPr/>
        </p:nvPicPr>
        <p:blipFill>
          <a:blip r:embed="rId2"/>
          <a:stretch>
            <a:fillRect/>
          </a:stretch>
        </p:blipFill>
        <p:spPr>
          <a:xfrm>
            <a:off x="1044692" y="1255482"/>
            <a:ext cx="5889507" cy="5372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3"/>
          <a:srcRect r="17205"/>
          <a:stretch/>
        </p:blipFill>
        <p:spPr>
          <a:xfrm>
            <a:off x="7375919" y="2730451"/>
            <a:ext cx="4229927" cy="3389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26" descr="10"/>
          <p:cNvPicPr>
            <a:picLocks noChangeAspect="1" noChangeArrowheads="1"/>
          </p:cNvPicPr>
          <p:nvPr/>
        </p:nvPicPr>
        <p:blipFill>
          <a:blip r:embed="rId4">
            <a:extLst>
              <a:ext uri="{28A0092B-C50C-407E-A947-70E740481C1C}">
                <a14:useLocalDpi xmlns:a14="http://schemas.microsoft.com/office/drawing/2010/main" val="0"/>
              </a:ext>
            </a:extLst>
          </a:blip>
          <a:srcRect l="23335" t="11806" r="25208" b="23473"/>
          <a:stretch>
            <a:fillRect/>
          </a:stretch>
        </p:blipFill>
        <p:spPr bwMode="auto">
          <a:xfrm>
            <a:off x="0" y="0"/>
            <a:ext cx="228600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25" descr="re4-41-1.000000"/>
          <p:cNvPicPr>
            <a:picLocks noChangeAspect="1" noChangeArrowheads="1"/>
          </p:cNvPicPr>
          <p:nvPr/>
        </p:nvPicPr>
        <p:blipFill>
          <a:blip r:embed="rId5">
            <a:extLst>
              <a:ext uri="{28A0092B-C50C-407E-A947-70E740481C1C}">
                <a14:useLocalDpi xmlns:a14="http://schemas.microsoft.com/office/drawing/2010/main" val="0"/>
              </a:ext>
            </a:extLst>
          </a:blip>
          <a:srcRect l="23541" t="10278" r="26563" b="22362"/>
          <a:stretch>
            <a:fillRect/>
          </a:stretch>
        </p:blipFill>
        <p:spPr bwMode="auto">
          <a:xfrm>
            <a:off x="0" y="0"/>
            <a:ext cx="213360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0" descr="38"/>
          <p:cNvPicPr>
            <a:picLocks noChangeAspect="1" noChangeArrowheads="1"/>
          </p:cNvPicPr>
          <p:nvPr/>
        </p:nvPicPr>
        <p:blipFill>
          <a:blip r:embed="rId6">
            <a:extLst>
              <a:ext uri="{28A0092B-C50C-407E-A947-70E740481C1C}">
                <a14:useLocalDpi xmlns:a14="http://schemas.microsoft.com/office/drawing/2010/main" val="0"/>
              </a:ext>
            </a:extLst>
          </a:blip>
          <a:srcRect l="25002" t="12083" r="25833" b="23055"/>
          <a:stretch>
            <a:fillRect/>
          </a:stretch>
        </p:blipFill>
        <p:spPr bwMode="auto">
          <a:xfrm>
            <a:off x="0" y="0"/>
            <a:ext cx="2181225" cy="2162175"/>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4" descr="23"/>
          <p:cNvPicPr>
            <a:picLocks noChangeAspect="1" noChangeArrowheads="1"/>
          </p:cNvPicPr>
          <p:nvPr/>
        </p:nvPicPr>
        <p:blipFill>
          <a:blip r:embed="rId7">
            <a:extLst>
              <a:ext uri="{28A0092B-C50C-407E-A947-70E740481C1C}">
                <a14:useLocalDpi xmlns:a14="http://schemas.microsoft.com/office/drawing/2010/main" val="0"/>
              </a:ext>
            </a:extLst>
          </a:blip>
          <a:srcRect l="25417" t="12083" r="25104" b="21529"/>
          <a:stretch>
            <a:fillRect/>
          </a:stretch>
        </p:blipFill>
        <p:spPr bwMode="auto">
          <a:xfrm>
            <a:off x="0" y="0"/>
            <a:ext cx="215265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4153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59169"/>
            <a:ext cx="10972800" cy="4765431"/>
          </a:xfrm>
        </p:spPr>
        <p:txBody>
          <a:bodyPr/>
          <a:lstStyle/>
          <a:p>
            <a:pPr marL="0" indent="0" algn="r" rtl="0">
              <a:buNone/>
            </a:pPr>
            <a:r>
              <a:rPr lang="fa-IR" sz="1800" b="1" dirty="0" smtClean="0">
                <a:cs typeface="B Nazanin" pitchFamily="2" charset="-78"/>
              </a:rPr>
              <a:t>4- نرخ از بین رفتار </a:t>
            </a:r>
            <a:r>
              <a:rPr lang="fa-IR" sz="1800" b="1" dirty="0" err="1" smtClean="0">
                <a:cs typeface="B Nazanin" pitchFamily="2" charset="-78"/>
              </a:rPr>
              <a:t>پلیمر</a:t>
            </a:r>
            <a:r>
              <a:rPr lang="fa-IR" sz="1800" b="1" dirty="0" smtClean="0">
                <a:cs typeface="B Nazanin" pitchFamily="2" charset="-78"/>
              </a:rPr>
              <a:t> اولیه در دماهای مختلف</a:t>
            </a:r>
            <a:endParaRPr lang="en-US" sz="1800" b="1" dirty="0">
              <a:cs typeface="B Nazanin" pitchFamily="2" charset="-78"/>
            </a:endParaRPr>
          </a:p>
          <a:p>
            <a:pPr marL="0" lvl="0" indent="0">
              <a:buNone/>
            </a:pPr>
            <a:endParaRPr lang="en-US" dirty="0"/>
          </a:p>
        </p:txBody>
      </p:sp>
      <p:sp>
        <p:nvSpPr>
          <p:cNvPr id="2" name="Title 1"/>
          <p:cNvSpPr>
            <a:spLocks noGrp="1"/>
          </p:cNvSpPr>
          <p:nvPr>
            <p:ph type="title"/>
          </p:nvPr>
        </p:nvSpPr>
        <p:spPr>
          <a:xfrm>
            <a:off x="633046" y="762703"/>
            <a:ext cx="10972800" cy="655789"/>
          </a:xfrm>
        </p:spPr>
        <p:txBody>
          <a:bodyPr>
            <a:normAutofit/>
          </a:bodyPr>
          <a:lstStyle/>
          <a:p>
            <a:pPr algn="ctr"/>
            <a:r>
              <a:rPr lang="fa-IR" sz="3600" b="1" dirty="0">
                <a:solidFill>
                  <a:srgbClr val="FF0000"/>
                </a:solidFill>
                <a:cs typeface="B Titr" pitchFamily="2" charset="-78"/>
              </a:rPr>
              <a:t>شبیه سازی در نرم افزار فلوئنت</a:t>
            </a:r>
            <a:r>
              <a:rPr lang="fa-IR" sz="3600" b="1" dirty="0" smtClean="0">
                <a:solidFill>
                  <a:srgbClr val="FF0000"/>
                </a:solidFill>
                <a:latin typeface="Times New Roman" panose="02020603050405020304" pitchFamily="18" charset="0"/>
                <a:ea typeface="+mn-ea"/>
                <a:cs typeface="Titr" pitchFamily="2" charset="-78"/>
              </a:rPr>
              <a:t> </a:t>
            </a:r>
            <a:endParaRPr lang="en-US" sz="3600" b="1" dirty="0">
              <a:solidFill>
                <a:srgbClr val="FF0000"/>
              </a:solidFill>
              <a:latin typeface="+mn-lt"/>
              <a:ea typeface="+mn-ea"/>
              <a:cs typeface="B Titr" pitchFamily="2" charset="-78"/>
            </a:endParaRPr>
          </a:p>
        </p:txBody>
      </p:sp>
      <p:pic>
        <p:nvPicPr>
          <p:cNvPr id="4" name="Picture 3"/>
          <p:cNvPicPr>
            <a:picLocks noChangeAspect="1"/>
          </p:cNvPicPr>
          <p:nvPr/>
        </p:nvPicPr>
        <p:blipFill>
          <a:blip r:embed="rId2"/>
          <a:stretch>
            <a:fillRect/>
          </a:stretch>
        </p:blipFill>
        <p:spPr>
          <a:xfrm>
            <a:off x="2771015" y="2285006"/>
            <a:ext cx="5640036" cy="4039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52370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59169"/>
            <a:ext cx="10972800" cy="4765431"/>
          </a:xfrm>
        </p:spPr>
        <p:txBody>
          <a:bodyPr/>
          <a:lstStyle/>
          <a:p>
            <a:pPr marL="0" indent="0" algn="r" rtl="0">
              <a:buNone/>
            </a:pPr>
            <a:r>
              <a:rPr lang="fa-IR" sz="1800" b="1" dirty="0" smtClean="0">
                <a:cs typeface="B Nazanin" pitchFamily="2" charset="-78"/>
              </a:rPr>
              <a:t>5- </a:t>
            </a:r>
            <a:r>
              <a:rPr lang="fa-IR" sz="1800" b="1" dirty="0">
                <a:cs typeface="B Nazanin" pitchFamily="2" charset="-78"/>
              </a:rPr>
              <a:t>نرخ </a:t>
            </a:r>
            <a:r>
              <a:rPr lang="fa-IR" sz="1800" b="1" dirty="0" smtClean="0">
                <a:cs typeface="B Nazanin" pitchFamily="2" charset="-78"/>
              </a:rPr>
              <a:t>تولید کل محصولات گازی در </a:t>
            </a:r>
            <a:r>
              <a:rPr lang="fa-IR" sz="1800" b="1" dirty="0">
                <a:cs typeface="B Nazanin" pitchFamily="2" charset="-78"/>
              </a:rPr>
              <a:t>دماهای مختلف</a:t>
            </a:r>
            <a:endParaRPr lang="en-US" sz="1800" b="1" dirty="0">
              <a:cs typeface="B Nazanin" pitchFamily="2" charset="-78"/>
            </a:endParaRPr>
          </a:p>
          <a:p>
            <a:pPr marL="0" indent="0" rtl="0">
              <a:buNone/>
            </a:pPr>
            <a:endParaRPr lang="fa-IR" sz="1800" b="1" dirty="0">
              <a:cs typeface="B Nazanin" pitchFamily="2" charset="-78"/>
            </a:endParaRPr>
          </a:p>
          <a:p>
            <a:pPr marL="0" lvl="0" indent="0">
              <a:buNone/>
            </a:pPr>
            <a:endParaRPr lang="en-US" dirty="0"/>
          </a:p>
        </p:txBody>
      </p:sp>
      <p:sp>
        <p:nvSpPr>
          <p:cNvPr id="2" name="Title 1"/>
          <p:cNvSpPr>
            <a:spLocks noGrp="1"/>
          </p:cNvSpPr>
          <p:nvPr>
            <p:ph type="title"/>
          </p:nvPr>
        </p:nvSpPr>
        <p:spPr>
          <a:xfrm>
            <a:off x="633046" y="762703"/>
            <a:ext cx="10972800" cy="655789"/>
          </a:xfrm>
        </p:spPr>
        <p:txBody>
          <a:bodyPr>
            <a:normAutofit/>
          </a:bodyPr>
          <a:lstStyle/>
          <a:p>
            <a:pPr algn="ctr"/>
            <a:r>
              <a:rPr lang="fa-IR" sz="3600" b="1" dirty="0">
                <a:solidFill>
                  <a:srgbClr val="FF0000"/>
                </a:solidFill>
                <a:cs typeface="B Titr" pitchFamily="2" charset="-78"/>
              </a:rPr>
              <a:t>شبیه سازی در نرم افزار فلوئنت</a:t>
            </a:r>
            <a:r>
              <a:rPr lang="fa-IR" sz="3600" b="1" dirty="0" smtClean="0">
                <a:solidFill>
                  <a:srgbClr val="FF0000"/>
                </a:solidFill>
                <a:latin typeface="Times New Roman" panose="02020603050405020304" pitchFamily="18" charset="0"/>
                <a:ea typeface="+mn-ea"/>
                <a:cs typeface="Titr" pitchFamily="2" charset="-78"/>
              </a:rPr>
              <a:t> </a:t>
            </a:r>
            <a:endParaRPr lang="en-US" sz="3600" b="1" dirty="0">
              <a:solidFill>
                <a:srgbClr val="FF0000"/>
              </a:solidFill>
              <a:latin typeface="+mn-lt"/>
              <a:ea typeface="+mn-ea"/>
              <a:cs typeface="B Titr" pitchFamily="2" charset="-78"/>
            </a:endParaRPr>
          </a:p>
        </p:txBody>
      </p:sp>
      <p:pic>
        <p:nvPicPr>
          <p:cNvPr id="4" name="Picture 3"/>
          <p:cNvPicPr>
            <a:picLocks noChangeAspect="1"/>
          </p:cNvPicPr>
          <p:nvPr/>
        </p:nvPicPr>
        <p:blipFill>
          <a:blip r:embed="rId2"/>
          <a:stretch>
            <a:fillRect/>
          </a:stretch>
        </p:blipFill>
        <p:spPr>
          <a:xfrm>
            <a:off x="2132932" y="2009389"/>
            <a:ext cx="6097336" cy="3658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18755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59169"/>
            <a:ext cx="10972800" cy="4765431"/>
          </a:xfrm>
        </p:spPr>
        <p:txBody>
          <a:bodyPr/>
          <a:lstStyle/>
          <a:p>
            <a:pPr marL="0" indent="0" algn="r" rtl="0">
              <a:buNone/>
            </a:pPr>
            <a:r>
              <a:rPr lang="fa-IR" sz="1800" b="1" dirty="0">
                <a:cs typeface="B Nazanin" pitchFamily="2" charset="-78"/>
              </a:rPr>
              <a:t>6-نرخ تولید محصولات </a:t>
            </a:r>
            <a:r>
              <a:rPr lang="fa-IR" sz="1800" b="1" dirty="0" smtClean="0">
                <a:cs typeface="B Nazanin" pitchFamily="2" charset="-78"/>
              </a:rPr>
              <a:t>میانی </a:t>
            </a:r>
            <a:r>
              <a:rPr lang="fa-IR" sz="1800" b="1" dirty="0">
                <a:cs typeface="B Nazanin" pitchFamily="2" charset="-78"/>
              </a:rPr>
              <a:t>در دماهای مختلف</a:t>
            </a:r>
            <a:endParaRPr lang="en-US" sz="1800" b="1" dirty="0">
              <a:cs typeface="B Nazanin" pitchFamily="2" charset="-78"/>
            </a:endParaRPr>
          </a:p>
          <a:p>
            <a:pPr marL="0" indent="0" rtl="0">
              <a:buNone/>
            </a:pPr>
            <a:endParaRPr lang="fa-IR" sz="1800" b="1" dirty="0">
              <a:cs typeface="B Nazanin" pitchFamily="2" charset="-78"/>
            </a:endParaRPr>
          </a:p>
          <a:p>
            <a:pPr marL="0" lvl="0" indent="0">
              <a:buNone/>
            </a:pPr>
            <a:endParaRPr lang="en-US" dirty="0"/>
          </a:p>
        </p:txBody>
      </p:sp>
      <p:sp>
        <p:nvSpPr>
          <p:cNvPr id="2" name="Title 1"/>
          <p:cNvSpPr>
            <a:spLocks noGrp="1"/>
          </p:cNvSpPr>
          <p:nvPr>
            <p:ph type="title"/>
          </p:nvPr>
        </p:nvSpPr>
        <p:spPr>
          <a:xfrm>
            <a:off x="633046" y="762703"/>
            <a:ext cx="10972800" cy="655789"/>
          </a:xfrm>
        </p:spPr>
        <p:txBody>
          <a:bodyPr>
            <a:normAutofit/>
          </a:bodyPr>
          <a:lstStyle/>
          <a:p>
            <a:pPr algn="ctr"/>
            <a:r>
              <a:rPr lang="fa-IR" sz="3600" b="1" dirty="0">
                <a:solidFill>
                  <a:srgbClr val="FF0000"/>
                </a:solidFill>
                <a:cs typeface="B Titr" pitchFamily="2" charset="-78"/>
              </a:rPr>
              <a:t>شبیه سازی در نرم افزار فلوئنت</a:t>
            </a:r>
            <a:r>
              <a:rPr lang="fa-IR" sz="3600" b="1" dirty="0" smtClean="0">
                <a:solidFill>
                  <a:srgbClr val="FF0000"/>
                </a:solidFill>
                <a:latin typeface="Times New Roman" panose="02020603050405020304" pitchFamily="18" charset="0"/>
                <a:ea typeface="+mn-ea"/>
                <a:cs typeface="Titr" pitchFamily="2" charset="-78"/>
              </a:rPr>
              <a:t> </a:t>
            </a:r>
            <a:endParaRPr lang="en-US" sz="3600" b="1" dirty="0">
              <a:solidFill>
                <a:srgbClr val="FF0000"/>
              </a:solidFill>
              <a:latin typeface="+mn-lt"/>
              <a:ea typeface="+mn-ea"/>
              <a:cs typeface="B Titr" pitchFamily="2" charset="-78"/>
            </a:endParaRPr>
          </a:p>
        </p:txBody>
      </p:sp>
      <p:pic>
        <p:nvPicPr>
          <p:cNvPr id="7" name="Picture 6"/>
          <p:cNvPicPr>
            <a:picLocks noChangeAspect="1"/>
          </p:cNvPicPr>
          <p:nvPr/>
        </p:nvPicPr>
        <p:blipFill>
          <a:blip r:embed="rId2"/>
          <a:stretch>
            <a:fillRect/>
          </a:stretch>
        </p:blipFill>
        <p:spPr>
          <a:xfrm>
            <a:off x="2812330" y="2112633"/>
            <a:ext cx="6567339" cy="3658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149102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MC2-1108.MSH</Template>
  <TotalTime>1488</TotalTime>
  <Words>590</Words>
  <Application>Microsoft Office PowerPoint</Application>
  <PresentationFormat>Custom</PresentationFormat>
  <Paragraphs>45</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شبیه‌سازی  CFDبستر دوار گاز-جامد   محمود سعیدی ابواسحاقی  بهمن 94  </vt:lpstr>
      <vt:lpstr>مقدمه</vt:lpstr>
      <vt:lpstr>PowerPoint Presentation</vt:lpstr>
      <vt:lpstr>PowerPoint Presentation</vt:lpstr>
      <vt:lpstr>شبیه سازی در نرم افزار فلوئنت </vt:lpstr>
      <vt:lpstr>شبیه سازی در نرم افزار فلوئنت </vt:lpstr>
      <vt:lpstr>شبیه سازی در نرم افزار فلوئنت </vt:lpstr>
      <vt:lpstr>شبیه سازی در نرم افزار فلوئنت </vt:lpstr>
      <vt:lpstr>شبیه سازی در نرم افزار فلوئنت </vt:lpstr>
      <vt:lpstr>شبیه سازی در نرم افزار فلوئنت </vt:lpstr>
      <vt:lpstr>شبیه سازی در نرم افزار فلوئنت </vt:lpstr>
      <vt:lpstr>شبیه سازی در نرم افزار فلوئنت </vt:lpstr>
      <vt:lpstr> نتابج حاصل ازشبیه سازی  در نرم افزار فلوئنت</vt:lpstr>
      <vt:lpstr> نتابج حاصل ازشبیه سازی  در نرم افزار فلوئنت</vt:lpstr>
      <vt:lpstr>الزامات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بسمه تعالی  بررسی  تجربی و عددی انتقال حرارت جریان نانو­سیال در چاه حرارتی مماسی  سیدضیاالدین میری استاد راهنما :  دکتر اشجعی</dc:title>
  <dc:creator>armin</dc:creator>
  <cp:lastModifiedBy>MRT Pack 30 DVDs</cp:lastModifiedBy>
  <cp:revision>253</cp:revision>
  <dcterms:created xsi:type="dcterms:W3CDTF">2010-08-02T12:59:59Z</dcterms:created>
  <dcterms:modified xsi:type="dcterms:W3CDTF">2016-04-19T05:43:48Z</dcterms:modified>
</cp:coreProperties>
</file>