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366" r:id="rId2"/>
    <p:sldId id="354" r:id="rId3"/>
    <p:sldId id="356" r:id="rId4"/>
    <p:sldId id="357" r:id="rId5"/>
    <p:sldId id="358" r:id="rId6"/>
    <p:sldId id="359" r:id="rId7"/>
    <p:sldId id="360" r:id="rId8"/>
    <p:sldId id="361" r:id="rId9"/>
    <p:sldId id="367" r:id="rId10"/>
    <p:sldId id="362" r:id="rId11"/>
    <p:sldId id="3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2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11/8/2016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11/8/2016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11/8/2016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11/8/2016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11/8/2016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11/8/2016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11/8/2016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11/8/2016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11/8/2016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11/8/2016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11/8/2016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11/8/2016</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11/8/2016</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2.bin"/><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jp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sz="3600" dirty="0" smtClean="0">
                <a:solidFill>
                  <a:srgbClr val="FF0000"/>
                </a:solidFill>
                <a:cs typeface="B Titr" panose="00000700000000000000" pitchFamily="2" charset="-78"/>
              </a:rPr>
              <a:t>آموزش جامع به همراه شبیه سازی سیستم های </a:t>
            </a:r>
            <a:r>
              <a:rPr lang="fa-IR" sz="3600" dirty="0" err="1" smtClean="0">
                <a:solidFill>
                  <a:srgbClr val="FF0000"/>
                </a:solidFill>
                <a:cs typeface="B Titr" panose="00000700000000000000" pitchFamily="2" charset="-78"/>
              </a:rPr>
              <a:t>میکروسیالی</a:t>
            </a:r>
            <a:r>
              <a:rPr lang="fa-IR" sz="3600" dirty="0" smtClean="0">
                <a:solidFill>
                  <a:srgbClr val="FF0000"/>
                </a:solidFill>
                <a:cs typeface="B Titr" panose="00000700000000000000" pitchFamily="2" charset="-78"/>
              </a:rPr>
              <a:t> با نرم افزار </a:t>
            </a:r>
            <a:r>
              <a:rPr lang="en-US" sz="3600" dirty="0" smtClean="0">
                <a:solidFill>
                  <a:srgbClr val="FF0000"/>
                </a:solidFill>
                <a:cs typeface="B Titr" panose="00000700000000000000" pitchFamily="2" charset="-78"/>
              </a:rPr>
              <a:t>COMSOL</a:t>
            </a:r>
            <a:br>
              <a:rPr lang="en-US" sz="3600" dirty="0" smtClean="0">
                <a:solidFill>
                  <a:srgbClr val="FF0000"/>
                </a:solidFill>
                <a:cs typeface="B Titr" panose="00000700000000000000" pitchFamily="2" charset="-78"/>
              </a:rPr>
            </a:br>
            <a:r>
              <a:rPr lang="en-US" sz="3600" dirty="0">
                <a:solidFill>
                  <a:srgbClr val="FF0000"/>
                </a:solidFill>
                <a:cs typeface="B Titr" panose="00000700000000000000" pitchFamily="2" charset="-78"/>
              </a:rPr>
              <a:t/>
            </a:r>
            <a:br>
              <a:rPr lang="en-US" sz="3600" dirty="0">
                <a:solidFill>
                  <a:srgbClr val="FF0000"/>
                </a:solidFill>
                <a:cs typeface="B Titr" panose="00000700000000000000" pitchFamily="2" charset="-78"/>
              </a:rPr>
            </a:br>
            <a:r>
              <a:rPr lang="fa-IR" sz="3100" dirty="0" smtClean="0">
                <a:solidFill>
                  <a:srgbClr val="008000"/>
                </a:solidFill>
                <a:cs typeface="B Titr" panose="00000700000000000000" pitchFamily="2" charset="-78"/>
              </a:rPr>
              <a:t>علیرضا </a:t>
            </a:r>
            <a:r>
              <a:rPr lang="fa-IR" sz="3100" dirty="0" err="1" smtClean="0">
                <a:solidFill>
                  <a:srgbClr val="008000"/>
                </a:solidFill>
                <a:cs typeface="B Titr" panose="00000700000000000000" pitchFamily="2" charset="-78"/>
              </a:rPr>
              <a:t>پورپروانه</a:t>
            </a:r>
            <a:r>
              <a:rPr lang="fa-IR" sz="3100" dirty="0" smtClean="0">
                <a:solidFill>
                  <a:srgbClr val="008000"/>
                </a:solidFill>
                <a:cs typeface="B Titr" panose="00000700000000000000" pitchFamily="2" charset="-78"/>
              </a:rPr>
              <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مهر 94</a:t>
            </a:r>
            <a:br>
              <a:rPr lang="fa-IR" sz="3100" dirty="0" smtClean="0">
                <a:solidFill>
                  <a:srgbClr val="008000"/>
                </a:solidFill>
                <a:cs typeface="B Titr" panose="00000700000000000000" pitchFamily="2" charset="-78"/>
              </a:rPr>
            </a:br>
            <a:r>
              <a:rPr lang="en-US" sz="4000" dirty="0" smtClean="0">
                <a:solidFill>
                  <a:srgbClr val="0000FF"/>
                </a:solidFill>
                <a:latin typeface="Times New Roman" panose="02020603050405020304" pitchFamily="18" charset="0"/>
                <a:cs typeface="Times New Roman" panose="02020603050405020304" pitchFamily="18" charset="0"/>
              </a:rPr>
              <a:t>MarketCode.ir</a:t>
            </a:r>
            <a:r>
              <a:rPr lang="en-US" sz="4000" dirty="0" smtClean="0"/>
              <a:t/>
            </a:r>
            <a:br>
              <a:rPr lang="en-US" sz="4000"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25313"/>
            <a:ext cx="2756921" cy="1143002"/>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1"/>
            <a:ext cx="8229600" cy="4711892"/>
          </a:xfrm>
        </p:spPr>
        <p:txBody>
          <a:bodyPr>
            <a:noAutofit/>
          </a:bodyPr>
          <a:lstStyle/>
          <a:p>
            <a:pPr algn="just" rtl="1">
              <a:lnSpc>
                <a:spcPct val="150000"/>
              </a:lnSpc>
            </a:pPr>
            <a:r>
              <a:rPr lang="fa-IR" sz="2400" dirty="0" err="1">
                <a:cs typeface="B Titr" panose="00000700000000000000" pitchFamily="2" charset="-78"/>
              </a:rPr>
              <a:t>مجموعه‌ی</a:t>
            </a:r>
            <a:r>
              <a:rPr lang="fa-IR" sz="2400" dirty="0">
                <a:cs typeface="B Titr" panose="00000700000000000000" pitchFamily="2" charset="-78"/>
              </a:rPr>
              <a:t> حاضر شامل هفت فصل </a:t>
            </a:r>
            <a:r>
              <a:rPr lang="fa-IR" sz="2400" dirty="0" err="1">
                <a:cs typeface="B Titr" panose="00000700000000000000" pitchFamily="2" charset="-78"/>
              </a:rPr>
              <a:t>می‌باشد</a:t>
            </a:r>
            <a:r>
              <a:rPr lang="fa-IR" sz="2400" dirty="0">
                <a:cs typeface="B Titr" panose="00000700000000000000" pitchFamily="2" charset="-78"/>
              </a:rPr>
              <a:t> که در هر فصل </a:t>
            </a:r>
            <a:r>
              <a:rPr lang="fa-IR" sz="2400" dirty="0" err="1">
                <a:cs typeface="B Titr" panose="00000700000000000000" pitchFamily="2" charset="-78"/>
              </a:rPr>
              <a:t>مثال‌های</a:t>
            </a:r>
            <a:r>
              <a:rPr lang="fa-IR" sz="2400" dirty="0">
                <a:cs typeface="B Titr" panose="00000700000000000000" pitchFamily="2" charset="-78"/>
              </a:rPr>
              <a:t> متنوع و کاربردی در راستای </a:t>
            </a:r>
            <a:r>
              <a:rPr lang="fa-IR" sz="2400" dirty="0" err="1">
                <a:cs typeface="B Titr" panose="00000700000000000000" pitchFamily="2" charset="-78"/>
              </a:rPr>
              <a:t>شبیه‌سازی</a:t>
            </a:r>
            <a:r>
              <a:rPr lang="fa-IR" sz="2400" dirty="0">
                <a:cs typeface="B Titr" panose="00000700000000000000" pitchFamily="2" charset="-78"/>
              </a:rPr>
              <a:t> </a:t>
            </a:r>
            <a:r>
              <a:rPr lang="fa-IR" sz="2400" dirty="0" err="1">
                <a:cs typeface="B Titr" panose="00000700000000000000" pitchFamily="2" charset="-78"/>
              </a:rPr>
              <a:t>سیستم‌های</a:t>
            </a:r>
            <a:r>
              <a:rPr lang="fa-IR" sz="2400" dirty="0">
                <a:cs typeface="B Titr" panose="00000700000000000000" pitchFamily="2" charset="-78"/>
              </a:rPr>
              <a:t> </a:t>
            </a:r>
            <a:r>
              <a:rPr lang="fa-IR" sz="2400" dirty="0" err="1">
                <a:cs typeface="B Titr" panose="00000700000000000000" pitchFamily="2" charset="-78"/>
              </a:rPr>
              <a:t>میکروسیالی</a:t>
            </a:r>
            <a:r>
              <a:rPr lang="fa-IR" sz="2400" dirty="0">
                <a:cs typeface="B Titr" panose="00000700000000000000" pitchFamily="2" charset="-78"/>
              </a:rPr>
              <a:t> در </a:t>
            </a:r>
            <a:r>
              <a:rPr lang="fa-IR" sz="2400" dirty="0" err="1">
                <a:cs typeface="B Titr" panose="00000700000000000000" pitchFamily="2" charset="-78"/>
              </a:rPr>
              <a:t>تجهیزاتی</a:t>
            </a:r>
            <a:r>
              <a:rPr lang="fa-IR" sz="2400" dirty="0">
                <a:cs typeface="B Titr" panose="00000700000000000000" pitchFamily="2" charset="-78"/>
              </a:rPr>
              <a:t> از قبیل: </a:t>
            </a:r>
            <a:r>
              <a:rPr lang="fa-IR" sz="2400" dirty="0" err="1">
                <a:cs typeface="B Titr" panose="00000700000000000000" pitchFamily="2" charset="-78"/>
              </a:rPr>
              <a:t>میکرومیکسرها</a:t>
            </a:r>
            <a:r>
              <a:rPr lang="fa-IR" sz="2400" dirty="0">
                <a:cs typeface="B Titr" panose="00000700000000000000" pitchFamily="2" charset="-78"/>
              </a:rPr>
              <a:t>، </a:t>
            </a:r>
            <a:r>
              <a:rPr lang="fa-IR" sz="2400" dirty="0" err="1">
                <a:cs typeface="B Titr" panose="00000700000000000000" pitchFamily="2" charset="-78"/>
              </a:rPr>
              <a:t>میکروراکتور</a:t>
            </a:r>
            <a:r>
              <a:rPr lang="fa-IR" sz="2400" dirty="0">
                <a:cs typeface="B Titr" panose="00000700000000000000" pitchFamily="2" charset="-78"/>
              </a:rPr>
              <a:t>، </a:t>
            </a:r>
            <a:r>
              <a:rPr lang="fa-IR" sz="2400" dirty="0" err="1">
                <a:cs typeface="B Titr" panose="00000700000000000000" pitchFamily="2" charset="-78"/>
              </a:rPr>
              <a:t>میکرومبدل‌ها</a:t>
            </a:r>
            <a:r>
              <a:rPr lang="fa-IR" sz="2400" dirty="0">
                <a:cs typeface="B Titr" panose="00000700000000000000" pitchFamily="2" charset="-78"/>
              </a:rPr>
              <a:t> و میکرو پمپ آورده شده است. در فصل اول علاوه بر آموزش </a:t>
            </a:r>
            <a:r>
              <a:rPr lang="fa-IR" sz="2400" dirty="0" err="1">
                <a:cs typeface="B Titr" panose="00000700000000000000" pitchFamily="2" charset="-78"/>
              </a:rPr>
              <a:t>گام‌به‌گام</a:t>
            </a:r>
            <a:r>
              <a:rPr lang="fa-IR" sz="2400" dirty="0">
                <a:cs typeface="B Titr" panose="00000700000000000000" pitchFamily="2" charset="-78"/>
              </a:rPr>
              <a:t> </a:t>
            </a:r>
            <a:r>
              <a:rPr lang="fa-IR" sz="2400" dirty="0" err="1">
                <a:cs typeface="B Titr" panose="00000700000000000000" pitchFamily="2" charset="-78"/>
              </a:rPr>
              <a:t>شبیه‌سازی</a:t>
            </a:r>
            <a:r>
              <a:rPr lang="fa-IR" sz="2400" dirty="0">
                <a:cs typeface="B Titr" panose="00000700000000000000" pitchFamily="2" charset="-78"/>
              </a:rPr>
              <a:t> </a:t>
            </a:r>
            <a:r>
              <a:rPr lang="fa-IR" sz="2400" dirty="0" err="1">
                <a:cs typeface="B Titr" panose="00000700000000000000" pitchFamily="2" charset="-78"/>
              </a:rPr>
              <a:t>میکرومیکسر</a:t>
            </a:r>
            <a:r>
              <a:rPr lang="fa-IR" sz="2400" dirty="0">
                <a:cs typeface="B Titr" panose="00000700000000000000" pitchFamily="2" charset="-78"/>
              </a:rPr>
              <a:t>، به آموزش جامع محیط، </a:t>
            </a:r>
            <a:r>
              <a:rPr lang="fa-IR" sz="2400" dirty="0" err="1">
                <a:cs typeface="B Titr" panose="00000700000000000000" pitchFamily="2" charset="-78"/>
              </a:rPr>
              <a:t>قابلیت‌ها</a:t>
            </a:r>
            <a:r>
              <a:rPr lang="fa-IR" sz="2400" dirty="0">
                <a:cs typeface="B Titr" panose="00000700000000000000" pitchFamily="2" charset="-78"/>
              </a:rPr>
              <a:t> و تمامی امکانات </a:t>
            </a:r>
            <a:r>
              <a:rPr lang="fa-IR" sz="2400" dirty="0" err="1">
                <a:cs typeface="B Titr" panose="00000700000000000000" pitchFamily="2" charset="-78"/>
              </a:rPr>
              <a:t>نرم‌افزار</a:t>
            </a:r>
            <a:r>
              <a:rPr lang="fa-IR" sz="2400" dirty="0">
                <a:cs typeface="B Titr" panose="00000700000000000000" pitchFamily="2" charset="-78"/>
              </a:rPr>
              <a:t> </a:t>
            </a:r>
            <a:r>
              <a:rPr lang="en-US" sz="2200" dirty="0">
                <a:solidFill>
                  <a:srgbClr val="0000FF"/>
                </a:solidFill>
                <a:cs typeface="B Titr" panose="00000700000000000000" pitchFamily="2" charset="-78"/>
              </a:rPr>
              <a:t>COMSOL </a:t>
            </a:r>
            <a:r>
              <a:rPr lang="en-US" sz="2200" dirty="0" err="1">
                <a:solidFill>
                  <a:srgbClr val="0000FF"/>
                </a:solidFill>
                <a:cs typeface="B Titr" panose="00000700000000000000" pitchFamily="2" charset="-78"/>
              </a:rPr>
              <a:t>Multiphysics</a:t>
            </a:r>
            <a:r>
              <a:rPr lang="fa-IR" sz="2200" dirty="0">
                <a:cs typeface="B Titr" panose="00000700000000000000" pitchFamily="2" charset="-78"/>
              </a:rPr>
              <a:t> </a:t>
            </a:r>
            <a:r>
              <a:rPr lang="fa-IR" sz="2400" dirty="0">
                <a:cs typeface="B Titr" panose="00000700000000000000" pitchFamily="2" charset="-78"/>
              </a:rPr>
              <a:t>پرداخته شده است. این آموزش جامع و متمایز سبب شده که مخاطبین این کتاب منحصر به تخصص و رشته خاصی نباشند و آن را برای تمامی </a:t>
            </a:r>
            <a:r>
              <a:rPr lang="fa-IR" sz="2400" dirty="0" err="1">
                <a:cs typeface="B Titr" panose="00000700000000000000" pitchFamily="2" charset="-78"/>
              </a:rPr>
              <a:t>رشته‌های</a:t>
            </a:r>
            <a:r>
              <a:rPr lang="fa-IR" sz="2400" dirty="0">
                <a:cs typeface="B Titr" panose="00000700000000000000" pitchFamily="2" charset="-78"/>
              </a:rPr>
              <a:t> فنی و مهندسی مناسب نموده است.</a:t>
            </a:r>
            <a:endParaRPr lang="en-US" sz="2400" dirty="0">
              <a:cs typeface="B Titr" panose="00000700000000000000" pitchFamily="2" charset="-78"/>
            </a:endParaRPr>
          </a:p>
        </p:txBody>
      </p:sp>
      <p:sp>
        <p:nvSpPr>
          <p:cNvPr id="3"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این کد خواهید آموخت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43327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25963"/>
          </a:xfrm>
        </p:spPr>
        <p:txBody>
          <a:bodyPr>
            <a:normAutofit/>
          </a:bodyPr>
          <a:lstStyle/>
          <a:p>
            <a:pPr algn="r" rtl="1">
              <a:lnSpc>
                <a:spcPct val="200000"/>
              </a:lnSpc>
            </a:pPr>
            <a:r>
              <a:rPr lang="fa-IR" sz="2400" dirty="0">
                <a:cs typeface="B Titr" panose="00000700000000000000" pitchFamily="2" charset="-78"/>
              </a:rPr>
              <a:t>به منظور استفاده موثرتر از مطالب کتاب پیشنهاد </a:t>
            </a:r>
            <a:r>
              <a:rPr lang="fa-IR" sz="2400" dirty="0" err="1">
                <a:cs typeface="B Titr" panose="00000700000000000000" pitchFamily="2" charset="-78"/>
              </a:rPr>
              <a:t>می‌شود</a:t>
            </a:r>
            <a:r>
              <a:rPr lang="fa-IR" sz="2400" dirty="0">
                <a:cs typeface="B Titr" panose="00000700000000000000" pitchFamily="2" charset="-78"/>
              </a:rPr>
              <a:t> که قبل از شروع هر فصل، فصل اول به طور کامل مطالعه شود. همچنین با توجه به جدول زیر </a:t>
            </a:r>
            <a:r>
              <a:rPr lang="fa-IR" sz="2400" dirty="0" err="1">
                <a:cs typeface="B Titr" panose="00000700000000000000" pitchFamily="2" charset="-78"/>
              </a:rPr>
              <a:t>می‌توان</a:t>
            </a:r>
            <a:r>
              <a:rPr lang="fa-IR" sz="2400" dirty="0">
                <a:cs typeface="B Titr" panose="00000700000000000000" pitchFamily="2" charset="-78"/>
              </a:rPr>
              <a:t> پیش نیازهای هر فصل را مشاهده نمود</a:t>
            </a:r>
            <a:r>
              <a:rPr lang="fa-IR" sz="2400" dirty="0" smtClean="0">
                <a:cs typeface="B Titr" panose="00000700000000000000" pitchFamily="2" charset="-78"/>
              </a:rPr>
              <a:t>:</a:t>
            </a:r>
          </a:p>
          <a:p>
            <a:pPr algn="r" rtl="1">
              <a:lnSpc>
                <a:spcPct val="200000"/>
              </a:lnSpc>
            </a:pPr>
            <a:endParaRPr lang="en-US" sz="2400" b="1" dirty="0" smtClean="0">
              <a:solidFill>
                <a:srgbClr val="0000FF"/>
              </a:solidFill>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نکات و الزامات</a:t>
            </a:r>
            <a:endParaRPr lang="en-US" sz="3600" dirty="0">
              <a:solidFill>
                <a:srgbClr val="FF0000"/>
              </a:solidFill>
              <a:cs typeface="B Titr" panose="000007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4133696746"/>
              </p:ext>
            </p:extLst>
          </p:nvPr>
        </p:nvGraphicFramePr>
        <p:xfrm>
          <a:off x="1143000" y="3276600"/>
          <a:ext cx="6858000" cy="2667000"/>
        </p:xfrm>
        <a:graphic>
          <a:graphicData uri="http://schemas.openxmlformats.org/drawingml/2006/table">
            <a:tbl>
              <a:tblPr rtl="1" firstRow="1" firstCol="1" bandRow="1">
                <a:tableStyleId>{5C22544A-7EE6-4342-B048-85BDC9FD1C3A}</a:tableStyleId>
              </a:tblPr>
              <a:tblGrid>
                <a:gridCol w="3429000"/>
                <a:gridCol w="3429000"/>
              </a:tblGrid>
              <a:tr h="333375">
                <a:tc>
                  <a:txBody>
                    <a:bodyPr/>
                    <a:lstStyle/>
                    <a:p>
                      <a:pPr algn="ctr" rtl="1">
                        <a:lnSpc>
                          <a:spcPct val="115000"/>
                        </a:lnSpc>
                        <a:spcAft>
                          <a:spcPts val="0"/>
                        </a:spcAft>
                      </a:pPr>
                      <a:r>
                        <a:rPr lang="fa-IR" sz="1400" dirty="0">
                          <a:effectLst/>
                          <a:cs typeface="B Titr" panose="00000700000000000000" pitchFamily="2" charset="-78"/>
                        </a:rPr>
                        <a:t>فصول</a:t>
                      </a:r>
                      <a:endParaRPr lang="en-US" sz="12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tc>
                <a:tc>
                  <a:txBody>
                    <a:bodyPr/>
                    <a:lstStyle/>
                    <a:p>
                      <a:pPr algn="ctr" rtl="1">
                        <a:lnSpc>
                          <a:spcPct val="115000"/>
                        </a:lnSpc>
                        <a:spcAft>
                          <a:spcPts val="0"/>
                        </a:spcAft>
                      </a:pPr>
                      <a:r>
                        <a:rPr lang="fa-IR" sz="1400" dirty="0">
                          <a:effectLst/>
                          <a:cs typeface="B Titr" panose="00000700000000000000" pitchFamily="2" charset="-78"/>
                        </a:rPr>
                        <a:t>پیش نیاز</a:t>
                      </a:r>
                      <a:endParaRPr lang="en-US" sz="12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tc>
              </a:tr>
              <a:tr h="333375">
                <a:tc>
                  <a:txBody>
                    <a:bodyPr/>
                    <a:lstStyle/>
                    <a:p>
                      <a:pPr algn="ctr" rtl="1">
                        <a:lnSpc>
                          <a:spcPct val="115000"/>
                        </a:lnSpc>
                        <a:spcAft>
                          <a:spcPts val="0"/>
                        </a:spcAft>
                      </a:pPr>
                      <a:r>
                        <a:rPr lang="fa-IR" sz="1400" dirty="0">
                          <a:effectLst/>
                          <a:cs typeface="B Titr" panose="00000700000000000000" pitchFamily="2" charset="-78"/>
                        </a:rPr>
                        <a:t>فصل اول</a:t>
                      </a:r>
                      <a:endParaRPr lang="en-US" sz="12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tc>
                <a:tc>
                  <a:txBody>
                    <a:bodyPr/>
                    <a:lstStyle/>
                    <a:p>
                      <a:pPr algn="ctr" rtl="1">
                        <a:lnSpc>
                          <a:spcPct val="115000"/>
                        </a:lnSpc>
                        <a:spcAft>
                          <a:spcPts val="0"/>
                        </a:spcAft>
                      </a:pPr>
                      <a:r>
                        <a:rPr lang="fa-IR" sz="1400">
                          <a:effectLst/>
                          <a:cs typeface="B Titr" panose="00000700000000000000" pitchFamily="2" charset="-78"/>
                        </a:rPr>
                        <a:t>-</a:t>
                      </a:r>
                      <a:endParaRPr lang="en-US" sz="120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tc>
              </a:tr>
              <a:tr h="333375">
                <a:tc>
                  <a:txBody>
                    <a:bodyPr/>
                    <a:lstStyle/>
                    <a:p>
                      <a:pPr algn="ctr" rtl="1">
                        <a:lnSpc>
                          <a:spcPct val="115000"/>
                        </a:lnSpc>
                        <a:spcAft>
                          <a:spcPts val="0"/>
                        </a:spcAft>
                      </a:pPr>
                      <a:r>
                        <a:rPr lang="fa-IR" sz="1400" dirty="0">
                          <a:effectLst/>
                          <a:cs typeface="B Titr" panose="00000700000000000000" pitchFamily="2" charset="-78"/>
                        </a:rPr>
                        <a:t>فصل دوم</a:t>
                      </a:r>
                      <a:endParaRPr lang="en-US" sz="12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tc>
                <a:tc>
                  <a:txBody>
                    <a:bodyPr/>
                    <a:lstStyle/>
                    <a:p>
                      <a:pPr algn="ctr" rtl="1">
                        <a:lnSpc>
                          <a:spcPct val="115000"/>
                        </a:lnSpc>
                        <a:spcAft>
                          <a:spcPts val="0"/>
                        </a:spcAft>
                      </a:pPr>
                      <a:r>
                        <a:rPr lang="fa-IR" sz="1400">
                          <a:effectLst/>
                          <a:cs typeface="B Titr" panose="00000700000000000000" pitchFamily="2" charset="-78"/>
                        </a:rPr>
                        <a:t>فصل اول</a:t>
                      </a:r>
                      <a:endParaRPr lang="en-US" sz="120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tc>
              </a:tr>
              <a:tr h="333375">
                <a:tc>
                  <a:txBody>
                    <a:bodyPr/>
                    <a:lstStyle/>
                    <a:p>
                      <a:pPr algn="ctr" rtl="1">
                        <a:lnSpc>
                          <a:spcPct val="115000"/>
                        </a:lnSpc>
                        <a:spcAft>
                          <a:spcPts val="0"/>
                        </a:spcAft>
                      </a:pPr>
                      <a:r>
                        <a:rPr lang="fa-IR" sz="1400" dirty="0">
                          <a:effectLst/>
                          <a:cs typeface="B Titr" panose="00000700000000000000" pitchFamily="2" charset="-78"/>
                        </a:rPr>
                        <a:t>فصل سوم</a:t>
                      </a:r>
                      <a:endParaRPr lang="en-US" sz="12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tc>
                <a:tc>
                  <a:txBody>
                    <a:bodyPr/>
                    <a:lstStyle/>
                    <a:p>
                      <a:pPr algn="ctr" rtl="1">
                        <a:lnSpc>
                          <a:spcPct val="115000"/>
                        </a:lnSpc>
                        <a:spcAft>
                          <a:spcPts val="0"/>
                        </a:spcAft>
                      </a:pPr>
                      <a:r>
                        <a:rPr lang="fa-IR" sz="1400" dirty="0">
                          <a:effectLst/>
                          <a:cs typeface="B Titr" panose="00000700000000000000" pitchFamily="2" charset="-78"/>
                        </a:rPr>
                        <a:t>فصل اول</a:t>
                      </a:r>
                      <a:endParaRPr lang="en-US" sz="12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tc>
              </a:tr>
              <a:tr h="333375">
                <a:tc>
                  <a:txBody>
                    <a:bodyPr/>
                    <a:lstStyle/>
                    <a:p>
                      <a:pPr algn="ctr" rtl="1">
                        <a:lnSpc>
                          <a:spcPct val="115000"/>
                        </a:lnSpc>
                        <a:spcAft>
                          <a:spcPts val="0"/>
                        </a:spcAft>
                      </a:pPr>
                      <a:r>
                        <a:rPr lang="fa-IR" sz="1400">
                          <a:effectLst/>
                          <a:cs typeface="B Titr" panose="00000700000000000000" pitchFamily="2" charset="-78"/>
                        </a:rPr>
                        <a:t>فصل چهارم</a:t>
                      </a:r>
                      <a:endParaRPr lang="en-US" sz="120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tc>
                <a:tc>
                  <a:txBody>
                    <a:bodyPr/>
                    <a:lstStyle/>
                    <a:p>
                      <a:pPr algn="ctr" rtl="1">
                        <a:lnSpc>
                          <a:spcPct val="115000"/>
                        </a:lnSpc>
                        <a:spcAft>
                          <a:spcPts val="0"/>
                        </a:spcAft>
                      </a:pPr>
                      <a:r>
                        <a:rPr lang="fa-IR" sz="1400" dirty="0">
                          <a:effectLst/>
                          <a:cs typeface="B Titr" panose="00000700000000000000" pitchFamily="2" charset="-78"/>
                        </a:rPr>
                        <a:t>فصل اول</a:t>
                      </a:r>
                      <a:endParaRPr lang="en-US" sz="12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tc>
              </a:tr>
              <a:tr h="333375">
                <a:tc>
                  <a:txBody>
                    <a:bodyPr/>
                    <a:lstStyle/>
                    <a:p>
                      <a:pPr algn="ctr" rtl="1">
                        <a:lnSpc>
                          <a:spcPct val="115000"/>
                        </a:lnSpc>
                        <a:spcAft>
                          <a:spcPts val="0"/>
                        </a:spcAft>
                      </a:pPr>
                      <a:r>
                        <a:rPr lang="fa-IR" sz="1400">
                          <a:effectLst/>
                          <a:cs typeface="B Titr" panose="00000700000000000000" pitchFamily="2" charset="-78"/>
                        </a:rPr>
                        <a:t>فصل پنجم</a:t>
                      </a:r>
                      <a:endParaRPr lang="en-US" sz="120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tc>
                <a:tc>
                  <a:txBody>
                    <a:bodyPr/>
                    <a:lstStyle/>
                    <a:p>
                      <a:pPr algn="ctr" rtl="1">
                        <a:lnSpc>
                          <a:spcPct val="115000"/>
                        </a:lnSpc>
                        <a:spcAft>
                          <a:spcPts val="0"/>
                        </a:spcAft>
                      </a:pPr>
                      <a:r>
                        <a:rPr lang="fa-IR" sz="1400" dirty="0">
                          <a:effectLst/>
                          <a:cs typeface="B Titr" panose="00000700000000000000" pitchFamily="2" charset="-78"/>
                        </a:rPr>
                        <a:t>فصل اول، فصل سوم</a:t>
                      </a:r>
                      <a:endParaRPr lang="en-US" sz="12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tc>
              </a:tr>
              <a:tr h="333375">
                <a:tc>
                  <a:txBody>
                    <a:bodyPr/>
                    <a:lstStyle/>
                    <a:p>
                      <a:pPr algn="ctr" rtl="1">
                        <a:lnSpc>
                          <a:spcPct val="115000"/>
                        </a:lnSpc>
                        <a:spcAft>
                          <a:spcPts val="0"/>
                        </a:spcAft>
                      </a:pPr>
                      <a:r>
                        <a:rPr lang="fa-IR" sz="1400">
                          <a:effectLst/>
                          <a:cs typeface="B Titr" panose="00000700000000000000" pitchFamily="2" charset="-78"/>
                        </a:rPr>
                        <a:t>فصل ششم</a:t>
                      </a:r>
                      <a:endParaRPr lang="en-US" sz="120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tc>
                <a:tc>
                  <a:txBody>
                    <a:bodyPr/>
                    <a:lstStyle/>
                    <a:p>
                      <a:pPr algn="ctr" rtl="1">
                        <a:lnSpc>
                          <a:spcPct val="115000"/>
                        </a:lnSpc>
                        <a:spcAft>
                          <a:spcPts val="0"/>
                        </a:spcAft>
                      </a:pPr>
                      <a:r>
                        <a:rPr lang="fa-IR" sz="1400" dirty="0">
                          <a:effectLst/>
                          <a:cs typeface="B Titr" panose="00000700000000000000" pitchFamily="2" charset="-78"/>
                        </a:rPr>
                        <a:t>فصل اول، فصل سوم، فصل پنجم</a:t>
                      </a:r>
                      <a:endParaRPr lang="en-US" sz="12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tc>
              </a:tr>
              <a:tr h="333375">
                <a:tc>
                  <a:txBody>
                    <a:bodyPr/>
                    <a:lstStyle/>
                    <a:p>
                      <a:pPr algn="ctr" rtl="1">
                        <a:lnSpc>
                          <a:spcPct val="115000"/>
                        </a:lnSpc>
                        <a:spcAft>
                          <a:spcPts val="0"/>
                        </a:spcAft>
                      </a:pPr>
                      <a:r>
                        <a:rPr lang="fa-IR" sz="1400">
                          <a:effectLst/>
                          <a:cs typeface="B Titr" panose="00000700000000000000" pitchFamily="2" charset="-78"/>
                        </a:rPr>
                        <a:t>فصل هفتم</a:t>
                      </a:r>
                      <a:endParaRPr lang="en-US" sz="120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tc>
                <a:tc>
                  <a:txBody>
                    <a:bodyPr/>
                    <a:lstStyle/>
                    <a:p>
                      <a:pPr algn="ctr" rtl="1">
                        <a:lnSpc>
                          <a:spcPct val="115000"/>
                        </a:lnSpc>
                        <a:spcAft>
                          <a:spcPts val="0"/>
                        </a:spcAft>
                      </a:pPr>
                      <a:r>
                        <a:rPr lang="fa-IR" sz="1400" dirty="0">
                          <a:effectLst/>
                          <a:cs typeface="B Titr" panose="00000700000000000000" pitchFamily="2" charset="-78"/>
                        </a:rPr>
                        <a:t>فصل اول، فصل دوم</a:t>
                      </a:r>
                      <a:endParaRPr lang="en-US" sz="12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tc>
              </a:tr>
            </a:tbl>
          </a:graphicData>
        </a:graphic>
      </p:graphicFrame>
    </p:spTree>
    <p:extLst>
      <p:ext uri="{BB962C8B-B14F-4D97-AF65-F5344CB8AC3E}">
        <p14:creationId xmlns:p14="http://schemas.microsoft.com/office/powerpoint/2010/main" val="408624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8991600" cy="6705600"/>
          </a:xfrm>
        </p:spPr>
        <p:txBody>
          <a:bodyPr>
            <a:normAutofit fontScale="25000" lnSpcReduction="20000"/>
          </a:bodyPr>
          <a:lstStyle/>
          <a:p>
            <a:endParaRPr lang="en-US" dirty="0" smtClean="0"/>
          </a:p>
          <a:p>
            <a:endParaRPr lang="en-US" dirty="0"/>
          </a:p>
          <a:p>
            <a:pPr marL="109728" indent="0" algn="just" rtl="1">
              <a:lnSpc>
                <a:spcPct val="170000"/>
              </a:lnSpc>
              <a:buNone/>
            </a:pPr>
            <a:r>
              <a:rPr lang="fa-IR" sz="7600" dirty="0">
                <a:cs typeface="B Titr" panose="00000700000000000000" pitchFamily="2" charset="-78"/>
              </a:rPr>
              <a:t>کتاب حاضر حاصل گردآوری تجربیات آموزشی اینجانب در صنعت و </a:t>
            </a:r>
            <a:r>
              <a:rPr lang="fa-IR" sz="7600" dirty="0" err="1">
                <a:cs typeface="B Titr" panose="00000700000000000000" pitchFamily="2" charset="-78"/>
              </a:rPr>
              <a:t>دانشگا‌ه‌های</a:t>
            </a:r>
            <a:r>
              <a:rPr lang="fa-IR" sz="7600" dirty="0">
                <a:cs typeface="B Titr" panose="00000700000000000000" pitchFamily="2" charset="-78"/>
              </a:rPr>
              <a:t> کشور و همچنین استفاده از این </a:t>
            </a:r>
            <a:r>
              <a:rPr lang="fa-IR" sz="7600" dirty="0" err="1">
                <a:cs typeface="B Titr" panose="00000700000000000000" pitchFamily="2" charset="-78"/>
              </a:rPr>
              <a:t>نرم‌افزار</a:t>
            </a:r>
            <a:r>
              <a:rPr lang="fa-IR" sz="7600" dirty="0">
                <a:cs typeface="B Titr" panose="00000700000000000000" pitchFamily="2" charset="-78"/>
              </a:rPr>
              <a:t> در تحقیقات علمی </a:t>
            </a:r>
            <a:r>
              <a:rPr lang="fa-IR" sz="7600" dirty="0" err="1">
                <a:cs typeface="B Titr" panose="00000700000000000000" pitchFamily="2" charset="-78"/>
              </a:rPr>
              <a:t>می‌باشد</a:t>
            </a:r>
            <a:r>
              <a:rPr lang="fa-IR" sz="7600" dirty="0">
                <a:cs typeface="B Titr" panose="00000700000000000000" pitchFamily="2" charset="-78"/>
              </a:rPr>
              <a:t> که در بخش مراجع به </a:t>
            </a:r>
            <a:r>
              <a:rPr lang="fa-IR" sz="7600" dirty="0" err="1">
                <a:cs typeface="B Titr" panose="00000700000000000000" pitchFamily="2" charset="-78"/>
              </a:rPr>
              <a:t>آن‌ها</a:t>
            </a:r>
            <a:r>
              <a:rPr lang="fa-IR" sz="7600" dirty="0">
                <a:cs typeface="B Titr" panose="00000700000000000000" pitchFamily="2" charset="-78"/>
              </a:rPr>
              <a:t> اشاره شده است. مطالب این کتاب طوری طراحی شده است که کاربران با خواندن آن اصول </a:t>
            </a:r>
            <a:r>
              <a:rPr lang="fa-IR" sz="7600" dirty="0" err="1">
                <a:cs typeface="B Titr" panose="00000700000000000000" pitchFamily="2" charset="-78"/>
              </a:rPr>
              <a:t>شبیه‌سازی</a:t>
            </a:r>
            <a:r>
              <a:rPr lang="fa-IR" sz="7600" dirty="0">
                <a:cs typeface="B Titr" panose="00000700000000000000" pitchFamily="2" charset="-78"/>
              </a:rPr>
              <a:t> بر مبنای </a:t>
            </a:r>
            <a:r>
              <a:rPr lang="fa-IR" sz="7600" dirty="0" err="1">
                <a:cs typeface="B Titr" panose="00000700000000000000" pitchFamily="2" charset="-78"/>
              </a:rPr>
              <a:t>دینامیک</a:t>
            </a:r>
            <a:r>
              <a:rPr lang="fa-IR" sz="7600" dirty="0">
                <a:cs typeface="B Titr" panose="00000700000000000000" pitchFamily="2" charset="-78"/>
              </a:rPr>
              <a:t> </a:t>
            </a:r>
            <a:r>
              <a:rPr lang="fa-IR" sz="7600" dirty="0" err="1">
                <a:cs typeface="B Titr" panose="00000700000000000000" pitchFamily="2" charset="-78"/>
              </a:rPr>
              <a:t>سیالات</a:t>
            </a:r>
            <a:r>
              <a:rPr lang="fa-IR" sz="7600" dirty="0">
                <a:cs typeface="B Titr" panose="00000700000000000000" pitchFamily="2" charset="-78"/>
              </a:rPr>
              <a:t> </a:t>
            </a:r>
            <a:r>
              <a:rPr lang="fa-IR" sz="7600" dirty="0" err="1">
                <a:cs typeface="B Titr" panose="00000700000000000000" pitchFamily="2" charset="-78"/>
              </a:rPr>
              <a:t>محاسباتی</a:t>
            </a:r>
            <a:r>
              <a:rPr lang="fa-IR" sz="7600" dirty="0">
                <a:cs typeface="B Titr" panose="00000700000000000000" pitchFamily="2" charset="-78"/>
              </a:rPr>
              <a:t> (</a:t>
            </a:r>
            <a:r>
              <a:rPr lang="en-US" sz="7600" dirty="0">
                <a:solidFill>
                  <a:srgbClr val="0000FF"/>
                </a:solidFill>
                <a:cs typeface="B Titr" panose="00000700000000000000" pitchFamily="2" charset="-78"/>
              </a:rPr>
              <a:t>CFD</a:t>
            </a:r>
            <a:r>
              <a:rPr lang="fa-IR" sz="7600" dirty="0">
                <a:cs typeface="B Titr" panose="00000700000000000000" pitchFamily="2" charset="-78"/>
              </a:rPr>
              <a:t>) را فرا گیرند و بتوانند این اصول را در </a:t>
            </a:r>
            <a:r>
              <a:rPr lang="fa-IR" sz="7600" dirty="0" err="1">
                <a:cs typeface="B Titr" panose="00000700000000000000" pitchFamily="2" charset="-78"/>
              </a:rPr>
              <a:t>نرم‌افزارهای</a:t>
            </a:r>
            <a:r>
              <a:rPr lang="fa-IR" sz="7600" dirty="0">
                <a:cs typeface="B Titr" panose="00000700000000000000" pitchFamily="2" charset="-78"/>
              </a:rPr>
              <a:t> مشابه دیگری به کار گیرند. در اکثر فصول این کتاب سعی شده است که اطلاعات تئوری مورد نیاز آن فصل، برای خواننده بازگو شود. در تألیف هر فصل نحوه آموزش بر این فرض استوار بوده است که خواننده از محیط </a:t>
            </a:r>
            <a:r>
              <a:rPr lang="fa-IR" sz="7600" dirty="0" err="1">
                <a:cs typeface="B Titr" panose="00000700000000000000" pitchFamily="2" charset="-78"/>
              </a:rPr>
              <a:t>نرم‌افزار</a:t>
            </a:r>
            <a:r>
              <a:rPr lang="fa-IR" sz="7600" dirty="0">
                <a:cs typeface="B Titr" panose="00000700000000000000" pitchFamily="2" charset="-78"/>
              </a:rPr>
              <a:t> در ارتباط با آن فصل هیچگونه آشنایی نداشته و در هر جایی که لازم ‌باشد، پیش نیاز تئوری از ابتدا به طور جامع توضیح داده شده و از تمامی مراحل اجرای </a:t>
            </a:r>
            <a:r>
              <a:rPr lang="fa-IR" sz="7600" dirty="0" err="1">
                <a:cs typeface="B Titr" panose="00000700000000000000" pitchFamily="2" charset="-78"/>
              </a:rPr>
              <a:t>نرم‌افزار</a:t>
            </a:r>
            <a:r>
              <a:rPr lang="fa-IR" sz="7600" dirty="0">
                <a:cs typeface="B Titr" panose="00000700000000000000" pitchFamily="2" charset="-78"/>
              </a:rPr>
              <a:t> تصویر گرفته شده و در همان قسمت گنجانده شده است. در این کتاب به جای ترجمه صرف </a:t>
            </a:r>
            <a:r>
              <a:rPr lang="fa-IR" sz="7600" dirty="0" err="1">
                <a:cs typeface="B Titr" panose="00000700000000000000" pitchFamily="2" charset="-78"/>
              </a:rPr>
              <a:t>راهنماهای</a:t>
            </a:r>
            <a:r>
              <a:rPr lang="fa-IR" sz="7600" dirty="0">
                <a:cs typeface="B Titr" panose="00000700000000000000" pitchFamily="2" charset="-78"/>
              </a:rPr>
              <a:t> موجود برای این </a:t>
            </a:r>
            <a:r>
              <a:rPr lang="fa-IR" sz="7600" dirty="0" err="1">
                <a:cs typeface="B Titr" panose="00000700000000000000" pitchFamily="2" charset="-78"/>
              </a:rPr>
              <a:t>نرم‌افزار</a:t>
            </a:r>
            <a:r>
              <a:rPr lang="fa-IR" sz="7600" dirty="0">
                <a:cs typeface="B Titr" panose="00000700000000000000" pitchFamily="2" charset="-78"/>
              </a:rPr>
              <a:t>، </a:t>
            </a:r>
            <a:r>
              <a:rPr lang="fa-IR" sz="7600" dirty="0" err="1">
                <a:cs typeface="B Titr" panose="00000700000000000000" pitchFamily="2" charset="-78"/>
              </a:rPr>
              <a:t>مثال‌ها</a:t>
            </a:r>
            <a:r>
              <a:rPr lang="fa-IR" sz="7600" dirty="0">
                <a:cs typeface="B Titr" panose="00000700000000000000" pitchFamily="2" charset="-78"/>
              </a:rPr>
              <a:t>، تفاسیر و اصول هدفمندی برگرفته از متون معتبر علمی قرار داده شده است که برای دانشجویان </a:t>
            </a:r>
            <a:r>
              <a:rPr lang="fa-IR" sz="7600" dirty="0" err="1">
                <a:cs typeface="B Titr" panose="00000700000000000000" pitchFamily="2" charset="-78"/>
              </a:rPr>
              <a:t>رشته‌های</a:t>
            </a:r>
            <a:r>
              <a:rPr lang="fa-IR" sz="7600" dirty="0">
                <a:cs typeface="B Titr" panose="00000700000000000000" pitchFamily="2" charset="-78"/>
              </a:rPr>
              <a:t> مهندسی در هر مقطعی مناسب </a:t>
            </a:r>
            <a:r>
              <a:rPr lang="fa-IR" sz="7600" dirty="0" err="1">
                <a:cs typeface="B Titr" panose="00000700000000000000" pitchFamily="2" charset="-78"/>
              </a:rPr>
              <a:t>می‌باشد</a:t>
            </a:r>
            <a:r>
              <a:rPr lang="fa-IR" sz="7600" dirty="0">
                <a:cs typeface="B Titr" panose="00000700000000000000" pitchFamily="2" charset="-78"/>
              </a:rPr>
              <a:t>. همچنین تمامی </a:t>
            </a:r>
            <a:r>
              <a:rPr lang="fa-IR" sz="7600" dirty="0" err="1">
                <a:cs typeface="B Titr" panose="00000700000000000000" pitchFamily="2" charset="-78"/>
              </a:rPr>
              <a:t>مثال‌ها</a:t>
            </a:r>
            <a:r>
              <a:rPr lang="fa-IR" sz="7600" dirty="0">
                <a:cs typeface="B Titr" panose="00000700000000000000" pitchFamily="2" charset="-78"/>
              </a:rPr>
              <a:t> و مطالب موجود در این کتاب به وسیله آخرین نسخه موجود در بازار این نرم افزار با نام </a:t>
            </a:r>
            <a:r>
              <a:rPr lang="en-US" sz="7600" dirty="0">
                <a:solidFill>
                  <a:srgbClr val="0000FF"/>
                </a:solidFill>
                <a:cs typeface="B Titr" panose="00000700000000000000" pitchFamily="2" charset="-78"/>
              </a:rPr>
              <a:t>COMSOL </a:t>
            </a:r>
            <a:r>
              <a:rPr lang="en-US" sz="7600" dirty="0" err="1">
                <a:solidFill>
                  <a:srgbClr val="0000FF"/>
                </a:solidFill>
                <a:cs typeface="B Titr" panose="00000700000000000000" pitchFamily="2" charset="-78"/>
              </a:rPr>
              <a:t>Multiphysics</a:t>
            </a:r>
            <a:r>
              <a:rPr lang="en-US" sz="7600" dirty="0">
                <a:solidFill>
                  <a:srgbClr val="0000FF"/>
                </a:solidFill>
                <a:cs typeface="B Titr" panose="00000700000000000000" pitchFamily="2" charset="-78"/>
              </a:rPr>
              <a:t> </a:t>
            </a:r>
            <a:r>
              <a:rPr lang="en-US" sz="7600" dirty="0" smtClean="0">
                <a:solidFill>
                  <a:srgbClr val="0000FF"/>
                </a:solidFill>
                <a:cs typeface="B Titr" panose="00000700000000000000" pitchFamily="2" charset="-78"/>
              </a:rPr>
              <a:t>5.2</a:t>
            </a:r>
            <a:r>
              <a:rPr lang="fa-IR" sz="7600" dirty="0" smtClean="0">
                <a:solidFill>
                  <a:srgbClr val="0000FF"/>
                </a:solidFill>
                <a:cs typeface="B Titr" panose="00000700000000000000" pitchFamily="2" charset="-78"/>
              </a:rPr>
              <a:t> </a:t>
            </a:r>
            <a:r>
              <a:rPr lang="fa-IR" sz="7600" dirty="0">
                <a:cs typeface="B Titr" panose="00000700000000000000" pitchFamily="2" charset="-78"/>
              </a:rPr>
              <a:t>طراحی و آموزش داده شده است. </a:t>
            </a:r>
            <a:endParaRPr lang="en-US" sz="7600" dirty="0">
              <a:cs typeface="B Titr" panose="00000700000000000000" pitchFamily="2" charset="-78"/>
            </a:endParaRP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800" dirty="0" err="1">
                <a:solidFill>
                  <a:srgbClr val="0000FF"/>
                </a:solidFill>
                <a:cs typeface="B Titr" panose="00000700000000000000" pitchFamily="2" charset="-78"/>
              </a:rPr>
              <a:t>شبیه‌سازی</a:t>
            </a:r>
            <a:r>
              <a:rPr lang="fa-IR" sz="2800" dirty="0">
                <a:solidFill>
                  <a:srgbClr val="0000FF"/>
                </a:solidFill>
                <a:cs typeface="B Titr" panose="00000700000000000000" pitchFamily="2" charset="-78"/>
              </a:rPr>
              <a:t> </a:t>
            </a:r>
            <a:r>
              <a:rPr lang="fa-IR" sz="2800" dirty="0" err="1">
                <a:solidFill>
                  <a:srgbClr val="0000FF"/>
                </a:solidFill>
                <a:cs typeface="B Titr" panose="00000700000000000000" pitchFamily="2" charset="-78"/>
              </a:rPr>
              <a:t>میکرومیکسر</a:t>
            </a:r>
            <a:r>
              <a:rPr lang="fa-IR" sz="2800" dirty="0">
                <a:solidFill>
                  <a:srgbClr val="0000FF"/>
                </a:solidFill>
                <a:cs typeface="B Titr" panose="00000700000000000000" pitchFamily="2" charset="-78"/>
              </a:rPr>
              <a:t> غیر فعال</a:t>
            </a:r>
            <a:endParaRPr lang="en-US" sz="28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مثال های بررسی شده</a:t>
            </a:r>
            <a:endParaRPr lang="en-US" sz="3600" dirty="0">
              <a:solidFill>
                <a:srgbClr val="FF0000"/>
              </a:solidFill>
              <a:cs typeface="B Titr" panose="00000700000000000000" pitchFamily="2" charset="-78"/>
            </a:endParaRP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2438400" y="2286000"/>
            <a:ext cx="4462463" cy="3253549"/>
          </a:xfrm>
          <a:prstGeom prst="rect">
            <a:avLst/>
          </a:prstGeom>
        </p:spPr>
      </p:pic>
      <p:pic>
        <p:nvPicPr>
          <p:cNvPr id="2051" name="Picture 3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8117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76212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7165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509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1"/>
            <a:ext cx="8229600" cy="4788092"/>
          </a:xfrm>
        </p:spPr>
        <p:txBody>
          <a:bodyPr>
            <a:normAutofit/>
          </a:bodyPr>
          <a:lstStyle/>
          <a:p>
            <a:pPr algn="ctr" rtl="1"/>
            <a:r>
              <a:rPr lang="fa-IR" sz="2800" dirty="0">
                <a:solidFill>
                  <a:srgbClr val="0000FF"/>
                </a:solidFill>
                <a:cs typeface="B Titr" panose="00000700000000000000" pitchFamily="2" charset="-78"/>
              </a:rPr>
              <a:t>شبیه سازی جریان سیال با استفاده از ذرات میکروسکوپی در یک </a:t>
            </a:r>
            <a:r>
              <a:rPr lang="fa-IR" sz="2800" dirty="0" err="1">
                <a:solidFill>
                  <a:srgbClr val="0000FF"/>
                </a:solidFill>
                <a:cs typeface="B Titr" panose="00000700000000000000" pitchFamily="2" charset="-78"/>
              </a:rPr>
              <a:t>میکرومیکسر</a:t>
            </a:r>
            <a:r>
              <a:rPr lang="fa-IR" sz="2800" dirty="0">
                <a:solidFill>
                  <a:srgbClr val="0000FF"/>
                </a:solidFill>
                <a:cs typeface="B Titr" panose="00000700000000000000" pitchFamily="2" charset="-78"/>
              </a:rPr>
              <a:t> مجهز به </a:t>
            </a:r>
            <a:r>
              <a:rPr lang="fa-IR" sz="2800" dirty="0" err="1">
                <a:solidFill>
                  <a:srgbClr val="0000FF"/>
                </a:solidFill>
                <a:cs typeface="B Titr" panose="00000700000000000000" pitchFamily="2" charset="-78"/>
              </a:rPr>
              <a:t>پره‌های</a:t>
            </a:r>
            <a:r>
              <a:rPr lang="fa-IR" sz="2800" dirty="0">
                <a:solidFill>
                  <a:srgbClr val="0000FF"/>
                </a:solidFill>
                <a:cs typeface="B Titr" panose="00000700000000000000" pitchFamily="2" charset="-78"/>
              </a:rPr>
              <a:t> </a:t>
            </a:r>
            <a:r>
              <a:rPr lang="fa-IR" sz="2800" dirty="0" err="1">
                <a:solidFill>
                  <a:srgbClr val="0000FF"/>
                </a:solidFill>
                <a:cs typeface="B Titr" panose="00000700000000000000" pitchFamily="2" charset="-78"/>
              </a:rPr>
              <a:t>چرخان</a:t>
            </a:r>
            <a:endParaRPr lang="en-US" sz="2800" dirty="0">
              <a:solidFill>
                <a:srgbClr val="0000FF"/>
              </a:solidFill>
              <a:cs typeface="B Titr" panose="00000700000000000000" pitchFamily="2" charset="-78"/>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a:solidFill>
                  <a:srgbClr val="FF0000"/>
                </a:solidFill>
                <a:effectLst/>
                <a:cs typeface="B Titr" panose="00000700000000000000" pitchFamily="2" charset="-78"/>
              </a:rPr>
              <a:t>مثال های بررسی شده</a:t>
            </a:r>
            <a:endParaRPr lang="en-US" sz="2800" dirty="0">
              <a:solidFill>
                <a:srgbClr val="FF0000"/>
              </a:solidFill>
              <a:cs typeface="B Titr" panose="00000700000000000000" pitchFamily="2" charset="-78"/>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0"/>
            <a:ext cx="5547360" cy="3977640"/>
          </a:xfrm>
          <a:prstGeom prst="rect">
            <a:avLst/>
          </a:prstGeom>
          <a:noFill/>
          <a:ln>
            <a:noFill/>
          </a:ln>
        </p:spPr>
      </p:pic>
    </p:spTree>
    <p:extLst>
      <p:ext uri="{BB962C8B-B14F-4D97-AF65-F5344CB8AC3E}">
        <p14:creationId xmlns:p14="http://schemas.microsoft.com/office/powerpoint/2010/main" val="3235697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ctr" rtl="1"/>
            <a:r>
              <a:rPr lang="fa-IR" sz="2400" b="1" dirty="0">
                <a:solidFill>
                  <a:srgbClr val="0000FF"/>
                </a:solidFill>
                <a:cs typeface="B Titr" panose="00000700000000000000" pitchFamily="2" charset="-78"/>
              </a:rPr>
              <a:t>شبیه سازی </a:t>
            </a:r>
            <a:r>
              <a:rPr lang="fa-IR" sz="2400" dirty="0">
                <a:solidFill>
                  <a:srgbClr val="0000FF"/>
                </a:solidFill>
                <a:cs typeface="B Titr" panose="00000700000000000000" pitchFamily="2" charset="-78"/>
              </a:rPr>
              <a:t>میکرو سیستم تهویه جهت خنک کردن جریان هوای عبوری</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a:xfrm>
            <a:off x="457200" y="152400"/>
            <a:ext cx="8229600" cy="1143000"/>
          </a:xfrm>
        </p:spPr>
        <p:txBody>
          <a:bodyPr>
            <a:normAutofit/>
          </a:bodyPr>
          <a:lstStyle/>
          <a:p>
            <a:pPr algn="ctr"/>
            <a:r>
              <a:rPr lang="fa-IR" sz="3600" dirty="0">
                <a:solidFill>
                  <a:srgbClr val="FF0000"/>
                </a:solidFill>
                <a:effectLst/>
                <a:cs typeface="B Titr" panose="00000700000000000000" pitchFamily="2" charset="-78"/>
              </a:rPr>
              <a:t>مثال های بررسی شده</a:t>
            </a:r>
            <a:endParaRPr lang="en-US" sz="3600" dirty="0"/>
          </a:p>
        </p:txBody>
      </p:sp>
      <p:sp>
        <p:nvSpPr>
          <p:cNvPr id="4" name="Rectangle 2"/>
          <p:cNvSpPr>
            <a:spLocks noChangeArrowheads="1"/>
          </p:cNvSpPr>
          <p:nvPr/>
        </p:nvSpPr>
        <p:spPr bwMode="auto">
          <a:xfrm>
            <a:off x="4572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5" name="Object 4"/>
          <p:cNvGraphicFramePr>
            <a:graphicFrameLocks noChangeAspect="1"/>
          </p:cNvGraphicFramePr>
          <p:nvPr>
            <p:extLst>
              <p:ext uri="{D42A27DB-BD31-4B8C-83A1-F6EECF244321}">
                <p14:modId xmlns:p14="http://schemas.microsoft.com/office/powerpoint/2010/main" val="3210362898"/>
              </p:ext>
            </p:extLst>
          </p:nvPr>
        </p:nvGraphicFramePr>
        <p:xfrm>
          <a:off x="457199" y="2362200"/>
          <a:ext cx="3981853" cy="3175160"/>
        </p:xfrm>
        <a:graphic>
          <a:graphicData uri="http://schemas.openxmlformats.org/presentationml/2006/ole">
            <mc:AlternateContent xmlns:mc="http://schemas.openxmlformats.org/markup-compatibility/2006">
              <mc:Choice xmlns:v="urn:schemas-microsoft-com:vml" Requires="v">
                <p:oleObj spid="_x0000_s4107" name="Bitmap Image" r:id="rId3" imgW="5304762" imgH="4439270" progId="Paint.Picture">
                  <p:embed/>
                </p:oleObj>
              </mc:Choice>
              <mc:Fallback>
                <p:oleObj name="Bitmap Image" r:id="rId3" imgW="5304762" imgH="4439270"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2362200"/>
                        <a:ext cx="3981853" cy="3175160"/>
                      </a:xfrm>
                      <a:prstGeom prst="rect">
                        <a:avLst/>
                      </a:prstGeom>
                      <a:noFill/>
                    </p:spPr>
                  </p:pic>
                </p:oleObj>
              </mc:Fallback>
            </mc:AlternateContent>
          </a:graphicData>
        </a:graphic>
      </p:graphicFrame>
      <p:sp>
        <p:nvSpPr>
          <p:cNvPr id="8" name="Rectangle 6"/>
          <p:cNvSpPr>
            <a:spLocks noChangeArrowheads="1"/>
          </p:cNvSpPr>
          <p:nvPr/>
        </p:nvSpPr>
        <p:spPr bwMode="auto">
          <a:xfrm flipV="1">
            <a:off x="4648200" y="3070383"/>
            <a:ext cx="117689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graphicFrame>
        <p:nvGraphicFramePr>
          <p:cNvPr id="9" name="Object 8"/>
          <p:cNvGraphicFramePr>
            <a:graphicFrameLocks noChangeAspect="1"/>
          </p:cNvGraphicFramePr>
          <p:nvPr>
            <p:extLst>
              <p:ext uri="{D42A27DB-BD31-4B8C-83A1-F6EECF244321}">
                <p14:modId xmlns:p14="http://schemas.microsoft.com/office/powerpoint/2010/main" val="4112087322"/>
              </p:ext>
            </p:extLst>
          </p:nvPr>
        </p:nvGraphicFramePr>
        <p:xfrm>
          <a:off x="4648200" y="2346960"/>
          <a:ext cx="3886200" cy="3175160"/>
        </p:xfrm>
        <a:graphic>
          <a:graphicData uri="http://schemas.openxmlformats.org/presentationml/2006/ole">
            <mc:AlternateContent xmlns:mc="http://schemas.openxmlformats.org/markup-compatibility/2006">
              <mc:Choice xmlns:v="urn:schemas-microsoft-com:vml" Requires="v">
                <p:oleObj spid="_x0000_s4108" name="Bitmap Image" r:id="rId5" imgW="5334745" imgH="4420217" progId="Paint.Picture">
                  <p:embed/>
                </p:oleObj>
              </mc:Choice>
              <mc:Fallback>
                <p:oleObj name="Bitmap Image" r:id="rId5" imgW="5334745" imgH="4420217"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346960"/>
                        <a:ext cx="3886200" cy="3175160"/>
                      </a:xfrm>
                      <a:prstGeom prst="rect">
                        <a:avLst/>
                      </a:prstGeom>
                      <a:noFill/>
                    </p:spPr>
                  </p:pic>
                </p:oleObj>
              </mc:Fallback>
            </mc:AlternateContent>
          </a:graphicData>
        </a:graphic>
      </p:graphicFrame>
    </p:spTree>
    <p:extLst>
      <p:ext uri="{BB962C8B-B14F-4D97-AF65-F5344CB8AC3E}">
        <p14:creationId xmlns:p14="http://schemas.microsoft.com/office/powerpoint/2010/main" val="94799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400" dirty="0">
                <a:solidFill>
                  <a:srgbClr val="0000FF"/>
                </a:solidFill>
                <a:cs typeface="B Titr" panose="00000700000000000000" pitchFamily="2" charset="-78"/>
              </a:rPr>
              <a:t>شبیه سازی میکرو </a:t>
            </a:r>
            <a:r>
              <a:rPr lang="fa-IR" sz="2400" dirty="0" err="1">
                <a:solidFill>
                  <a:srgbClr val="0000FF"/>
                </a:solidFill>
                <a:cs typeface="B Titr" panose="00000700000000000000" pitchFamily="2" charset="-78"/>
              </a:rPr>
              <a:t>راکتور</a:t>
            </a:r>
            <a:r>
              <a:rPr lang="fa-IR" sz="2400" dirty="0">
                <a:solidFill>
                  <a:srgbClr val="0000FF"/>
                </a:solidFill>
                <a:cs typeface="B Titr" panose="00000700000000000000" pitchFamily="2" charset="-78"/>
              </a:rPr>
              <a:t> </a:t>
            </a:r>
            <a:r>
              <a:rPr lang="fa-IR" sz="2400" dirty="0" err="1">
                <a:solidFill>
                  <a:srgbClr val="0000FF"/>
                </a:solidFill>
                <a:cs typeface="B Titr" panose="00000700000000000000" pitchFamily="2" charset="-78"/>
              </a:rPr>
              <a:t>کاتالیستی</a:t>
            </a:r>
            <a:r>
              <a:rPr lang="fa-IR" sz="2400" dirty="0">
                <a:solidFill>
                  <a:srgbClr val="0000FF"/>
                </a:solidFill>
                <a:cs typeface="B Titr" panose="00000700000000000000" pitchFamily="2" charset="-78"/>
              </a:rPr>
              <a:t> بستر ثابت </a:t>
            </a:r>
            <a:endParaRPr lang="en-US" sz="2400" b="1" dirty="0">
              <a:solidFill>
                <a:srgbClr val="0000FF"/>
              </a:solidFill>
              <a:cs typeface="B Titr" panose="00000700000000000000" pitchFamily="2" charset="-78"/>
            </a:endParaRPr>
          </a:p>
        </p:txBody>
      </p:sp>
      <p:sp>
        <p:nvSpPr>
          <p:cNvPr id="3" name="Title 2"/>
          <p:cNvSpPr>
            <a:spLocks noGrp="1"/>
          </p:cNvSpPr>
          <p:nvPr>
            <p:ph type="title"/>
          </p:nvPr>
        </p:nvSpPr>
        <p:spPr>
          <a:xfrm>
            <a:off x="457200" y="17585"/>
            <a:ext cx="8229600" cy="1143000"/>
          </a:xfrm>
        </p:spPr>
        <p:txBody>
          <a:bodyPr>
            <a:normAutofit/>
          </a:bodyPr>
          <a:lstStyle/>
          <a:p>
            <a:pPr algn="ctr"/>
            <a:r>
              <a:rPr lang="fa-IR" sz="3600" dirty="0">
                <a:solidFill>
                  <a:srgbClr val="FF0000"/>
                </a:solidFill>
                <a:effectLst/>
                <a:cs typeface="B Titr" panose="00000700000000000000" pitchFamily="2" charset="-78"/>
              </a:rPr>
              <a:t>مثال های بررسی شده</a:t>
            </a:r>
            <a:endParaRPr lang="en-US" sz="40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181600" y="1981200"/>
            <a:ext cx="2724150" cy="2042795"/>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295400" y="1981200"/>
            <a:ext cx="2743200" cy="2057400"/>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5186045" y="3881216"/>
            <a:ext cx="2719705" cy="2040255"/>
          </a:xfrm>
          <a:prstGeom prst="rect">
            <a:avLst/>
          </a:prstGeom>
        </p:spPr>
      </p:pic>
      <p:pic>
        <p:nvPicPr>
          <p:cNvPr id="8" name="Picture 7"/>
          <p:cNvPicPr/>
          <p:nvPr/>
        </p:nvPicPr>
        <p:blipFill>
          <a:blip r:embed="rId5">
            <a:extLst>
              <a:ext uri="{28A0092B-C50C-407E-A947-70E740481C1C}">
                <a14:useLocalDpi xmlns:a14="http://schemas.microsoft.com/office/drawing/2010/main" val="0"/>
              </a:ext>
            </a:extLst>
          </a:blip>
          <a:stretch>
            <a:fillRect/>
          </a:stretch>
        </p:blipFill>
        <p:spPr>
          <a:xfrm>
            <a:off x="1445895" y="3903919"/>
            <a:ext cx="2742565" cy="2057400"/>
          </a:xfrm>
          <a:prstGeom prst="rect">
            <a:avLst/>
          </a:prstGeom>
        </p:spPr>
      </p:pic>
    </p:spTree>
    <p:extLst>
      <p:ext uri="{BB962C8B-B14F-4D97-AF65-F5344CB8AC3E}">
        <p14:creationId xmlns:p14="http://schemas.microsoft.com/office/powerpoint/2010/main" val="288442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400" dirty="0" err="1">
                <a:solidFill>
                  <a:srgbClr val="0000FF"/>
                </a:solidFill>
                <a:cs typeface="B Titr" panose="00000700000000000000" pitchFamily="2" charset="-78"/>
              </a:rPr>
              <a:t>شبیه‌سازی</a:t>
            </a:r>
            <a:r>
              <a:rPr lang="fa-IR" sz="2400" dirty="0">
                <a:solidFill>
                  <a:srgbClr val="0000FF"/>
                </a:solidFill>
                <a:cs typeface="B Titr" panose="00000700000000000000" pitchFamily="2" charset="-78"/>
              </a:rPr>
              <a:t> </a:t>
            </a:r>
            <a:r>
              <a:rPr lang="fa-IR" sz="2400" dirty="0" err="1">
                <a:solidFill>
                  <a:srgbClr val="0000FF"/>
                </a:solidFill>
                <a:cs typeface="B Titr" panose="00000700000000000000" pitchFamily="2" charset="-78"/>
              </a:rPr>
              <a:t>دوبعدی</a:t>
            </a:r>
            <a:r>
              <a:rPr lang="fa-IR" sz="2400" dirty="0">
                <a:solidFill>
                  <a:srgbClr val="0000FF"/>
                </a:solidFill>
                <a:cs typeface="B Titr" panose="00000700000000000000" pitchFamily="2" charset="-78"/>
              </a:rPr>
              <a:t> و </a:t>
            </a:r>
            <a:r>
              <a:rPr lang="fa-IR" sz="2400" dirty="0" err="1">
                <a:solidFill>
                  <a:srgbClr val="0000FF"/>
                </a:solidFill>
                <a:cs typeface="B Titr" panose="00000700000000000000" pitchFamily="2" charset="-78"/>
              </a:rPr>
              <a:t>سه‌بعدی</a:t>
            </a:r>
            <a:r>
              <a:rPr lang="fa-IR" sz="2400" dirty="0">
                <a:solidFill>
                  <a:srgbClr val="0000FF"/>
                </a:solidFill>
                <a:cs typeface="B Titr" panose="00000700000000000000" pitchFamily="2" charset="-78"/>
              </a:rPr>
              <a:t> </a:t>
            </a:r>
            <a:r>
              <a:rPr lang="fa-IR" sz="2400" dirty="0" err="1">
                <a:solidFill>
                  <a:srgbClr val="0000FF"/>
                </a:solidFill>
                <a:cs typeface="B Titr" panose="00000700000000000000" pitchFamily="2" charset="-78"/>
              </a:rPr>
              <a:t>میکرومبدل</a:t>
            </a:r>
            <a:r>
              <a:rPr lang="fa-IR" sz="2400" dirty="0">
                <a:solidFill>
                  <a:srgbClr val="0000FF"/>
                </a:solidFill>
                <a:cs typeface="B Titr" panose="00000700000000000000" pitchFamily="2" charset="-78"/>
              </a:rPr>
              <a:t> پوسته و لوله</a:t>
            </a:r>
            <a:endParaRPr lang="en-US" sz="2400" b="1" dirty="0">
              <a:solidFill>
                <a:srgbClr val="0000FF"/>
              </a:solidFill>
              <a:cs typeface="B Titr" panose="00000700000000000000" pitchFamily="2" charset="-78"/>
            </a:endParaRPr>
          </a:p>
        </p:txBody>
      </p:sp>
      <p:sp>
        <p:nvSpPr>
          <p:cNvPr id="3" name="Title 2"/>
          <p:cNvSpPr>
            <a:spLocks noGrp="1"/>
          </p:cNvSpPr>
          <p:nvPr>
            <p:ph type="title"/>
          </p:nvPr>
        </p:nvSpPr>
        <p:spPr>
          <a:xfrm>
            <a:off x="381000" y="0"/>
            <a:ext cx="8229600" cy="1143000"/>
          </a:xfrm>
        </p:spPr>
        <p:txBody>
          <a:bodyPr>
            <a:noAutofit/>
          </a:bodyPr>
          <a:lstStyle/>
          <a:p>
            <a:pPr algn="ctr"/>
            <a:r>
              <a:rPr lang="fa-IR" sz="3600" dirty="0">
                <a:solidFill>
                  <a:srgbClr val="FF0000"/>
                </a:solidFill>
                <a:effectLst/>
                <a:cs typeface="B Titr" panose="00000700000000000000" pitchFamily="2" charset="-78"/>
              </a:rPr>
              <a:t>مثال های بررسی شده</a:t>
            </a:r>
            <a:endParaRPr lang="en-US" sz="3600" dirty="0"/>
          </a:p>
        </p:txBody>
      </p:sp>
      <p:pic>
        <p:nvPicPr>
          <p:cNvPr id="11" name="Picture 10"/>
          <p:cNvPicPr/>
          <p:nvPr/>
        </p:nvPicPr>
        <p:blipFill rotWithShape="1">
          <a:blip r:embed="rId3">
            <a:extLst>
              <a:ext uri="{28A0092B-C50C-407E-A947-70E740481C1C}">
                <a14:useLocalDpi xmlns:a14="http://schemas.microsoft.com/office/drawing/2010/main" val="0"/>
              </a:ext>
            </a:extLst>
          </a:blip>
          <a:srcRect t="29247" r="7600" b="28434"/>
          <a:stretch/>
        </p:blipFill>
        <p:spPr bwMode="auto">
          <a:xfrm>
            <a:off x="4953000" y="2514600"/>
            <a:ext cx="3048000" cy="1246770"/>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4">
            <a:extLst>
              <a:ext uri="{28A0092B-C50C-407E-A947-70E740481C1C}">
                <a14:useLocalDpi xmlns:a14="http://schemas.microsoft.com/office/drawing/2010/main" val="0"/>
              </a:ext>
            </a:extLst>
          </a:blip>
          <a:srcRect t="29247" r="7268" b="27548"/>
          <a:stretch/>
        </p:blipFill>
        <p:spPr bwMode="auto">
          <a:xfrm>
            <a:off x="1527346" y="2514601"/>
            <a:ext cx="2968454" cy="1246770"/>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5">
            <a:extLst>
              <a:ext uri="{28A0092B-C50C-407E-A947-70E740481C1C}">
                <a14:useLocalDpi xmlns:a14="http://schemas.microsoft.com/office/drawing/2010/main" val="0"/>
              </a:ext>
            </a:extLst>
          </a:blip>
          <a:srcRect t="29025" r="7600" b="27991"/>
          <a:stretch/>
        </p:blipFill>
        <p:spPr bwMode="auto">
          <a:xfrm>
            <a:off x="4925060" y="3962400"/>
            <a:ext cx="2999740" cy="120523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6">
            <a:extLst>
              <a:ext uri="{28A0092B-C50C-407E-A947-70E740481C1C}">
                <a14:useLocalDpi xmlns:a14="http://schemas.microsoft.com/office/drawing/2010/main" val="0"/>
              </a:ext>
            </a:extLst>
          </a:blip>
          <a:srcRect t="26803" r="3805" b="24856"/>
          <a:stretch/>
        </p:blipFill>
        <p:spPr bwMode="auto">
          <a:xfrm>
            <a:off x="1632585" y="3962400"/>
            <a:ext cx="3015615" cy="1228725"/>
          </a:xfrm>
          <a:prstGeom prst="rect">
            <a:avLst/>
          </a:prstGeom>
          <a:ln>
            <a:noFill/>
          </a:ln>
          <a:extLst>
            <a:ext uri="{53640926-AAD7-44D8-BBD7-CCE9431645EC}">
              <a14:shadowObscured xmlns:a14="http://schemas.microsoft.com/office/drawing/2010/main"/>
            </a:ext>
          </a:extLst>
        </p:spPr>
      </p:pic>
      <p:sp>
        <p:nvSpPr>
          <p:cNvPr id="6" name="Rectangle 7"/>
          <p:cNvSpPr>
            <a:spLocks noChangeArrowheads="1"/>
          </p:cNvSpPr>
          <p:nvPr/>
        </p:nvSpPr>
        <p:spPr bwMode="auto">
          <a:xfrm>
            <a:off x="2514600" y="562075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7" name="Object 6"/>
          <p:cNvGraphicFramePr>
            <a:graphicFrameLocks noChangeAspect="1"/>
          </p:cNvGraphicFramePr>
          <p:nvPr>
            <p:extLst>
              <p:ext uri="{D42A27DB-BD31-4B8C-83A1-F6EECF244321}">
                <p14:modId xmlns:p14="http://schemas.microsoft.com/office/powerpoint/2010/main" val="3933821661"/>
              </p:ext>
            </p:extLst>
          </p:nvPr>
        </p:nvGraphicFramePr>
        <p:xfrm>
          <a:off x="2514600" y="5620755"/>
          <a:ext cx="4286250" cy="295275"/>
        </p:xfrm>
        <a:graphic>
          <a:graphicData uri="http://schemas.openxmlformats.org/presentationml/2006/ole">
            <mc:AlternateContent xmlns:mc="http://schemas.openxmlformats.org/markup-compatibility/2006">
              <mc:Choice xmlns:v="urn:schemas-microsoft-com:vml" Requires="v">
                <p:oleObj spid="_x0000_s3083" name="Bitmap Image" r:id="rId7" imgW="4285714" imgH="295238" progId="Paint.Picture">
                  <p:embed/>
                </p:oleObj>
              </mc:Choice>
              <mc:Fallback>
                <p:oleObj name="Bitmap Image" r:id="rId7" imgW="4285714" imgH="295238" progId="Paint.Picture">
                  <p:embed/>
                  <p:pic>
                    <p:nvPicPr>
                      <p:cNvPr id="0" name="Object 6"/>
                      <p:cNvPicPr>
                        <a:picLocks noChangeAspect="1" noChangeArrowheads="1"/>
                      </p:cNvPicPr>
                      <p:nvPr/>
                    </p:nvPicPr>
                    <p:blipFill>
                      <a:blip r:embed="rId8">
                        <a:lum bright="20000"/>
                        <a:extLst>
                          <a:ext uri="{28A0092B-C50C-407E-A947-70E740481C1C}">
                            <a14:useLocalDpi xmlns:a14="http://schemas.microsoft.com/office/drawing/2010/main" val="0"/>
                          </a:ext>
                        </a:extLst>
                      </a:blip>
                      <a:srcRect/>
                      <a:stretch>
                        <a:fillRect/>
                      </a:stretch>
                    </p:blipFill>
                    <p:spPr bwMode="auto">
                      <a:xfrm>
                        <a:off x="2514600" y="5620755"/>
                        <a:ext cx="428625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7" name="Picture 752"/>
          <p:cNvPicPr>
            <a:picLocks noChangeAspect="1" noChangeArrowheads="1"/>
          </p:cNvPicPr>
          <p:nvPr/>
        </p:nvPicPr>
        <p:blipFill>
          <a:blip r:embed="rId3">
            <a:extLst>
              <a:ext uri="{28A0092B-C50C-407E-A947-70E740481C1C}">
                <a14:useLocalDpi xmlns:a14="http://schemas.microsoft.com/office/drawing/2010/main" val="0"/>
              </a:ext>
            </a:extLst>
          </a:blip>
          <a:srcRect t="29247" r="7600" b="28435"/>
          <a:stretch>
            <a:fillRect/>
          </a:stretch>
        </p:blipFill>
        <p:spPr bwMode="auto">
          <a:xfrm>
            <a:off x="0" y="0"/>
            <a:ext cx="27717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753"/>
          <p:cNvPicPr>
            <a:picLocks noChangeAspect="1" noChangeArrowheads="1"/>
          </p:cNvPicPr>
          <p:nvPr/>
        </p:nvPicPr>
        <p:blipFill>
          <a:blip r:embed="rId4">
            <a:extLst>
              <a:ext uri="{28A0092B-C50C-407E-A947-70E740481C1C}">
                <a14:useLocalDpi xmlns:a14="http://schemas.microsoft.com/office/drawing/2010/main" val="0"/>
              </a:ext>
            </a:extLst>
          </a:blip>
          <a:srcRect t="29247" r="7268" b="27548"/>
          <a:stretch>
            <a:fillRect/>
          </a:stretch>
        </p:blipFill>
        <p:spPr bwMode="auto">
          <a:xfrm>
            <a:off x="0" y="0"/>
            <a:ext cx="27241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754"/>
          <p:cNvPicPr>
            <a:picLocks noChangeAspect="1" noChangeArrowheads="1"/>
          </p:cNvPicPr>
          <p:nvPr/>
        </p:nvPicPr>
        <p:blipFill>
          <a:blip r:embed="rId5">
            <a:extLst>
              <a:ext uri="{28A0092B-C50C-407E-A947-70E740481C1C}">
                <a14:useLocalDpi xmlns:a14="http://schemas.microsoft.com/office/drawing/2010/main" val="0"/>
              </a:ext>
            </a:extLst>
          </a:blip>
          <a:srcRect t="29025" r="7600" b="27991"/>
          <a:stretch>
            <a:fillRect/>
          </a:stretch>
        </p:blipFill>
        <p:spPr bwMode="auto">
          <a:xfrm>
            <a:off x="0" y="0"/>
            <a:ext cx="28003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755"/>
          <p:cNvPicPr>
            <a:picLocks noChangeAspect="1" noChangeArrowheads="1"/>
          </p:cNvPicPr>
          <p:nvPr/>
        </p:nvPicPr>
        <p:blipFill>
          <a:blip r:embed="rId6">
            <a:extLst>
              <a:ext uri="{28A0092B-C50C-407E-A947-70E740481C1C}">
                <a14:useLocalDpi xmlns:a14="http://schemas.microsoft.com/office/drawing/2010/main" val="0"/>
              </a:ext>
            </a:extLst>
          </a:blip>
          <a:srcRect t="26804" r="3806" b="24857"/>
          <a:stretch>
            <a:fillRect/>
          </a:stretch>
        </p:blipFill>
        <p:spPr bwMode="auto">
          <a:xfrm>
            <a:off x="0" y="0"/>
            <a:ext cx="26479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p:cNvPicPr>
            <a:picLocks noChangeAspect="1" noChangeArrowheads="1"/>
          </p:cNvPicPr>
          <p:nvPr/>
        </p:nvPicPr>
        <p:blipFill>
          <a:blip r:embed="rId8">
            <a:lum bright="20000"/>
            <a:extLst>
              <a:ext uri="{28A0092B-C50C-407E-A947-70E740481C1C}">
                <a14:useLocalDpi xmlns:a14="http://schemas.microsoft.com/office/drawing/2010/main" val="0"/>
              </a:ext>
            </a:extLst>
          </a:blip>
          <a:srcRect/>
          <a:stretch>
            <a:fillRect/>
          </a:stretch>
        </p:blipFill>
        <p:spPr bwMode="auto">
          <a:xfrm>
            <a:off x="0" y="0"/>
            <a:ext cx="428625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643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400" dirty="0" err="1">
                <a:solidFill>
                  <a:srgbClr val="0000FF"/>
                </a:solidFill>
                <a:cs typeface="B Titr" panose="00000700000000000000" pitchFamily="2" charset="-78"/>
              </a:rPr>
              <a:t>شبیه‌سازی</a:t>
            </a:r>
            <a:r>
              <a:rPr lang="fa-IR" sz="2400" dirty="0">
                <a:solidFill>
                  <a:srgbClr val="0000FF"/>
                </a:solidFill>
                <a:cs typeface="B Titr" panose="00000700000000000000" pitchFamily="2" charset="-78"/>
              </a:rPr>
              <a:t> میکرو مبدل </a:t>
            </a:r>
            <a:r>
              <a:rPr lang="fa-IR" sz="2400" dirty="0" err="1">
                <a:solidFill>
                  <a:srgbClr val="0000FF"/>
                </a:solidFill>
                <a:cs typeface="B Titr" panose="00000700000000000000" pitchFamily="2" charset="-78"/>
              </a:rPr>
              <a:t>صفحه‌ای</a:t>
            </a:r>
            <a:r>
              <a:rPr lang="fa-IR" sz="2400" dirty="0">
                <a:solidFill>
                  <a:srgbClr val="0000FF"/>
                </a:solidFill>
                <a:cs typeface="B Titr" panose="00000700000000000000" pitchFamily="2" charset="-78"/>
              </a:rPr>
              <a:t> با جریان </a:t>
            </a:r>
            <a:r>
              <a:rPr lang="fa-IR" sz="2400" dirty="0" err="1">
                <a:solidFill>
                  <a:srgbClr val="0000FF"/>
                </a:solidFill>
                <a:cs typeface="B Titr" panose="00000700000000000000" pitchFamily="2" charset="-78"/>
              </a:rPr>
              <a:t>ناهمسو</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a:solidFill>
                  <a:srgbClr val="FF0000"/>
                </a:solidFill>
                <a:effectLst/>
                <a:cs typeface="B Titr" panose="00000700000000000000" pitchFamily="2" charset="-78"/>
              </a:rPr>
              <a:t>مثال های بررسی شده</a:t>
            </a:r>
            <a:endParaRPr lang="en-US" sz="40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6000"/>
            <a:ext cx="5753100" cy="4013584"/>
          </a:xfrm>
          <a:prstGeom prst="rect">
            <a:avLst/>
          </a:prstGeom>
          <a:noFill/>
          <a:ln>
            <a:noFill/>
          </a:ln>
        </p:spPr>
      </p:pic>
    </p:spTree>
    <p:extLst>
      <p:ext uri="{BB962C8B-B14F-4D97-AF65-F5344CB8AC3E}">
        <p14:creationId xmlns:p14="http://schemas.microsoft.com/office/powerpoint/2010/main" val="1382103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rtl="1"/>
            <a:r>
              <a:rPr lang="fa-IR" sz="2800" dirty="0" err="1">
                <a:solidFill>
                  <a:srgbClr val="0000FF"/>
                </a:solidFill>
                <a:cs typeface="B Titr" panose="00000700000000000000" pitchFamily="2" charset="-78"/>
              </a:rPr>
              <a:t>شبیه‌سازی</a:t>
            </a:r>
            <a:r>
              <a:rPr lang="fa-IR" sz="2800" dirty="0">
                <a:solidFill>
                  <a:srgbClr val="0000FF"/>
                </a:solidFill>
                <a:cs typeface="B Titr" panose="00000700000000000000" pitchFamily="2" charset="-78"/>
              </a:rPr>
              <a:t> عملکرد یک میکرو پمپ مجهز به غشاء الاستیک (</a:t>
            </a:r>
            <a:r>
              <a:rPr lang="fa-IR" sz="2800" dirty="0" err="1">
                <a:solidFill>
                  <a:srgbClr val="0000FF"/>
                </a:solidFill>
                <a:cs typeface="B Titr" panose="00000700000000000000" pitchFamily="2" charset="-78"/>
              </a:rPr>
              <a:t>فلپ</a:t>
            </a:r>
            <a:r>
              <a:rPr lang="fa-IR" sz="2800" dirty="0" smtClean="0">
                <a:solidFill>
                  <a:srgbClr val="0000FF"/>
                </a:solidFill>
                <a:cs typeface="B Titr" panose="00000700000000000000" pitchFamily="2" charset="-78"/>
              </a:rPr>
              <a:t>)</a:t>
            </a:r>
          </a:p>
          <a:p>
            <a:pPr algn="ctr" rtl="1"/>
            <a:endParaRPr lang="en-US" sz="2800" dirty="0">
              <a:solidFill>
                <a:srgbClr val="0000FF"/>
              </a:solidFill>
              <a:cs typeface="B Titr" panose="00000700000000000000" pitchFamily="2" charset="-78"/>
            </a:endParaRPr>
          </a:p>
        </p:txBody>
      </p:sp>
      <p:sp>
        <p:nvSpPr>
          <p:cNvPr id="3" name="Title 2"/>
          <p:cNvSpPr>
            <a:spLocks noGrp="1"/>
          </p:cNvSpPr>
          <p:nvPr>
            <p:ph type="title"/>
          </p:nvPr>
        </p:nvSpPr>
        <p:spPr/>
        <p:txBody>
          <a:bodyPr/>
          <a:lstStyle/>
          <a:p>
            <a:pPr algn="ctr"/>
            <a:r>
              <a:rPr lang="fa-IR" sz="4400" dirty="0">
                <a:solidFill>
                  <a:srgbClr val="FF0000"/>
                </a:solidFill>
                <a:effectLst/>
                <a:cs typeface="B Titr" panose="00000700000000000000" pitchFamily="2" charset="-78"/>
              </a:rPr>
              <a:t>مثال های بررسی شده</a:t>
            </a:r>
            <a:endParaRPr lang="fa-IR"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009900"/>
            <a:ext cx="3657600" cy="243840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570863" y="2438400"/>
            <a:ext cx="4115937" cy="3581400"/>
          </a:xfrm>
          <a:prstGeom prst="rect">
            <a:avLst/>
          </a:prstGeom>
        </p:spPr>
      </p:pic>
    </p:spTree>
    <p:extLst>
      <p:ext uri="{BB962C8B-B14F-4D97-AF65-F5344CB8AC3E}">
        <p14:creationId xmlns:p14="http://schemas.microsoft.com/office/powerpoint/2010/main" val="33315666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4121</TotalTime>
  <Words>498</Words>
  <Application>Microsoft Office PowerPoint</Application>
  <PresentationFormat>On-screen Show (4:3)</PresentationFormat>
  <Paragraphs>39</Paragraphs>
  <Slides>11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1" baseType="lpstr">
      <vt:lpstr>Arial</vt:lpstr>
      <vt:lpstr>B Titr</vt:lpstr>
      <vt:lpstr>Calibri</vt:lpstr>
      <vt:lpstr>Lucida Sans Unicode</vt:lpstr>
      <vt:lpstr>Times New Roman</vt:lpstr>
      <vt:lpstr>Verdana</vt:lpstr>
      <vt:lpstr>Wingdings 2</vt:lpstr>
      <vt:lpstr>Wingdings 3</vt:lpstr>
      <vt:lpstr>Concourse</vt:lpstr>
      <vt:lpstr>Bitmap Image</vt:lpstr>
      <vt:lpstr>            آموزش جامع به همراه شبیه سازی سیستم های میکروسیالی با نرم افزار COMSOL  علیرضا پورپروانه مهر 94 MarketCode.ir    </vt:lpstr>
      <vt:lpstr> </vt:lpstr>
      <vt:lpstr>مثال های بررسی شده</vt:lpstr>
      <vt:lpstr>مثال های بررسی شده</vt:lpstr>
      <vt:lpstr>مثال های بررسی شده</vt:lpstr>
      <vt:lpstr>مثال های بررسی شده</vt:lpstr>
      <vt:lpstr>مثال های بررسی شده</vt:lpstr>
      <vt:lpstr>مثال های بررسی شده</vt:lpstr>
      <vt:lpstr>مثال های بررسی شده</vt:lpstr>
      <vt:lpstr>آنچه در این کد خواهید آموخت</vt:lpstr>
      <vt:lpstr>نکات و الزامات</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marketcode</cp:lastModifiedBy>
  <cp:revision>191</cp:revision>
  <dcterms:created xsi:type="dcterms:W3CDTF">2006-08-16T00:00:00Z</dcterms:created>
  <dcterms:modified xsi:type="dcterms:W3CDTF">2016-11-08T05:09:42Z</dcterms:modified>
</cp:coreProperties>
</file>