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6" r:id="rId2"/>
    <p:sldId id="257" r:id="rId3"/>
    <p:sldId id="317" r:id="rId4"/>
    <p:sldId id="324" r:id="rId5"/>
    <p:sldId id="325" r:id="rId6"/>
    <p:sldId id="326" r:id="rId7"/>
    <p:sldId id="327" r:id="rId8"/>
    <p:sldId id="328" r:id="rId9"/>
    <p:sldId id="3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F5A7"/>
    <a:srgbClr val="9AFE9F"/>
    <a:srgbClr val="A50021"/>
    <a:srgbClr val="5D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 autoAdjust="0"/>
    <p:restoredTop sz="94337" autoAdjust="0"/>
  </p:normalViewPr>
  <p:slideViewPr>
    <p:cSldViewPr snapToGrid="0">
      <p:cViewPr>
        <p:scale>
          <a:sx n="61" d="100"/>
          <a:sy n="61" d="100"/>
        </p:scale>
        <p:origin x="-1152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2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81125-3E44-4947-B156-E2A4C82EBBF9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41348-6C4B-4EA2-AC05-0AC47DCB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6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3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1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B22C03-2917-442E-9BF3-B3DAEA62E0C4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1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3" y="274642"/>
            <a:ext cx="236996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2" y="1444296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4296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3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B22C03-2917-442E-9BF3-B3DAEA62E0C4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6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3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7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7" y="5791254"/>
            <a:ext cx="4536420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0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7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7" y="5791254"/>
            <a:ext cx="4536420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0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0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B22C03-2917-442E-9BF3-B3DAEA62E0C4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8" y="6407946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6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071" y="526943"/>
            <a:ext cx="10468864" cy="5919456"/>
          </a:xfrm>
          <a:noFill/>
        </p:spPr>
        <p:txBody>
          <a:bodyPr>
            <a:normAutofit/>
          </a:bodyPr>
          <a:lstStyle/>
          <a:p>
            <a:pPr lvl="0" algn="ctr" rtl="1"/>
            <a:r>
              <a:rPr lang="fa-IR" sz="3200" dirty="0" smtClean="0">
                <a:solidFill>
                  <a:srgbClr val="A50021"/>
                </a:solidFill>
              </a:rPr>
              <a:t/>
            </a:r>
            <a:br>
              <a:rPr lang="fa-IR" sz="3200" dirty="0" smtClean="0">
                <a:solidFill>
                  <a:srgbClr val="A50021"/>
                </a:solidFill>
              </a:rPr>
            </a:br>
            <a:r>
              <a:rPr lang="fa-IR" sz="3200" dirty="0" smtClean="0">
                <a:solidFill>
                  <a:srgbClr val="A50021"/>
                </a:solidFill>
              </a:rPr>
              <a:t/>
            </a:r>
            <a:br>
              <a:rPr lang="fa-IR" sz="3200" dirty="0" smtClean="0">
                <a:solidFill>
                  <a:srgbClr val="A50021"/>
                </a:solidFill>
              </a:rPr>
            </a:b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بررسی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رفتار حالت گذرای پیل سوختی اکسید جامد صفحه‌ای</a:t>
            </a:r>
            <a:r>
              <a:rPr lang="en-US" sz="3200" dirty="0">
                <a:solidFill>
                  <a:srgbClr val="A50021"/>
                </a:solidFill>
              </a:rPr>
              <a:t/>
            </a:r>
            <a:br>
              <a:rPr lang="en-US" sz="3200" dirty="0">
                <a:solidFill>
                  <a:srgbClr val="A50021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en-US" sz="3200" dirty="0" smtClean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00B050"/>
                </a:solidFill>
                <a:effectLst/>
                <a:cs typeface="B Titr" pitchFamily="2" charset="-78"/>
              </a:rPr>
              <a:t>آرمین </a:t>
            </a:r>
            <a:r>
              <a:rPr lang="fa-IR" sz="3600" dirty="0" smtClean="0">
                <a:solidFill>
                  <a:srgbClr val="00B050"/>
                </a:solidFill>
                <a:effectLst/>
                <a:cs typeface="B Titr" pitchFamily="2" charset="-78"/>
              </a:rPr>
              <a:t>اعتمادی</a:t>
            </a:r>
            <a:r>
              <a:rPr lang="en-US" sz="3200" dirty="0">
                <a:solidFill>
                  <a:schemeClr val="bg1"/>
                </a:solidFill>
                <a:effectLst/>
                <a:cs typeface="B Nazanin" pitchFamily="2" charset="-78"/>
              </a:rPr>
              <a:t/>
            </a:r>
            <a:br>
              <a:rPr lang="en-US" sz="3200" dirty="0">
                <a:solidFill>
                  <a:schemeClr val="bg1"/>
                </a:solidFill>
                <a:effectLst/>
                <a:cs typeface="B Nazanin" pitchFamily="2" charset="-78"/>
              </a:rPr>
            </a:br>
            <a:r>
              <a:rPr lang="en-US" sz="3200" dirty="0" smtClean="0">
                <a:solidFill>
                  <a:schemeClr val="bg1"/>
                </a:solidFill>
                <a:effectLst/>
                <a:cs typeface="B Nazanin" pitchFamily="2" charset="-78"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/>
                <a:cs typeface="B Nazanin" pitchFamily="2" charset="-78"/>
              </a:rPr>
            </a:br>
            <a:r>
              <a:rPr lang="fa-IR" sz="3200" dirty="0">
                <a:solidFill>
                  <a:schemeClr val="bg1"/>
                </a:solidFill>
                <a:effectLst/>
                <a:cs typeface="B Nazanin" pitchFamily="2" charset="-78"/>
              </a:rPr>
              <a:t/>
            </a:r>
            <a:br>
              <a:rPr lang="fa-IR" sz="3200" dirty="0">
                <a:solidFill>
                  <a:schemeClr val="bg1"/>
                </a:solidFill>
                <a:effectLst/>
                <a:cs typeface="B Nazanin" pitchFamily="2" charset="-78"/>
              </a:rPr>
            </a:br>
            <a:r>
              <a:rPr lang="fa-IR" sz="2800" dirty="0" smtClean="0">
                <a:solidFill>
                  <a:srgbClr val="00B050"/>
                </a:solidFill>
                <a:effectLst/>
                <a:cs typeface="B Titr" pitchFamily="2" charset="-78"/>
              </a:rPr>
              <a:t>آذر 94</a:t>
            </a:r>
            <a:r>
              <a:rPr lang="fa-IR" sz="3200" dirty="0">
                <a:solidFill>
                  <a:schemeClr val="bg1"/>
                </a:solidFill>
                <a:effectLst/>
                <a:cs typeface="B Nazanin" pitchFamily="2" charset="-78"/>
              </a:rPr>
              <a:t/>
            </a:r>
            <a:br>
              <a:rPr lang="fa-IR" sz="3200" dirty="0">
                <a:solidFill>
                  <a:schemeClr val="bg1"/>
                </a:solidFill>
                <a:effectLst/>
                <a:cs typeface="B Nazanin" pitchFamily="2" charset="-78"/>
              </a:rPr>
            </a:br>
            <a:endParaRPr lang="en-US" sz="3200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pic>
        <p:nvPicPr>
          <p:cNvPr id="3" name="Picture 2" descr="C:\Users\Doc\Desktop\mlogo-le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" y="2"/>
            <a:ext cx="3480361" cy="19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245" y="2"/>
            <a:ext cx="2134755" cy="167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646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74" y="640824"/>
            <a:ext cx="11364036" cy="60854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1800" dirty="0" smtClean="0">
                <a:cs typeface="B Titr" pitchFamily="2" charset="-78"/>
              </a:rPr>
              <a:t>1- بحران </a:t>
            </a:r>
            <a:r>
              <a:rPr lang="fa-IR" sz="1800" dirty="0">
                <a:cs typeface="B Titr" pitchFamily="2" charset="-78"/>
              </a:rPr>
              <a:t>انرژي در دهه‌هاي اخير و آلودگي فزاينده محيط زيست کشورهاي صنعتي را بر آن داشت تا جهت استفاده از سيستم‌هايي با راندمان بالا و سازگار با محيط زيست سرمايه‌گذاري کلاني بنمايند که به اين جهت پيل‌هاي سوختي مورد توجه قرار گرفته‌اند. </a:t>
            </a:r>
            <a:endParaRPr lang="fa-IR" sz="1800" dirty="0" smtClean="0">
              <a:cs typeface="B Titr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800" dirty="0" smtClean="0">
                <a:cs typeface="B Titr" pitchFamily="2" charset="-78"/>
              </a:rPr>
              <a:t>2- پيل سوختي</a:t>
            </a:r>
            <a:r>
              <a:rPr lang="en-US" sz="1800" dirty="0" smtClean="0">
                <a:cs typeface="B Titr" pitchFamily="2" charset="-78"/>
              </a:rPr>
              <a:t> </a:t>
            </a:r>
            <a:r>
              <a:rPr lang="fa-IR" sz="1800" dirty="0" smtClean="0">
                <a:cs typeface="B Titr" pitchFamily="2" charset="-78"/>
              </a:rPr>
              <a:t>به </a:t>
            </a:r>
            <a:r>
              <a:rPr lang="fa-IR" sz="1800" dirty="0">
                <a:cs typeface="B Titr" pitchFamily="2" charset="-78"/>
              </a:rPr>
              <a:t>عنوان يک فناوري جديد براي توليد انرژي در دنيا محسوب مي‌شود که از ترکيب مستقيم بين سوخت و اکسيدکننده انرژي الکتريکي با راندمان بالا توليد مي‌کند. پيل‌هاي سوختي داراي مزايايي از جمله راندمان بالا، سازگاري با محيط زيست، سازگاري سيستم از نظر تعمير و نگهداري، تنوع در سوخت مصرفي، عدم آلودگي صوتي، طراحي و ساخت در ابعاد و کاربردهاي مختلف، قابليت توليد همزمان حرارت و الکتريسيته و استفاده در کاربردهاي توليد غيرمتمرکز انرژي مي‌باشد. </a:t>
            </a:r>
            <a:endParaRPr lang="en-US" sz="1800" dirty="0" smtClean="0">
              <a:cs typeface="B Titr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800" dirty="0" smtClean="0">
                <a:cs typeface="B Titr" pitchFamily="2" charset="-78"/>
              </a:rPr>
              <a:t>2- </a:t>
            </a:r>
            <a:r>
              <a:rPr lang="ar-SA" sz="1800" dirty="0">
                <a:cs typeface="B Titr" pitchFamily="2" charset="-78"/>
              </a:rPr>
              <a:t>مدل‌سازی در قالب کدنویسی عددی و در نرم‌افزار </a:t>
            </a:r>
            <a:r>
              <a:rPr lang="fa-IR" sz="1800" dirty="0" smtClean="0">
                <a:cs typeface="B Titr" pitchFamily="2" charset="-78"/>
              </a:rPr>
              <a:t>فرترن</a:t>
            </a:r>
            <a:r>
              <a:rPr lang="ar-SA" sz="1800" dirty="0" smtClean="0">
                <a:cs typeface="B Titr" pitchFamily="2" charset="-78"/>
              </a:rPr>
              <a:t> </a:t>
            </a:r>
            <a:r>
              <a:rPr lang="ar-SA" sz="1800" dirty="0">
                <a:cs typeface="B Titr" pitchFamily="2" charset="-78"/>
              </a:rPr>
              <a:t>صورت گرفته است. این مدل قابلیت محاسبه متغیرهای پیل از جمله دمای پیل، کسر مولی اجزای گازی، ولتاژهای پیل شامل ولتاژ مدار باز و ولتاژ عملکردی و چگالی جریان در طول پیل و هم‌چنین تغییرات این متغیرها با زمان را دارا </a:t>
            </a:r>
            <a:r>
              <a:rPr lang="ar-SA" sz="1800" dirty="0" smtClean="0">
                <a:cs typeface="B Titr" pitchFamily="2" charset="-78"/>
              </a:rPr>
              <a:t>می‌باشد</a:t>
            </a:r>
            <a:r>
              <a:rPr lang="fa-IR" sz="1800" dirty="0" smtClean="0">
                <a:cs typeface="B Titr" pitchFamily="2" charset="-78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fa-IR" sz="1800" dirty="0" smtClean="0">
                <a:cs typeface="B Titr" pitchFamily="2" charset="-78"/>
              </a:rPr>
              <a:t>3- </a:t>
            </a:r>
            <a:r>
              <a:rPr lang="ar-SA" sz="1800" dirty="0">
                <a:cs typeface="B Titr" pitchFamily="2" charset="-78"/>
              </a:rPr>
              <a:t>مدل حاضر برای یک پیل سوختی اکسید جامد صفحه‌ای دما متوسط با جریان هم‌سو و واکنش اصلاح داخلی مستقیم ارائه گردیده است که مدلی یک بعدی بوده و شامل معادلات بقای جرم، بقای انرژی و معادلات الکتروشیمیایی است که معادلات الکتروشیمیایی در واقع کسر مولی‌ها و دماهای اجزای گازی در کانال‌های سوخت و هوا را به ولتاژ، چگالی جریان و سایر متغیرهای پیل ارتباط می‌دهد. عملکرد پیل در حالت پایا و پاسخ دینامیکی آن به تغییرات پله‌ای پارامترهای مختلف عملکردی پیل همانند بار شبکه، مصرف سوخت و نسبت هوا مورد بررسی قرار گرفته‌ است. </a:t>
            </a:r>
            <a:endParaRPr lang="fa-IR" sz="1900" dirty="0">
              <a:cs typeface="B Titr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fa-IR" sz="1900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5" y="110890"/>
            <a:ext cx="10972800" cy="529937"/>
          </a:xfrm>
        </p:spPr>
        <p:txBody>
          <a:bodyPr>
            <a:no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مقدمه</a:t>
            </a:r>
            <a:endParaRPr lang="en-US" sz="3600" b="1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23472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846164"/>
            <a:ext cx="10972800" cy="559559"/>
          </a:xfrm>
        </p:spPr>
        <p:txBody>
          <a:bodyPr>
            <a:noAutofit/>
          </a:bodyPr>
          <a:lstStyle/>
          <a:p>
            <a:pPr algn="r"/>
            <a:r>
              <a:rPr lang="fa-IR" sz="3200" b="1" dirty="0">
                <a:solidFill>
                  <a:srgbClr val="FF0000"/>
                </a:solidFill>
                <a:cs typeface="B Titr" pitchFamily="2" charset="-78"/>
              </a:rPr>
              <a:t>شبیه سازی در نرم افزار </a:t>
            </a: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فرترن</a:t>
            </a:r>
            <a:r>
              <a:rPr lang="en-US" sz="3200" b="1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cs typeface="B Titr" pitchFamily="2" charset="-78"/>
              </a:rPr>
            </a:br>
            <a:endParaRPr lang="en-US" sz="3200" b="1" dirty="0">
              <a:solidFill>
                <a:srgbClr val="FF0000"/>
              </a:solidFill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0545" y="1743373"/>
            <a:ext cx="3667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 rtl="1"/>
            <a:r>
              <a:rPr lang="fa-IR" sz="2400" b="1" dirty="0" smtClean="0">
                <a:cs typeface="B Titr" pitchFamily="2" charset="-78"/>
              </a:rPr>
              <a:t>1-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پاسخ دینامیکی دمای ساختار </a:t>
            </a:r>
            <a:r>
              <a:rPr lang="en-US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PEN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 به تغییرات پله‌ای بار از </a:t>
            </a:r>
            <a:r>
              <a:rPr lang="en-GB" sz="2400" b="1" dirty="0">
                <a:latin typeface="Times New Roman" pitchFamily="18" charset="0"/>
                <a:cs typeface="B Titr" pitchFamily="2" charset="-78"/>
              </a:rPr>
              <a:t>A/m</a:t>
            </a:r>
            <a:r>
              <a:rPr lang="en-GB" sz="2400" b="1" baseline="30000" dirty="0">
                <a:latin typeface="Times New Roman" pitchFamily="18" charset="0"/>
                <a:cs typeface="B Titr" pitchFamily="2" charset="-78"/>
              </a:rPr>
              <a:t>2 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5000 </a:t>
            </a:r>
            <a:r>
              <a:rPr lang="fa-IR" sz="2400" b="1" dirty="0" smtClean="0">
                <a:latin typeface="Times New Roman" pitchFamily="18" charset="0"/>
                <a:cs typeface="B Titr" pitchFamily="2" charset="-78"/>
              </a:rPr>
              <a:t>به </a:t>
            </a:r>
            <a:r>
              <a:rPr lang="en-GB" sz="2400" b="1" dirty="0">
                <a:latin typeface="Times New Roman" pitchFamily="18" charset="0"/>
                <a:cs typeface="B Titr" pitchFamily="2" charset="-78"/>
              </a:rPr>
              <a:t>A/m</a:t>
            </a:r>
            <a:r>
              <a:rPr lang="en-GB" sz="2400" b="1" baseline="30000" dirty="0">
                <a:latin typeface="Times New Roman" pitchFamily="18" charset="0"/>
                <a:cs typeface="B Titr" pitchFamily="2" charset="-78"/>
              </a:rPr>
              <a:t>2 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4000</a:t>
            </a:r>
            <a:r>
              <a:rPr lang="fa-IR" sz="2400" b="1" baseline="30000" dirty="0">
                <a:latin typeface="Times New Roman" pitchFamily="18" charset="0"/>
                <a:cs typeface="B Titr" pitchFamily="2" charset="-78"/>
              </a:rPr>
              <a:t> 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 و</a:t>
            </a:r>
            <a:r>
              <a:rPr lang="en-US" sz="2400" b="1" dirty="0">
                <a:latin typeface="Times New Roman" pitchFamily="18" charset="0"/>
                <a:cs typeface="B Titr" pitchFamily="2" charset="-78"/>
              </a:rPr>
              <a:t> 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 به </a:t>
            </a:r>
            <a:r>
              <a:rPr lang="en-GB" sz="2400" b="1" dirty="0">
                <a:latin typeface="Times New Roman" pitchFamily="18" charset="0"/>
                <a:cs typeface="B Titr" pitchFamily="2" charset="-78"/>
              </a:rPr>
              <a:t>A/m</a:t>
            </a:r>
            <a:r>
              <a:rPr lang="en-GB" sz="2400" b="1" baseline="30000" dirty="0">
                <a:latin typeface="Times New Roman" pitchFamily="18" charset="0"/>
                <a:cs typeface="B Titr" pitchFamily="2" charset="-78"/>
              </a:rPr>
              <a:t>2 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6000</a:t>
            </a:r>
            <a:endParaRPr lang="en-US" sz="2400" b="1" dirty="0">
              <a:effectLst>
                <a:glow>
                  <a:srgbClr val="000000"/>
                </a:glow>
                <a:reflection stA="0" endPos="0" fadeDir="0" sx="0" sy="0"/>
              </a:effectLst>
              <a:latin typeface="Times New Roman" pitchFamily="18" charset="0"/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1" y="1193369"/>
            <a:ext cx="7451679" cy="55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846164"/>
            <a:ext cx="10972800" cy="559559"/>
          </a:xfrm>
        </p:spPr>
        <p:txBody>
          <a:bodyPr>
            <a:noAutofit/>
          </a:bodyPr>
          <a:lstStyle/>
          <a:p>
            <a:pPr algn="r"/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شبیه سازی در نرم افزار </a:t>
            </a: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فرترن</a:t>
            </a:r>
            <a:r>
              <a:rPr lang="en-US" sz="3600" b="1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cs typeface="B Titr" pitchFamily="2" charset="-78"/>
              </a:rPr>
            </a:br>
            <a:endParaRPr lang="en-US" sz="3600" b="1" dirty="0">
              <a:solidFill>
                <a:srgbClr val="FF0000"/>
              </a:solidFill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0255" y="1248183"/>
            <a:ext cx="4063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150000"/>
              </a:lnSpc>
            </a:pPr>
            <a:r>
              <a:rPr lang="fa-IR" sz="2400" b="1" dirty="0" smtClean="0">
                <a:cs typeface="B Titr" pitchFamily="2" charset="-78"/>
              </a:rPr>
              <a:t>2-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پاسخ دینامیکی ولتاژ خروجی پیل</a:t>
            </a:r>
          </a:p>
          <a:p>
            <a:pPr marL="0" lvl="2" algn="ctr">
              <a:lnSpc>
                <a:spcPct val="150000"/>
              </a:lnSpc>
            </a:pP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در تغییرات پله‌ای بار از </a:t>
            </a:r>
            <a:r>
              <a:rPr lang="en-GB" sz="2400" b="1" dirty="0">
                <a:latin typeface="Times New Roman" pitchFamily="18" charset="0"/>
                <a:cs typeface="B Titr" pitchFamily="2" charset="-78"/>
              </a:rPr>
              <a:t>A/m</a:t>
            </a:r>
            <a:r>
              <a:rPr lang="en-GB" sz="2400" b="1" baseline="30000" dirty="0">
                <a:latin typeface="Times New Roman" pitchFamily="18" charset="0"/>
                <a:cs typeface="B Titr" pitchFamily="2" charset="-78"/>
              </a:rPr>
              <a:t>2 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5000 </a:t>
            </a:r>
          </a:p>
          <a:p>
            <a:pPr marL="0" lvl="2" algn="ctr">
              <a:lnSpc>
                <a:spcPct val="150000"/>
              </a:lnSpc>
            </a:pPr>
            <a:r>
              <a:rPr lang="fa-IR" sz="2400" b="1" dirty="0">
                <a:latin typeface="Times New Roman" pitchFamily="18" charset="0"/>
                <a:cs typeface="B Titr" pitchFamily="2" charset="-78"/>
              </a:rPr>
              <a:t>به </a:t>
            </a:r>
            <a:r>
              <a:rPr lang="en-GB" sz="2400" b="1" dirty="0">
                <a:latin typeface="Times New Roman" pitchFamily="18" charset="0"/>
                <a:cs typeface="B Titr" pitchFamily="2" charset="-78"/>
              </a:rPr>
              <a:t>A/m</a:t>
            </a:r>
            <a:r>
              <a:rPr lang="en-GB" sz="2400" b="1" baseline="30000" dirty="0">
                <a:latin typeface="Times New Roman" pitchFamily="18" charset="0"/>
                <a:cs typeface="B Titr" pitchFamily="2" charset="-78"/>
              </a:rPr>
              <a:t>2 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4000</a:t>
            </a:r>
            <a:r>
              <a:rPr lang="fa-IR" sz="2400" b="1" baseline="30000" dirty="0">
                <a:latin typeface="Times New Roman" pitchFamily="18" charset="0"/>
                <a:cs typeface="B Titr" pitchFamily="2" charset="-78"/>
              </a:rPr>
              <a:t> 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 و به  </a:t>
            </a:r>
            <a:r>
              <a:rPr lang="en-GB" sz="2400" b="1" dirty="0">
                <a:latin typeface="Times New Roman" pitchFamily="18" charset="0"/>
                <a:cs typeface="B Titr" pitchFamily="2" charset="-78"/>
              </a:rPr>
              <a:t>A/m</a:t>
            </a:r>
            <a:r>
              <a:rPr lang="en-GB" sz="2400" b="1" baseline="30000" dirty="0">
                <a:latin typeface="Times New Roman" pitchFamily="18" charset="0"/>
                <a:cs typeface="B Titr" pitchFamily="2" charset="-78"/>
              </a:rPr>
              <a:t>2 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6000</a:t>
            </a:r>
            <a:endParaRPr lang="en-US" sz="2400" b="1" dirty="0">
              <a:effectLst>
                <a:glow>
                  <a:srgbClr val="000000"/>
                </a:glow>
                <a:reflection stA="0" endPos="0" fadeDir="0" sx="0" sy="0"/>
              </a:effectLst>
              <a:latin typeface="Times New Roman" pitchFamily="18" charset="0"/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4" y="3556507"/>
            <a:ext cx="4566116" cy="307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7" y="3556507"/>
            <a:ext cx="4452583" cy="31199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0955" y="1248183"/>
            <a:ext cx="4063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rtl="1">
              <a:lnSpc>
                <a:spcPct val="150000"/>
              </a:lnSpc>
            </a:pPr>
            <a:r>
              <a:rPr lang="fa-IR" sz="2400" b="1" dirty="0" smtClean="0">
                <a:cs typeface="B Titr" pitchFamily="2" charset="-78"/>
              </a:rPr>
              <a:t>3-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پاسخ دینامیکی توان خروجی پیل</a:t>
            </a:r>
          </a:p>
          <a:p>
            <a:pPr marL="0" lvl="2" algn="ctr" rtl="1">
              <a:lnSpc>
                <a:spcPct val="150000"/>
              </a:lnSpc>
            </a:pP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در تغییرات پله‌ای بار از </a:t>
            </a:r>
            <a:r>
              <a:rPr lang="en-GB" sz="2400" b="1" dirty="0">
                <a:latin typeface="Times New Roman" pitchFamily="18" charset="0"/>
                <a:cs typeface="B Titr" pitchFamily="2" charset="-78"/>
              </a:rPr>
              <a:t>A/m</a:t>
            </a:r>
            <a:r>
              <a:rPr lang="en-GB" sz="2400" b="1" baseline="30000" dirty="0">
                <a:latin typeface="Times New Roman" pitchFamily="18" charset="0"/>
                <a:cs typeface="B Titr" pitchFamily="2" charset="-78"/>
              </a:rPr>
              <a:t>2 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5000 </a:t>
            </a:r>
          </a:p>
          <a:p>
            <a:pPr marL="0" lvl="2" algn="ctr" rtl="1">
              <a:lnSpc>
                <a:spcPct val="150000"/>
              </a:lnSpc>
            </a:pPr>
            <a:r>
              <a:rPr lang="fa-IR" sz="2400" b="1" dirty="0">
                <a:latin typeface="Times New Roman" pitchFamily="18" charset="0"/>
                <a:cs typeface="B Titr" pitchFamily="2" charset="-78"/>
              </a:rPr>
              <a:t>به </a:t>
            </a:r>
            <a:r>
              <a:rPr lang="en-GB" sz="2400" b="1" dirty="0">
                <a:latin typeface="Times New Roman" pitchFamily="18" charset="0"/>
                <a:cs typeface="B Titr" pitchFamily="2" charset="-78"/>
              </a:rPr>
              <a:t>A/m</a:t>
            </a:r>
            <a:r>
              <a:rPr lang="en-GB" sz="2400" b="1" baseline="30000" dirty="0">
                <a:latin typeface="Times New Roman" pitchFamily="18" charset="0"/>
                <a:cs typeface="B Titr" pitchFamily="2" charset="-78"/>
              </a:rPr>
              <a:t>2 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4000</a:t>
            </a:r>
            <a:r>
              <a:rPr lang="fa-IR" sz="2400" b="1" baseline="30000" dirty="0">
                <a:latin typeface="Times New Roman" pitchFamily="18" charset="0"/>
                <a:cs typeface="B Titr" pitchFamily="2" charset="-78"/>
              </a:rPr>
              <a:t> 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 و به </a:t>
            </a:r>
            <a:r>
              <a:rPr lang="en-GB" sz="2400" b="1" dirty="0">
                <a:latin typeface="Times New Roman" pitchFamily="18" charset="0"/>
                <a:cs typeface="B Titr" pitchFamily="2" charset="-78"/>
              </a:rPr>
              <a:t>A/m</a:t>
            </a:r>
            <a:r>
              <a:rPr lang="en-GB" sz="2400" b="1" baseline="30000" dirty="0">
                <a:latin typeface="Times New Roman" pitchFamily="18" charset="0"/>
                <a:cs typeface="B Titr" pitchFamily="2" charset="-78"/>
              </a:rPr>
              <a:t>2 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6000</a:t>
            </a:r>
            <a:endParaRPr lang="en-US" sz="2400" b="1" dirty="0">
              <a:effectLst>
                <a:glow>
                  <a:srgbClr val="000000"/>
                </a:glow>
                <a:reflection stA="0" endPos="0" fadeDir="0" sx="0" sy="0"/>
              </a:effectLst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05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846164"/>
            <a:ext cx="10972800" cy="559559"/>
          </a:xfrm>
        </p:spPr>
        <p:txBody>
          <a:bodyPr>
            <a:noAutofit/>
          </a:bodyPr>
          <a:lstStyle/>
          <a:p>
            <a:pPr algn="r"/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شبیه سازی در نرم افزار </a:t>
            </a: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فرترن</a:t>
            </a:r>
            <a:r>
              <a:rPr lang="en-US" sz="3600" b="1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cs typeface="B Titr" pitchFamily="2" charset="-78"/>
              </a:rPr>
            </a:br>
            <a:endParaRPr lang="en-US" sz="3600" b="1" dirty="0">
              <a:solidFill>
                <a:srgbClr val="FF0000"/>
              </a:solidFill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0545" y="1743373"/>
            <a:ext cx="3667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rtl="1"/>
            <a:r>
              <a:rPr lang="fa-IR" sz="2400" b="1" dirty="0" smtClean="0">
                <a:cs typeface="B Titr" pitchFamily="2" charset="-78"/>
              </a:rPr>
              <a:t>4-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پاسخ دینامیکی دمای ساختار </a:t>
            </a:r>
            <a:r>
              <a:rPr lang="en-US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PEN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 به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cs typeface="B Titr" pitchFamily="2" charset="-78"/>
              </a:rPr>
              <a:t>تغییرات پله‌ای پارامتر مصرف سوخت از 0/75 به 0/65 و به 0/85</a:t>
            </a:r>
            <a:endParaRPr lang="en-US" sz="2400" b="1" dirty="0">
              <a:effectLst>
                <a:glow>
                  <a:srgbClr val="000000"/>
                </a:glow>
                <a:reflection stA="0" endPos="0" fadeDir="0" sx="0" sy="0"/>
              </a:effectLst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2" y="846162"/>
            <a:ext cx="5966635" cy="57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846164"/>
            <a:ext cx="10972800" cy="559559"/>
          </a:xfrm>
        </p:spPr>
        <p:txBody>
          <a:bodyPr>
            <a:noAutofit/>
          </a:bodyPr>
          <a:lstStyle/>
          <a:p>
            <a:pPr algn="r"/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شبیه سازی در نرم افزار </a:t>
            </a: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فرترن</a:t>
            </a:r>
            <a:r>
              <a:rPr lang="en-US" sz="3600" b="1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cs typeface="B Titr" pitchFamily="2" charset="-78"/>
              </a:rPr>
            </a:br>
            <a:endParaRPr lang="en-US" sz="3600" b="1" dirty="0">
              <a:solidFill>
                <a:srgbClr val="FF0000"/>
              </a:solidFill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0255" y="1248183"/>
            <a:ext cx="4063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150000"/>
              </a:lnSpc>
            </a:pPr>
            <a:r>
              <a:rPr lang="fa-IR" sz="2400" b="1" dirty="0" smtClean="0">
                <a:cs typeface="B Titr" pitchFamily="2" charset="-78"/>
              </a:rPr>
              <a:t>5-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پاسخ دینامیکی ولتاژ خروجی پیل</a:t>
            </a:r>
          </a:p>
          <a:p>
            <a:pPr marL="0" lvl="2" algn="ctr">
              <a:lnSpc>
                <a:spcPct val="150000"/>
              </a:lnSpc>
            </a:pP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به تغییرات پله‌ای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cs typeface="B Titr" pitchFamily="2" charset="-78"/>
              </a:rPr>
              <a:t>پارامتر مصرف سوخت از  0/75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cs typeface="B Titr" pitchFamily="2" charset="-78"/>
              </a:rPr>
              <a:t>به 0/65 و به 0/85</a:t>
            </a:r>
            <a:endParaRPr lang="en-US" sz="2400" b="1" dirty="0">
              <a:effectLst>
                <a:glow>
                  <a:srgbClr val="000000"/>
                </a:glow>
                <a:reflection stA="0" endPos="0" fadeDir="0" sx="0" sy="0"/>
              </a:effectLst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0151" y="1248183"/>
            <a:ext cx="4063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150000"/>
              </a:lnSpc>
            </a:pPr>
            <a:r>
              <a:rPr lang="fa-IR" sz="2400" b="1" dirty="0" smtClean="0">
                <a:cs typeface="B Titr" pitchFamily="2" charset="-78"/>
              </a:rPr>
              <a:t>6-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پاسخ دینامیکی </a:t>
            </a:r>
            <a:r>
              <a:rPr lang="fa-IR" sz="2400" b="1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توان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خروجی پیل</a:t>
            </a:r>
          </a:p>
          <a:p>
            <a:pPr marL="0" lvl="2" algn="ctr">
              <a:lnSpc>
                <a:spcPct val="150000"/>
              </a:lnSpc>
            </a:pP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به تغییرات پله‌ای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cs typeface="B Titr" pitchFamily="2" charset="-78"/>
              </a:rPr>
              <a:t>پارامتر مصرف سوخت از  0/75</a:t>
            </a:r>
            <a:r>
              <a:rPr lang="fa-IR" sz="2400" b="1" dirty="0">
                <a:latin typeface="Times New Roman" pitchFamily="18" charset="0"/>
                <a:cs typeface="B Titr" pitchFamily="2" charset="-78"/>
              </a:rPr>
              <a:t>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cs typeface="B Titr" pitchFamily="2" charset="-78"/>
              </a:rPr>
              <a:t>به 0/65 و به 0/85</a:t>
            </a:r>
            <a:endParaRPr lang="en-US" sz="2400" b="1" dirty="0">
              <a:effectLst>
                <a:glow>
                  <a:srgbClr val="000000"/>
                </a:glow>
                <a:reflection stA="0" endPos="0" fadeDir="0" sx="0" sy="0"/>
              </a:effectLst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95" y="3990111"/>
            <a:ext cx="4684752" cy="2686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9" y="3990111"/>
            <a:ext cx="4688495" cy="268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846164"/>
            <a:ext cx="10972800" cy="559559"/>
          </a:xfrm>
        </p:spPr>
        <p:txBody>
          <a:bodyPr>
            <a:noAutofit/>
          </a:bodyPr>
          <a:lstStyle/>
          <a:p>
            <a:pPr algn="r"/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شبیه سازی در نرم افزار </a:t>
            </a: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فرترن</a:t>
            </a:r>
            <a:r>
              <a:rPr lang="en-US" sz="3600" b="1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cs typeface="B Titr" pitchFamily="2" charset="-78"/>
              </a:rPr>
            </a:br>
            <a:endParaRPr lang="en-US" sz="3600" b="1" dirty="0">
              <a:solidFill>
                <a:srgbClr val="FF0000"/>
              </a:solidFill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021" y="1743373"/>
            <a:ext cx="3667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rtl="1"/>
            <a:r>
              <a:rPr lang="fa-IR" sz="2400" b="1" dirty="0" smtClean="0">
                <a:cs typeface="B Titr" pitchFamily="2" charset="-78"/>
              </a:rPr>
              <a:t>7-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پاسخ دینامیکی دمای ساختار </a:t>
            </a:r>
            <a:r>
              <a:rPr lang="en-US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PEN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 به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cs typeface="B Titr" pitchFamily="2" charset="-78"/>
              </a:rPr>
              <a:t>تغییرات پله‌ای پارامتر نسبت هوا از 8/5 به 6/5 و به 10/5</a:t>
            </a:r>
            <a:endParaRPr lang="en-US" sz="2400" b="1" dirty="0">
              <a:effectLst>
                <a:glow>
                  <a:srgbClr val="000000"/>
                </a:glow>
                <a:reflection stA="0" endPos="0" fadeDir="0" sx="0" sy="0"/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1" y="1301858"/>
            <a:ext cx="7575121" cy="44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846164"/>
            <a:ext cx="10972800" cy="559559"/>
          </a:xfrm>
        </p:spPr>
        <p:txBody>
          <a:bodyPr>
            <a:noAutofit/>
          </a:bodyPr>
          <a:lstStyle/>
          <a:p>
            <a:pPr algn="r"/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شبیه سازی در نرم افزار </a:t>
            </a: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فرترن</a:t>
            </a:r>
            <a:r>
              <a:rPr lang="en-US" sz="3600" b="1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cs typeface="B Titr" pitchFamily="2" charset="-78"/>
              </a:rPr>
            </a:br>
            <a:endParaRPr lang="en-US" sz="3600" b="1" dirty="0">
              <a:solidFill>
                <a:srgbClr val="FF0000"/>
              </a:solidFill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0255" y="1248183"/>
            <a:ext cx="4063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150000"/>
              </a:lnSpc>
            </a:pPr>
            <a:r>
              <a:rPr lang="fa-IR" sz="2400" b="1" dirty="0" smtClean="0">
                <a:cs typeface="B Titr" pitchFamily="2" charset="-78"/>
              </a:rPr>
              <a:t>8-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پاسخ دینامیکی ولتاژ خروجی پیل</a:t>
            </a:r>
          </a:p>
          <a:p>
            <a:pPr marL="0" lvl="2" algn="ctr">
              <a:lnSpc>
                <a:spcPct val="150000"/>
              </a:lnSpc>
            </a:pP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به تغییرات پله‌ای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cs typeface="B Titr" pitchFamily="2" charset="-78"/>
              </a:rPr>
              <a:t>پارامتر نسبت هوا</a:t>
            </a:r>
          </a:p>
          <a:p>
            <a:pPr marL="0" lvl="2" algn="ctr">
              <a:lnSpc>
                <a:spcPct val="150000"/>
              </a:lnSpc>
            </a:pP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cs typeface="B Titr" pitchFamily="2" charset="-78"/>
              </a:rPr>
              <a:t> از  8/5 به 6/5 و به 10/5</a:t>
            </a:r>
            <a:endParaRPr lang="en-US" sz="2400" b="1" dirty="0">
              <a:effectLst>
                <a:glow>
                  <a:srgbClr val="000000"/>
                </a:glow>
                <a:reflection stA="0" endPos="0" fadeDir="0" sx="0" sy="0"/>
              </a:effectLst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4310" y="1248183"/>
            <a:ext cx="4063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150000"/>
              </a:lnSpc>
            </a:pPr>
            <a:r>
              <a:rPr lang="fa-IR" sz="2400" b="1" dirty="0" smtClean="0">
                <a:cs typeface="B Titr" pitchFamily="2" charset="-78"/>
              </a:rPr>
              <a:t>9-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پاسخ دینامیکی توان خروجی پیل</a:t>
            </a:r>
          </a:p>
          <a:p>
            <a:pPr marL="0" lvl="2" algn="ctr">
              <a:lnSpc>
                <a:spcPct val="150000"/>
              </a:lnSpc>
            </a:pP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itchFamily="18" charset="0"/>
                <a:cs typeface="B Titr" pitchFamily="2" charset="-78"/>
              </a:rPr>
              <a:t>به تغییرات پله‌ای </a:t>
            </a: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cs typeface="B Titr" pitchFamily="2" charset="-78"/>
              </a:rPr>
              <a:t>پارامتر نسبت هوا</a:t>
            </a:r>
          </a:p>
          <a:p>
            <a:pPr marL="0" lvl="2" algn="ctr">
              <a:lnSpc>
                <a:spcPct val="150000"/>
              </a:lnSpc>
            </a:pPr>
            <a:r>
              <a:rPr lang="fa-IR" sz="2400" b="1" dirty="0">
                <a:effectLst>
                  <a:glow>
                    <a:srgbClr val="000000"/>
                  </a:glow>
                  <a:reflection stA="0" endPos="0" fadeDir="0" sx="0" sy="0"/>
                </a:effectLst>
                <a:cs typeface="B Titr" pitchFamily="2" charset="-78"/>
              </a:rPr>
              <a:t> از  8/5 به 6/5 و به 10/5</a:t>
            </a:r>
            <a:endParaRPr lang="en-US" sz="2400" b="1" dirty="0">
              <a:effectLst>
                <a:glow>
                  <a:srgbClr val="000000"/>
                </a:glow>
                <a:reflection stA="0" endPos="0" fadeDir="0" sx="0" sy="0"/>
              </a:effectLst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60" y="3002508"/>
            <a:ext cx="4628201" cy="3676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77" y="3002508"/>
            <a:ext cx="4684767" cy="36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0" y="1648878"/>
            <a:ext cx="11323093" cy="4847459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50000"/>
              </a:lnSpc>
              <a:buClr>
                <a:schemeClr val="bg2">
                  <a:lumMod val="50000"/>
                </a:schemeClr>
              </a:buClr>
              <a:buNone/>
            </a:pPr>
            <a:r>
              <a:rPr lang="fa-IR" sz="3400" dirty="0" smtClean="0">
                <a:cs typeface="B Titr" pitchFamily="2" charset="-78"/>
              </a:rPr>
              <a:t>1</a:t>
            </a:r>
            <a:r>
              <a:rPr lang="fa-IR" sz="3400" dirty="0">
                <a:cs typeface="B Titr" pitchFamily="2" charset="-78"/>
              </a:rPr>
              <a:t>- چگالی جریان بیشترین تاثیر را بر توان پیل داشته و افزایش 20 درصدی چگالی جریان موجب افزایش 16/8 درصدی در توان پیل می‌گردد. </a:t>
            </a:r>
          </a:p>
          <a:p>
            <a:pPr marL="0" lvl="0" indent="0" algn="just">
              <a:lnSpc>
                <a:spcPct val="150000"/>
              </a:lnSpc>
              <a:buClr>
                <a:schemeClr val="bg2">
                  <a:lumMod val="50000"/>
                </a:schemeClr>
              </a:buClr>
              <a:buNone/>
            </a:pPr>
            <a:r>
              <a:rPr lang="fa-IR" sz="3400" dirty="0">
                <a:cs typeface="B Titr" pitchFamily="2" charset="-78"/>
              </a:rPr>
              <a:t>2- پارامتر مصرف سوخت بیشترین تاثیر را بر بازدهی پیل گذاشته و افزایش حدود 13 درصدی مصرف سوخت افزایش 15/1 درصدی در بازدهی پیل را دربرخواهد داشت.</a:t>
            </a:r>
          </a:p>
          <a:p>
            <a:pPr marL="0" lvl="0" indent="0" algn="just">
              <a:lnSpc>
                <a:spcPct val="150000"/>
              </a:lnSpc>
              <a:buClr>
                <a:schemeClr val="bg2">
                  <a:lumMod val="50000"/>
                </a:schemeClr>
              </a:buClr>
              <a:buNone/>
            </a:pPr>
            <a:r>
              <a:rPr lang="fa-IR" sz="3400" dirty="0">
                <a:cs typeface="B Titr" pitchFamily="2" charset="-78"/>
              </a:rPr>
              <a:t>3- افزایش پارامتر نسبت هوا تاثیرگذاری زیادی بر ولتاژ خروجی، توان و بازده پیل نداشته بلکه بیشترین اثر را در خنک‌کنندگی پیل و کاهش اختلاف دما دارد.</a:t>
            </a:r>
          </a:p>
          <a:p>
            <a:pPr marL="0" indent="0" algn="just">
              <a:lnSpc>
                <a:spcPct val="150000"/>
              </a:lnSpc>
              <a:buClr>
                <a:schemeClr val="bg2">
                  <a:lumMod val="50000"/>
                </a:schemeClr>
              </a:buClr>
              <a:buNone/>
            </a:pPr>
            <a:r>
              <a:rPr lang="fa-IR" sz="3400" dirty="0">
                <a:cs typeface="B Titr" pitchFamily="2" charset="-78"/>
              </a:rPr>
              <a:t>4- پاسخ گذرای سریع در ولتاژ پیل ناشی از تاثیر کسر مولی اجزای گازی به ویژه </a:t>
            </a:r>
            <a:r>
              <a:rPr lang="en-US" sz="3400" dirty="0">
                <a:cs typeface="B Titr" pitchFamily="2" charset="-78"/>
              </a:rPr>
              <a:t>H2 </a:t>
            </a:r>
            <a:r>
              <a:rPr lang="fa-IR" sz="3400" dirty="0">
                <a:cs typeface="B Titr" pitchFamily="2" charset="-78"/>
              </a:rPr>
              <a:t> بوده و رفتار گذرای کندتر آن ناشی از تاثیر تغییرات دمای پیل است.  </a:t>
            </a:r>
          </a:p>
          <a:p>
            <a:pPr marL="0" indent="0" algn="just">
              <a:lnSpc>
                <a:spcPct val="150000"/>
              </a:lnSpc>
              <a:buClr>
                <a:schemeClr val="bg2">
                  <a:lumMod val="50000"/>
                </a:schemeClr>
              </a:buClr>
              <a:buNone/>
            </a:pPr>
            <a:r>
              <a:rPr lang="fa-IR" sz="3400" dirty="0">
                <a:cs typeface="B Titr" pitchFamily="2" charset="-78"/>
              </a:rPr>
              <a:t>5- نهایتا با توجه به پاسخ های گذرای پیل سوختی این نیاز دیده می شود که با استفاده از یک کنترلر بتوان زمان رسیدن به حالت پایا و هم چنین میزان نوسانات پیل را کاهش داد.</a:t>
            </a:r>
            <a:endParaRPr lang="en-US" sz="3400" dirty="0">
              <a:cs typeface="B Titr" pitchFamily="2" charset="-78"/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</a:pPr>
            <a:endParaRPr lang="fa-IR" sz="2800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3" y="252159"/>
            <a:ext cx="10972800" cy="1110342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نتابج حاصل از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شبیه سازی </a:t>
            </a: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در نرم افزار </a:t>
            </a: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فرترن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87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MC1-1056</Template>
  <TotalTime>1470</TotalTime>
  <Words>647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  بررسی رفتار حالت گذرای پیل سوختی اکسید جامد صفحه‌ای   آرمین اعتمادی   آذر 94 </vt:lpstr>
      <vt:lpstr>مقدمه</vt:lpstr>
      <vt:lpstr>شبیه سازی در نرم افزار فرترن </vt:lpstr>
      <vt:lpstr>شبیه سازی در نرم افزار فرترن </vt:lpstr>
      <vt:lpstr>شبیه سازی در نرم افزار فرترن </vt:lpstr>
      <vt:lpstr>شبیه سازی در نرم افزار فرترن </vt:lpstr>
      <vt:lpstr>شبیه سازی در نرم افزار فرترن </vt:lpstr>
      <vt:lpstr>شبیه سازی در نرم افزار فرترن </vt:lpstr>
      <vt:lpstr> نتابج حاصل ازشبیه سازی  در نرم افزار فرترن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  بررسی  تجربی و عددی انتقال حرارت جریان نانو­سیال در چاه حرارتی مماسی  سیدضیاالدین میری استاد راهنما :  دکتر اشجعی</dc:title>
  <dc:creator>armin</dc:creator>
  <cp:lastModifiedBy>MRT Pack 30 DVDs</cp:lastModifiedBy>
  <cp:revision>266</cp:revision>
  <dcterms:created xsi:type="dcterms:W3CDTF">2010-08-02T12:59:59Z</dcterms:created>
  <dcterms:modified xsi:type="dcterms:W3CDTF">2016-01-30T07:59:34Z</dcterms:modified>
</cp:coreProperties>
</file>