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366" r:id="rId2"/>
    <p:sldId id="354" r:id="rId3"/>
    <p:sldId id="355" r:id="rId4"/>
    <p:sldId id="356" r:id="rId5"/>
    <p:sldId id="357" r:id="rId6"/>
    <p:sldId id="367" r:id="rId7"/>
    <p:sldId id="368" r:id="rId8"/>
    <p:sldId id="362"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9/29/2015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9/29/2015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9/29/2015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9/29/2015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9/29/2015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9/29/2015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9/29/2015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9/29/2015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9/29/2015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9/29/2015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آموزش نرم افزار کامسول</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شبیه سازی پیل سوختی اکسید جامد</a:t>
            </a:r>
            <a:br>
              <a:rPr lang="fa-IR"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فرامرز منصوری فر</a:t>
            </a:r>
            <a:r>
              <a:rPr lang="fa-IR" sz="4000" dirty="0" smtClean="0">
                <a:solidFill>
                  <a:srgbClr val="008000"/>
                </a:solidFill>
                <a:cs typeface="B Titr" panose="00000700000000000000" pitchFamily="2" charset="-78"/>
              </a:rPr>
              <a:t>، فرهاد قدک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شهریور 94</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2550" y="304800"/>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55000" lnSpcReduction="20000"/>
          </a:bodyPr>
          <a:lstStyle/>
          <a:p>
            <a:endParaRPr lang="en-US" dirty="0" smtClean="0"/>
          </a:p>
          <a:p>
            <a:endParaRPr lang="en-US" dirty="0"/>
          </a:p>
          <a:p>
            <a:pPr algn="just" rtl="1">
              <a:lnSpc>
                <a:spcPct val="170000"/>
              </a:lnSpc>
            </a:pPr>
            <a:r>
              <a:rPr lang="fa-IR" sz="3600" dirty="0" smtClean="0">
                <a:cs typeface="B Titr" panose="00000700000000000000" pitchFamily="2" charset="-78"/>
              </a:rPr>
              <a:t>نرم‌افزار تجاری </a:t>
            </a:r>
            <a:r>
              <a:rPr lang="en-US" sz="3600" b="1" dirty="0" smtClean="0">
                <a:latin typeface="Times New Roman" pitchFamily="18" charset="0"/>
                <a:cs typeface="B Titr" pitchFamily="2" charset="-78"/>
              </a:rPr>
              <a:t>COMSOL Multiphysics </a:t>
            </a:r>
            <a:r>
              <a:rPr lang="fa-IR" sz="3600" b="1" dirty="0" smtClean="0">
                <a:latin typeface="Times New Roman" pitchFamily="18" charset="0"/>
                <a:cs typeface="B Titr" pitchFamily="2" charset="-78"/>
              </a:rPr>
              <a:t> </a:t>
            </a:r>
            <a:r>
              <a:rPr lang="fa-IR" sz="3600" dirty="0" smtClean="0">
                <a:cs typeface="B Titr" panose="00000700000000000000" pitchFamily="2" charset="-78"/>
              </a:rPr>
              <a:t>یک مجموعه کامل شبیه‌سازی است که در سال های اخیر وارد بازار شده است و قادر است معادلات دیفرانسیل سیستم های غیر خطی را توسط مشتق های جزئی به روش المان محدود  (</a:t>
            </a:r>
            <a:r>
              <a:rPr lang="en-US" sz="3600" b="1" dirty="0" smtClean="0">
                <a:latin typeface="Times New Roman" pitchFamily="18" charset="0"/>
                <a:cs typeface="B Titr" pitchFamily="2" charset="-78"/>
              </a:rPr>
              <a:t>FEM</a:t>
            </a:r>
            <a:r>
              <a:rPr lang="fa-IR" sz="36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3600" b="1" dirty="0" smtClean="0">
                <a:cs typeface="B Titr" panose="00000700000000000000" pitchFamily="2" charset="-78"/>
              </a:rPr>
              <a:t>MATLAB، </a:t>
            </a:r>
            <a:r>
              <a:rPr lang="en-US" sz="3600" b="1" dirty="0" err="1" smtClean="0">
                <a:cs typeface="B Titr" panose="00000700000000000000" pitchFamily="2" charset="-78"/>
              </a:rPr>
              <a:t>CATIA،SolidWorks</a:t>
            </a:r>
            <a:r>
              <a:rPr lang="en-US" sz="3600" b="1" dirty="0" smtClean="0">
                <a:cs typeface="B Titr" panose="00000700000000000000" pitchFamily="2" charset="-78"/>
              </a:rPr>
              <a:t> </a:t>
            </a:r>
            <a:r>
              <a:rPr lang="fa-IR" sz="3600" b="1" dirty="0" smtClean="0">
                <a:cs typeface="B Titr" panose="00000700000000000000" pitchFamily="2" charset="-78"/>
              </a:rPr>
              <a:t> و </a:t>
            </a:r>
            <a:r>
              <a:rPr lang="en-US" sz="3600" b="1" dirty="0" smtClean="0">
                <a:cs typeface="B Titr" panose="00000700000000000000" pitchFamily="2" charset="-78"/>
              </a:rPr>
              <a:t>AutoCAD</a:t>
            </a:r>
            <a:r>
              <a:rPr lang="en-US" sz="3600" dirty="0" smtClean="0">
                <a:cs typeface="B Titr" panose="00000700000000000000" pitchFamily="2" charset="-78"/>
              </a:rPr>
              <a:t> </a:t>
            </a:r>
            <a:r>
              <a:rPr lang="fa-IR" sz="3600" dirty="0" smtClean="0">
                <a:cs typeface="B Titr" panose="00000700000000000000" pitchFamily="2" charset="-78"/>
              </a:rPr>
              <a:t> را دارد.</a:t>
            </a:r>
            <a:endParaRPr lang="en-US" sz="3600" dirty="0">
              <a:cs typeface="B Titr"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000" dirty="0">
                <a:cs typeface="B Titr" panose="00000700000000000000" pitchFamily="2" charset="-78"/>
              </a:rPr>
              <a:t> </a:t>
            </a:r>
            <a:r>
              <a:rPr lang="fa-IR" sz="2000" dirty="0" smtClean="0">
                <a:cs typeface="B Titr" panose="00000700000000000000" pitchFamily="2" charset="-78"/>
              </a:rPr>
              <a:t>وجود کلمه</a:t>
            </a:r>
            <a:r>
              <a:rPr lang="en-US" sz="2000" b="1" dirty="0" smtClean="0">
                <a:latin typeface="Times New Roman" pitchFamily="18" charset="0"/>
                <a:cs typeface="B Titr" pitchFamily="2" charset="-78"/>
              </a:rPr>
              <a:t>Multiphysics</a:t>
            </a:r>
            <a:r>
              <a:rPr lang="en-US" sz="2000" dirty="0" smtClean="0">
                <a:cs typeface="B Titr" panose="00000700000000000000" pitchFamily="2" charset="-78"/>
              </a:rPr>
              <a:t> </a:t>
            </a:r>
            <a:r>
              <a:rPr lang="fa-IR" sz="20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000" dirty="0" smtClean="0">
                <a:cs typeface="B Titr" panose="00000700000000000000" pitchFamily="2" charset="-78"/>
              </a:rPr>
              <a:t>در این مسئله یک صفحه پنج کاناله از یک پیل سوختی اکسید جامد با استفاده از سه فیزیک شبیه سازی شده است. فیزیک جریان واکنشی در محیط متخلخل (</a:t>
            </a:r>
            <a:r>
              <a:rPr lang="en-US" sz="2000" b="1" dirty="0" smtClean="0">
                <a:cs typeface="B Titr" panose="00000700000000000000" pitchFamily="2" charset="-78"/>
              </a:rPr>
              <a:t>Reacting Flow in Porous Media</a:t>
            </a:r>
            <a:r>
              <a:rPr lang="fa-IR" sz="2000" dirty="0" smtClean="0">
                <a:cs typeface="B Titr" panose="00000700000000000000" pitchFamily="2" charset="-78"/>
              </a:rPr>
              <a:t>)</a:t>
            </a:r>
            <a:r>
              <a:rPr lang="en-US" sz="2000" dirty="0" smtClean="0">
                <a:cs typeface="B Titr" panose="00000700000000000000" pitchFamily="2" charset="-78"/>
              </a:rPr>
              <a:t> </a:t>
            </a:r>
            <a:r>
              <a:rPr lang="fa-IR" sz="2000" dirty="0" smtClean="0">
                <a:cs typeface="B Titr" panose="00000700000000000000" pitchFamily="2" charset="-78"/>
              </a:rPr>
              <a:t>برای محاسبه میدان سرعت و فشار سیال و همچنین غلظت اجزاء شیمیایی، فیزیک توزیع جریان ثانویه (</a:t>
            </a:r>
            <a:r>
              <a:rPr lang="en-US" sz="2000" b="1" dirty="0" smtClean="0">
                <a:cs typeface="B Titr" panose="00000700000000000000" pitchFamily="2" charset="-78"/>
              </a:rPr>
              <a:t>Secondary current distribution</a:t>
            </a:r>
            <a:r>
              <a:rPr lang="fa-IR" sz="2000" dirty="0" smtClean="0">
                <a:cs typeface="B Titr" panose="00000700000000000000" pitchFamily="2" charset="-78"/>
              </a:rPr>
              <a:t>)</a:t>
            </a:r>
            <a:r>
              <a:rPr lang="en-US" sz="2000" dirty="0" smtClean="0">
                <a:cs typeface="B Titr" panose="00000700000000000000" pitchFamily="2" charset="-78"/>
              </a:rPr>
              <a:t> </a:t>
            </a:r>
            <a:r>
              <a:rPr lang="fa-IR" sz="2000" dirty="0" smtClean="0">
                <a:cs typeface="B Titr" panose="00000700000000000000" pitchFamily="2" charset="-78"/>
              </a:rPr>
              <a:t>برای محاسبه پتانسیل الکتریکی و یونی و فیزیک انتقال حرارت در سیال (</a:t>
            </a:r>
            <a:r>
              <a:rPr lang="en-US" sz="2000" b="1" dirty="0" smtClean="0">
                <a:cs typeface="B Titr" panose="00000700000000000000" pitchFamily="2" charset="-78"/>
              </a:rPr>
              <a:t>Heat Transfer in Fluids</a:t>
            </a:r>
            <a:r>
              <a:rPr lang="fa-IR" sz="2000" dirty="0" smtClean="0">
                <a:cs typeface="B Titr" panose="00000700000000000000" pitchFamily="2" charset="-78"/>
              </a:rPr>
              <a:t>) برای محاسبه دمای پیل سوختی. در این مسئله، علاوه بر تاثیرات انتقال حرارت هدایتی و جابجایی، انتقال حرارت تشعشعی بین دیواره کانال ها و سیال و همچنین تشعشع بین پیل و محیط بیرون در نظر گرفته شده است .</a:t>
            </a:r>
            <a:endParaRPr lang="en-US" sz="20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382000" cy="4525963"/>
          </a:xfrm>
        </p:spPr>
        <p:txBody>
          <a:bodyPr>
            <a:normAutofit/>
          </a:bodyPr>
          <a:lstStyle/>
          <a:p>
            <a:pPr algn="r" rtl="1"/>
            <a:r>
              <a:rPr lang="fa-IR" sz="2400" dirty="0" smtClean="0">
                <a:cs typeface="B Titr" panose="00000700000000000000" pitchFamily="2" charset="-78"/>
              </a:rPr>
              <a:t>قابلیت ریز کردن شبکه در مجاور دیوارها و مناسب برای فیزیک مورد نظر</a:t>
            </a:r>
            <a:endParaRPr lang="en-US" sz="24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2209800" y="2819400"/>
            <a:ext cx="5181600" cy="3276600"/>
          </a:xfrm>
          <a:prstGeom prst="rect">
            <a:avLst/>
          </a:prstGeom>
          <a:ln>
            <a:solidFill>
              <a:sysClr val="windowText" lastClr="000000"/>
            </a:solidFill>
          </a:ln>
        </p:spPr>
      </p:pic>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توزیع غلظت هیدروژن در آند پیل سوختی</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1828800" y="2209800"/>
            <a:ext cx="5638800" cy="3581400"/>
          </a:xfrm>
          <a:prstGeom prst="rect">
            <a:avLst/>
          </a:prstGeom>
          <a:ln>
            <a:solidFill>
              <a:sysClr val="windowText" lastClr="000000"/>
            </a:solidFill>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پروفیل دما پیل سوختی</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10" name="Picture 9"/>
          <p:cNvPicPr/>
          <p:nvPr/>
        </p:nvPicPr>
        <p:blipFill>
          <a:blip r:embed="rId2" cstate="print">
            <a:extLst>
              <a:ext uri="{28A0092B-C50C-407E-A947-70E740481C1C}">
                <a14:useLocalDpi xmlns:a14="http://schemas.microsoft.com/office/drawing/2010/main" val="0"/>
              </a:ext>
            </a:extLst>
          </a:blip>
          <a:stretch>
            <a:fillRect/>
          </a:stretch>
        </p:blipFill>
        <p:spPr>
          <a:xfrm>
            <a:off x="1752600" y="2362200"/>
            <a:ext cx="5562600" cy="3581400"/>
          </a:xfrm>
          <a:prstGeom prst="rect">
            <a:avLst/>
          </a:prstGeom>
          <a:ln>
            <a:solidFill>
              <a:sysClr val="windowText" lastClr="000000"/>
            </a:solidFill>
          </a:ln>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normAutofit/>
          </a:bodyPr>
          <a:lstStyle/>
          <a:p>
            <a:pPr algn="r" rtl="1"/>
            <a:r>
              <a:rPr lang="fa-IR" sz="2400" dirty="0" smtClean="0">
                <a:cs typeface="B Titr" panose="00000700000000000000" pitchFamily="2" charset="-78"/>
              </a:rPr>
              <a:t>نمودار تغییرات ولتاژ بر حسب چگالی جریان</a:t>
            </a:r>
            <a:endParaRPr lang="en-US" sz="2400"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1981200" y="2133600"/>
            <a:ext cx="5112208" cy="3171397"/>
          </a:xfrm>
          <a:prstGeom prst="rect">
            <a:avLst/>
          </a:prstGeom>
          <a:ln>
            <a:solidFill>
              <a:sysClr val="windowText" lastClr="000000"/>
            </a:solidFill>
          </a:ln>
        </p:spPr>
      </p:pic>
    </p:spTree>
    <p:extLst>
      <p:ext uri="{BB962C8B-B14F-4D97-AF65-F5344CB8AC3E}">
        <p14:creationId xmlns:p14="http://schemas.microsoft.com/office/powerpoint/2010/main" val="323569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828799"/>
            <a:ext cx="8686800" cy="4178493"/>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مقادیر ثابت و متغیر مورد نیاز در مسئله به صورت پارامتر و متغیر</a:t>
            </a:r>
          </a:p>
          <a:p>
            <a:pPr marL="109728" indent="0" algn="r" rtl="1">
              <a:lnSpc>
                <a:spcPct val="150000"/>
              </a:lnSpc>
              <a:buNone/>
            </a:pPr>
            <a:r>
              <a:rPr lang="fa-IR" sz="2400" b="1" dirty="0" smtClean="0">
                <a:cs typeface="B Titr" panose="00000700000000000000" pitchFamily="2" charset="-78"/>
              </a:rPr>
              <a:t>2- نحوه تشکیل هندسه سه بعدی پیل سوختی</a:t>
            </a:r>
          </a:p>
          <a:p>
            <a:pPr marL="109728" indent="0" algn="r" rtl="1">
              <a:lnSpc>
                <a:spcPct val="150000"/>
              </a:lnSpc>
              <a:buNone/>
            </a:pPr>
            <a:r>
              <a:rPr lang="fa-IR" sz="2400" b="1" dirty="0" smtClean="0">
                <a:cs typeface="B Titr" panose="00000700000000000000" pitchFamily="2" charset="-78"/>
              </a:rPr>
              <a:t>3- نحوه تولید شبکه بندی مسئله</a:t>
            </a:r>
          </a:p>
          <a:p>
            <a:pPr marL="109728" indent="0" algn="r" rtl="1">
              <a:lnSpc>
                <a:spcPct val="150000"/>
              </a:lnSpc>
              <a:buNone/>
            </a:pPr>
            <a:r>
              <a:rPr lang="fa-IR" sz="2400" b="1" dirty="0" smtClean="0">
                <a:cs typeface="B Titr" panose="00000700000000000000" pitchFamily="2" charset="-78"/>
              </a:rPr>
              <a:t>4- نحوه استفاده از </a:t>
            </a:r>
            <a:r>
              <a:rPr lang="en-US" sz="2400" b="1" dirty="0" smtClean="0">
                <a:cs typeface="B Titr" panose="00000700000000000000" pitchFamily="2" charset="-78"/>
              </a:rPr>
              <a:t>Parametric Sweep</a:t>
            </a:r>
            <a:r>
              <a:rPr lang="fa-IR" sz="2400" b="1" dirty="0" smtClean="0">
                <a:cs typeface="B Titr" panose="00000700000000000000" pitchFamily="2" charset="-78"/>
              </a:rPr>
              <a:t> برای حل پارامتری مسئله</a:t>
            </a:r>
          </a:p>
          <a:p>
            <a:pPr marL="109728" indent="0" algn="r" rtl="1">
              <a:lnSpc>
                <a:spcPct val="150000"/>
              </a:lnSpc>
              <a:buNone/>
            </a:pPr>
            <a:r>
              <a:rPr lang="fa-IR" sz="2400" b="1" dirty="0" smtClean="0">
                <a:cs typeface="B Titr" panose="00000700000000000000" pitchFamily="2" charset="-78"/>
              </a:rPr>
              <a:t>5- نحوه رسم پلات های رنگی سه بعدی و نمودارها در </a:t>
            </a:r>
            <a:r>
              <a:rPr lang="en-US" sz="2400" b="1" dirty="0" smtClean="0">
                <a:cs typeface="B Titr" panose="00000700000000000000" pitchFamily="2" charset="-78"/>
              </a:rPr>
              <a:t>Post Processing</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
        <p:nvSpPr>
          <p:cNvPr id="5" name="Content Placeholder 1"/>
          <p:cNvSpPr>
            <a:spLocks noGrp="1"/>
          </p:cNvSpPr>
          <p:nvPr>
            <p:ph idx="1"/>
          </p:nvPr>
        </p:nvSpPr>
        <p:spPr>
          <a:xfrm>
            <a:off x="457200" y="1676400"/>
            <a:ext cx="8229600" cy="4330892"/>
          </a:xfrm>
        </p:spPr>
        <p:txBody>
          <a:bodyPr>
            <a:normAutofit/>
          </a:bodyPr>
          <a:lstStyle/>
          <a:p>
            <a:pPr algn="r" rtl="1">
              <a:lnSpc>
                <a:spcPct val="150000"/>
              </a:lnSpc>
            </a:pPr>
            <a:r>
              <a:rPr lang="fa-IR" b="1" dirty="0" smtClean="0">
                <a:cs typeface="B Titr" panose="00000700000000000000" pitchFamily="2" charset="-78"/>
              </a:rPr>
              <a:t>1- آشنایی اولیه با </a:t>
            </a:r>
            <a:r>
              <a:rPr lang="en-US" b="1" dirty="0" smtClean="0">
                <a:cs typeface="B Titr" panose="00000700000000000000" pitchFamily="2" charset="-78"/>
              </a:rPr>
              <a:t>CFD</a:t>
            </a:r>
            <a:endParaRPr lang="fa-IR" b="1" dirty="0" smtClean="0">
              <a:cs typeface="B Titr" panose="00000700000000000000" pitchFamily="2" charset="-78"/>
            </a:endParaRPr>
          </a:p>
          <a:p>
            <a:pPr algn="r" rtl="1">
              <a:lnSpc>
                <a:spcPct val="150000"/>
              </a:lnSpc>
            </a:pPr>
            <a:r>
              <a:rPr lang="fa-IR" b="1" dirty="0" smtClean="0">
                <a:cs typeface="B Titr" panose="00000700000000000000" pitchFamily="2" charset="-78"/>
              </a:rPr>
              <a:t>2- آشنایی با مفاهیم پیل سوختی اکسید جامد</a:t>
            </a:r>
          </a:p>
          <a:p>
            <a:pPr algn="r" rtl="1">
              <a:lnSpc>
                <a:spcPct val="150000"/>
              </a:lnSpc>
            </a:pPr>
            <a:r>
              <a:rPr lang="fa-IR" b="1" dirty="0" smtClean="0">
                <a:cs typeface="B Titr" panose="00000700000000000000" pitchFamily="2" charset="-78"/>
              </a:rPr>
              <a:t>3-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4-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4136</TotalTime>
  <Words>462</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           آموزش نرم افزار کامسول شبیه سازی پیل سوختی اکسید جامد فرامرز منصوری فر، فرهاد قدک  شهریور 94 MarketCode.ir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 COMSOL ارائه توانمندیهای نرم افزار</vt:lpstr>
      <vt:lpstr>آنچه در نرم افزار  COMSOL خواهید آموخت</vt:lpstr>
      <vt:lpstr>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Manager</cp:lastModifiedBy>
  <cp:revision>196</cp:revision>
  <dcterms:created xsi:type="dcterms:W3CDTF">2006-08-16T00:00:00Z</dcterms:created>
  <dcterms:modified xsi:type="dcterms:W3CDTF">2015-09-29T10:53:59Z</dcterms:modified>
</cp:coreProperties>
</file>