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366" r:id="rId2"/>
    <p:sldId id="354" r:id="rId3"/>
    <p:sldId id="355" r:id="rId4"/>
    <p:sldId id="356" r:id="rId5"/>
    <p:sldId id="357" r:id="rId6"/>
    <p:sldId id="367" r:id="rId7"/>
    <p:sldId id="362" r:id="rId8"/>
    <p:sldId id="3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9/29/2015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9/29/2015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9/29/2015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9/29/2015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9/29/2015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9/29/2015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9/29/2015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9/29/2015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9/29/2015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9/29/2015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9/29/2015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9/29/2015</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9/29/2015</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4000" dirty="0" smtClean="0">
                <a:solidFill>
                  <a:srgbClr val="FF0000"/>
                </a:solidFill>
                <a:cs typeface="B Titr" panose="00000700000000000000" pitchFamily="2" charset="-78"/>
              </a:rPr>
              <a:t>آموزش نرم افزار کامسول</a:t>
            </a:r>
            <a:br>
              <a:rPr lang="fa-IR" sz="4000" dirty="0" smtClean="0">
                <a:solidFill>
                  <a:srgbClr val="FF0000"/>
                </a:solidFill>
                <a:cs typeface="B Titr" panose="00000700000000000000" pitchFamily="2" charset="-78"/>
              </a:rPr>
            </a:br>
            <a:r>
              <a:rPr lang="fa-IR" sz="4000" dirty="0" smtClean="0">
                <a:solidFill>
                  <a:srgbClr val="FF0000"/>
                </a:solidFill>
                <a:cs typeface="B Titr" panose="00000700000000000000" pitchFamily="2" charset="-78"/>
              </a:rPr>
              <a:t>جریان حول کره دوّار در راستای عمود بر جهت جریان سیال</a:t>
            </a:r>
            <a:br>
              <a:rPr lang="fa-IR" sz="4000" dirty="0" smtClean="0">
                <a:solidFill>
                  <a:srgbClr val="FF0000"/>
                </a:solidFill>
                <a:cs typeface="B Titr" panose="00000700000000000000" pitchFamily="2" charset="-78"/>
              </a:rPr>
            </a:br>
            <a:r>
              <a:rPr lang="fa-IR" sz="3600" dirty="0" smtClean="0">
                <a:solidFill>
                  <a:srgbClr val="008000"/>
                </a:solidFill>
                <a:cs typeface="B Titr" panose="00000700000000000000" pitchFamily="2" charset="-78"/>
              </a:rPr>
              <a:t>فرامرز منصوری فر</a:t>
            </a:r>
            <a:r>
              <a:rPr lang="fa-IR" sz="4000" dirty="0" smtClean="0">
                <a:solidFill>
                  <a:srgbClr val="008000"/>
                </a:solidFill>
                <a:cs typeface="B Titr" panose="00000700000000000000" pitchFamily="2" charset="-78"/>
              </a:rPr>
              <a:t>، فرهاد قدک </a:t>
            </a:r>
            <a:br>
              <a:rPr lang="fa-IR" sz="4000" dirty="0" smtClean="0">
                <a:solidFill>
                  <a:srgbClr val="008000"/>
                </a:solidFill>
                <a:cs typeface="B Titr" panose="00000700000000000000" pitchFamily="2" charset="-78"/>
              </a:rPr>
            </a:br>
            <a:r>
              <a:rPr lang="fa-IR" sz="4000" dirty="0" smtClean="0">
                <a:solidFill>
                  <a:srgbClr val="008000"/>
                </a:solidFill>
                <a:cs typeface="B Titr" panose="00000700000000000000" pitchFamily="2" charset="-78"/>
              </a:rPr>
              <a:t>شهریور 94</a:t>
            </a:r>
            <a:br>
              <a:rPr lang="fa-IR" sz="40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413884"/>
            <a:ext cx="1511300" cy="1186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57" y="81838"/>
            <a:ext cx="1956663" cy="1730895"/>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5550092"/>
          </a:xfrm>
        </p:spPr>
        <p:txBody>
          <a:bodyPr>
            <a:noAutofit/>
          </a:bodyPr>
          <a:lstStyle/>
          <a:p>
            <a:endParaRPr lang="en-US" sz="2000" dirty="0" smtClean="0">
              <a:cs typeface="B Titr" pitchFamily="2" charset="-78"/>
            </a:endParaRPr>
          </a:p>
          <a:p>
            <a:endParaRPr lang="en-US" sz="2000" dirty="0">
              <a:cs typeface="B Titr" pitchFamily="2" charset="-78"/>
            </a:endParaRPr>
          </a:p>
          <a:p>
            <a:pPr algn="just" rtl="1">
              <a:lnSpc>
                <a:spcPct val="150000"/>
              </a:lnSpc>
            </a:pPr>
            <a:r>
              <a:rPr lang="fa-IR" sz="2000" dirty="0" smtClean="0">
                <a:cs typeface="B Titr" panose="00000700000000000000" pitchFamily="2" charset="-78"/>
              </a:rPr>
              <a:t>نرم‌افزار تجاری </a:t>
            </a:r>
            <a:r>
              <a:rPr lang="en-US" sz="2000" b="1" dirty="0" smtClean="0">
                <a:latin typeface="Times New Roman" pitchFamily="18" charset="0"/>
                <a:cs typeface="B Titr" pitchFamily="2" charset="-78"/>
              </a:rPr>
              <a:t>COMSOL Multiphysics </a:t>
            </a:r>
            <a:r>
              <a:rPr lang="fa-IR" sz="2000" b="1" dirty="0" smtClean="0">
                <a:latin typeface="Times New Roman" pitchFamily="18" charset="0"/>
                <a:cs typeface="B Titr" pitchFamily="2" charset="-78"/>
              </a:rPr>
              <a:t> </a:t>
            </a:r>
            <a:r>
              <a:rPr lang="fa-IR" sz="2000" dirty="0" smtClean="0">
                <a:cs typeface="B Titr" panose="00000700000000000000" pitchFamily="2" charset="-78"/>
              </a:rPr>
              <a:t>یک مجموعه کامل شبیه‌سازی است که در سال های اخیر وارد بازار شده است و قادر است معادلات دیفرانسیل سیستم های غیر خطی را توسط مشتق های جزئی به روش المان محدود  (</a:t>
            </a:r>
            <a:r>
              <a:rPr lang="en-US" sz="2000" b="1" dirty="0" smtClean="0">
                <a:latin typeface="Times New Roman" pitchFamily="18" charset="0"/>
                <a:cs typeface="B Titr" pitchFamily="2" charset="-78"/>
              </a:rPr>
              <a:t>FEM</a:t>
            </a:r>
            <a:r>
              <a:rPr lang="fa-IR" sz="2000" dirty="0" smtClean="0">
                <a:cs typeface="B Titr" panose="00000700000000000000" pitchFamily="2" charset="-78"/>
              </a:rPr>
              <a:t>) در فضاهای یک، دو و سه بعدی حل نماید. با استفاده از این نرم‌افزار می‌توان طراحی و شبیه‌سازی پروژه‌های مهندسی برق، مکانیک، علوم زمین، شیمی، فیزیک، نجوم و کوانتوم را انجام داد. نرم‌افزار همچنین این امکان را به کاربر می دهد که برای بررسی دقیق تر مدل، از چند ماژول مختلف (شیمیایی، الکتریکی، مکانیکی، الکترومغناطیسی و ...) به صورت همزمان استفاده کند. قابلیت هایی از این دست، این نرم افزار را به یک شبیه ساز عددی قدرتمند تبدیل کرده است که می تواند شبیه سازی را با در نظر گرفتن تمام پدیده های مؤثر بر مدل انجام دهد. همچنین این نرم افزار امکان تعامل با نرم‌افزارهای مهندسی مانند </a:t>
            </a:r>
            <a:r>
              <a:rPr lang="en-US" sz="2000" b="1" dirty="0" smtClean="0">
                <a:cs typeface="B Titr" panose="00000700000000000000" pitchFamily="2" charset="-78"/>
              </a:rPr>
              <a:t>MATLAB، </a:t>
            </a:r>
            <a:r>
              <a:rPr lang="en-US" sz="2000" b="1" dirty="0" err="1" smtClean="0">
                <a:cs typeface="B Titr" panose="00000700000000000000" pitchFamily="2" charset="-78"/>
              </a:rPr>
              <a:t>CATIA،SolidWorks</a:t>
            </a:r>
            <a:r>
              <a:rPr lang="en-US" sz="2000" b="1" dirty="0" smtClean="0">
                <a:cs typeface="B Titr" panose="00000700000000000000" pitchFamily="2" charset="-78"/>
              </a:rPr>
              <a:t> </a:t>
            </a:r>
            <a:r>
              <a:rPr lang="fa-IR" sz="2000" b="1" dirty="0" smtClean="0">
                <a:cs typeface="B Titr" panose="00000700000000000000" pitchFamily="2" charset="-78"/>
              </a:rPr>
              <a:t> و </a:t>
            </a:r>
            <a:r>
              <a:rPr lang="en-US" sz="2000" b="1" dirty="0" smtClean="0">
                <a:cs typeface="B Titr" panose="00000700000000000000" pitchFamily="2" charset="-78"/>
              </a:rPr>
              <a:t>AutoCAD</a:t>
            </a:r>
            <a:r>
              <a:rPr lang="en-US" sz="2000" dirty="0" smtClean="0">
                <a:cs typeface="B Titr" panose="00000700000000000000" pitchFamily="2" charset="-78"/>
              </a:rPr>
              <a:t> </a:t>
            </a:r>
            <a:r>
              <a:rPr lang="fa-IR" sz="2000" dirty="0" smtClean="0">
                <a:cs typeface="B Titr" panose="00000700000000000000" pitchFamily="2" charset="-78"/>
              </a:rPr>
              <a:t> را دارد.</a:t>
            </a:r>
            <a:endParaRPr lang="en-US" sz="2000" dirty="0">
              <a:cs typeface="B Titr" pitchFamily="2" charset="-78"/>
            </a:endParaRPr>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638799"/>
          </a:xfrm>
        </p:spPr>
        <p:txBody>
          <a:bodyPr>
            <a:normAutofit/>
          </a:bodyPr>
          <a:lstStyle/>
          <a:p>
            <a:pPr algn="just" rtl="1">
              <a:lnSpc>
                <a:spcPct val="150000"/>
              </a:lnSpc>
            </a:pPr>
            <a:r>
              <a:rPr lang="fa-IR" sz="2000" dirty="0">
                <a:cs typeface="B Titr" panose="00000700000000000000" pitchFamily="2" charset="-78"/>
              </a:rPr>
              <a:t> </a:t>
            </a:r>
            <a:r>
              <a:rPr lang="fa-IR" sz="2000" dirty="0" smtClean="0">
                <a:cs typeface="B Titr" panose="00000700000000000000" pitchFamily="2" charset="-78"/>
              </a:rPr>
              <a:t>وجود کلمه</a:t>
            </a:r>
            <a:r>
              <a:rPr lang="en-US" sz="2000" b="1" dirty="0" smtClean="0">
                <a:latin typeface="Times New Roman" pitchFamily="18" charset="0"/>
                <a:cs typeface="B Titr" pitchFamily="2" charset="-78"/>
              </a:rPr>
              <a:t>Multiphysics</a:t>
            </a:r>
            <a:r>
              <a:rPr lang="en-US" sz="2000" dirty="0" smtClean="0">
                <a:cs typeface="B Titr" panose="00000700000000000000" pitchFamily="2" charset="-78"/>
              </a:rPr>
              <a:t> </a:t>
            </a:r>
            <a:r>
              <a:rPr lang="fa-IR" sz="2000" dirty="0" smtClean="0">
                <a:cs typeface="B Titr" panose="00000700000000000000" pitchFamily="2" charset="-78"/>
              </a:rPr>
              <a:t> در عنوان این نرم افزار مبین این است که دامنه وسیعی از ماژول های فیزیکی، شیمایی، الکتریکی و ... را شامل می‌شود. </a:t>
            </a:r>
          </a:p>
          <a:p>
            <a:pPr algn="just" rtl="1">
              <a:lnSpc>
                <a:spcPct val="150000"/>
              </a:lnSpc>
            </a:pPr>
            <a:r>
              <a:rPr lang="fa-IR" sz="2000" dirty="0" smtClean="0">
                <a:cs typeface="B Titr" panose="00000700000000000000" pitchFamily="2" charset="-78"/>
              </a:rPr>
              <a:t>در این شبیه سازی از دو فیزیک جریان آرام (</a:t>
            </a:r>
            <a:r>
              <a:rPr lang="en-US" sz="2000" dirty="0" smtClean="0">
                <a:cs typeface="B Titr" panose="00000700000000000000" pitchFamily="2" charset="-78"/>
              </a:rPr>
              <a:t>Laminar Flow</a:t>
            </a:r>
            <a:r>
              <a:rPr lang="fa-IR" sz="2000" dirty="0" smtClean="0">
                <a:cs typeface="B Titr" panose="00000700000000000000" pitchFamily="2" charset="-78"/>
              </a:rPr>
              <a:t>) و شبکه متحرک (</a:t>
            </a:r>
            <a:r>
              <a:rPr lang="en-US" sz="2000" dirty="0" smtClean="0">
                <a:cs typeface="B Titr" panose="00000700000000000000" pitchFamily="2" charset="-78"/>
              </a:rPr>
              <a:t>Moving Mesh</a:t>
            </a:r>
            <a:r>
              <a:rPr lang="fa-IR" sz="2000" dirty="0" smtClean="0">
                <a:cs typeface="B Titr" panose="00000700000000000000" pitchFamily="2" charset="-78"/>
              </a:rPr>
              <a:t>) استفاده شده است. فیزیک جریان آرام قادر است از طریق معادله ناویر-استوکس، سرعت و فشار جریان آرام سیال را محاسبه کند. در این مسئله، شبکه ناحیه سیال به واسطه حرکت چرخشی کره در حال جابجایی و تغییر شکل می باشد و می بایست در تحلیل معادلات، تغییر مکان و جابجایی گره های شبکه را در نظر گرفت. بنابراین در اینجا باید از فیزیک شبکه متحرک استفاده کرد.</a:t>
            </a:r>
            <a:endParaRPr lang="en-US" sz="2000" dirty="0">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382000" cy="4525963"/>
          </a:xfrm>
        </p:spPr>
        <p:txBody>
          <a:bodyPr>
            <a:normAutofit/>
          </a:bodyPr>
          <a:lstStyle/>
          <a:p>
            <a:pPr algn="r" rtl="1"/>
            <a:r>
              <a:rPr lang="fa-IR" sz="2400" dirty="0" smtClean="0">
                <a:cs typeface="B Titr" panose="00000700000000000000" pitchFamily="2" charset="-78"/>
              </a:rPr>
              <a:t>قابلیت تولید شبکه به صورت کاملاً اتوماتیک و مناسب برای فیزیک مورد نظر و همچنین ریز کردن شبکه در مجاور دیوارها</a:t>
            </a:r>
            <a:endParaRPr lang="en-US" sz="2400" dirty="0">
              <a:cs typeface="B Titr" panose="00000700000000000000" pitchFamily="2" charset="-78"/>
            </a:endParaRPr>
          </a:p>
        </p:txBody>
      </p:sp>
      <p:sp>
        <p:nvSpPr>
          <p:cNvPr id="3" name="Title 2"/>
          <p:cNvSpPr>
            <a:spLocks noGrp="1"/>
          </p:cNvSpPr>
          <p:nvPr>
            <p:ph type="title"/>
          </p:nvPr>
        </p:nvSpPr>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7400" y="2895600"/>
            <a:ext cx="5455695" cy="3200400"/>
          </a:xfrm>
          <a:prstGeom prst="rect">
            <a:avLst/>
          </a:prstGeom>
          <a:ln>
            <a:solidFill>
              <a:sysClr val="windowText" lastClr="000000"/>
            </a:solidFill>
          </a:ln>
        </p:spPr>
      </p:pic>
    </p:spTree>
    <p:extLst>
      <p:ext uri="{BB962C8B-B14F-4D97-AF65-F5344CB8AC3E}">
        <p14:creationId xmlns:p14="http://schemas.microsoft.com/office/powerpoint/2010/main" val="3991509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88092"/>
          </a:xfrm>
        </p:spPr>
        <p:txBody>
          <a:bodyPr>
            <a:normAutofit/>
          </a:bodyPr>
          <a:lstStyle/>
          <a:p>
            <a:pPr algn="r" rtl="1"/>
            <a:r>
              <a:rPr lang="fa-IR" sz="2400" dirty="0" smtClean="0">
                <a:cs typeface="B Titr" panose="00000700000000000000" pitchFamily="2" charset="-78"/>
              </a:rPr>
              <a:t>خطوط جریان سیال</a:t>
            </a:r>
            <a:endParaRPr lang="en-US" sz="2400"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2133600" y="2286000"/>
            <a:ext cx="5163503" cy="3621914"/>
          </a:xfrm>
          <a:prstGeom prst="rect">
            <a:avLst/>
          </a:prstGeom>
          <a:ln>
            <a:solidFill>
              <a:sysClr val="windowText" lastClr="000000"/>
            </a:solidFill>
          </a:ln>
        </p:spPr>
      </p:pic>
    </p:spTree>
    <p:extLst>
      <p:ext uri="{BB962C8B-B14F-4D97-AF65-F5344CB8AC3E}">
        <p14:creationId xmlns:p14="http://schemas.microsoft.com/office/powerpoint/2010/main" val="323569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88092"/>
          </a:xfrm>
        </p:spPr>
        <p:txBody>
          <a:bodyPr>
            <a:normAutofit/>
          </a:bodyPr>
          <a:lstStyle/>
          <a:p>
            <a:pPr algn="r" rtl="1"/>
            <a:r>
              <a:rPr lang="fa-IR" sz="2400" dirty="0" smtClean="0">
                <a:cs typeface="B Titr" panose="00000700000000000000" pitchFamily="2" charset="-78"/>
              </a:rPr>
              <a:t>پروفیل سرعت سیال</a:t>
            </a:r>
            <a:endParaRPr lang="en-US" sz="2400"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7" name="Picture 6" descr="J:\New folder (2)\11. Moving Mesh\Moving Sphere\3.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2286000"/>
            <a:ext cx="5318532" cy="3291840"/>
          </a:xfrm>
          <a:prstGeom prst="rect">
            <a:avLst/>
          </a:prstGeom>
          <a:noFill/>
          <a:ln>
            <a:solidFill>
              <a:schemeClr val="tx1"/>
            </a:solidFill>
          </a:ln>
        </p:spPr>
      </p:pic>
    </p:spTree>
    <p:extLst>
      <p:ext uri="{BB962C8B-B14F-4D97-AF65-F5344CB8AC3E}">
        <p14:creationId xmlns:p14="http://schemas.microsoft.com/office/powerpoint/2010/main" val="323569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00200"/>
            <a:ext cx="8686800" cy="4407092"/>
          </a:xfrm>
        </p:spPr>
        <p:txBody>
          <a:bodyPr>
            <a:noAutofit/>
          </a:bodyPr>
          <a:lstStyle/>
          <a:p>
            <a:pPr marL="109728" indent="0" algn="r" rtl="1">
              <a:lnSpc>
                <a:spcPct val="150000"/>
              </a:lnSpc>
              <a:buNone/>
            </a:pPr>
            <a:r>
              <a:rPr lang="fa-IR" sz="2400" b="1" dirty="0" smtClean="0">
                <a:cs typeface="B Titr" panose="00000700000000000000" pitchFamily="2" charset="-78"/>
              </a:rPr>
              <a:t>1- نحوه تعریف تمامی مقادیر ثابت و متغیر مورد نیاز در مسئله به صورت پارامتر و متغیر</a:t>
            </a:r>
          </a:p>
          <a:p>
            <a:pPr marL="109728" indent="0" algn="r" rtl="1">
              <a:lnSpc>
                <a:spcPct val="150000"/>
              </a:lnSpc>
              <a:buNone/>
            </a:pPr>
            <a:r>
              <a:rPr lang="fa-IR" sz="2400" b="1" dirty="0" smtClean="0">
                <a:cs typeface="B Titr" panose="00000700000000000000" pitchFamily="2" charset="-78"/>
              </a:rPr>
              <a:t>2- نحوه تشکیل هندسه سه بعدی کره درون کانال</a:t>
            </a:r>
          </a:p>
          <a:p>
            <a:pPr marL="109728" indent="0" algn="r" rtl="1">
              <a:lnSpc>
                <a:spcPct val="150000"/>
              </a:lnSpc>
              <a:buNone/>
            </a:pPr>
            <a:r>
              <a:rPr lang="fa-IR" sz="2400" b="1" dirty="0" smtClean="0">
                <a:cs typeface="B Titr" panose="00000700000000000000" pitchFamily="2" charset="-78"/>
              </a:rPr>
              <a:t>3- نحوه تولید شبکه بندی مسئله با تعیین اندازه المان ها</a:t>
            </a:r>
          </a:p>
          <a:p>
            <a:pPr marL="109728" indent="0" algn="r" rtl="1">
              <a:lnSpc>
                <a:spcPct val="150000"/>
              </a:lnSpc>
              <a:buNone/>
            </a:pPr>
            <a:r>
              <a:rPr lang="fa-IR" sz="2400" b="1" dirty="0" smtClean="0">
                <a:cs typeface="B Titr" panose="00000700000000000000" pitchFamily="2" charset="-78"/>
              </a:rPr>
              <a:t>4- نحوه تعیین کردن گام های زمانی مسئله</a:t>
            </a:r>
          </a:p>
          <a:p>
            <a:pPr marL="109728" indent="0" algn="r" rtl="1">
              <a:lnSpc>
                <a:spcPct val="150000"/>
              </a:lnSpc>
              <a:buNone/>
            </a:pPr>
            <a:r>
              <a:rPr lang="fa-IR" sz="2400" b="1" dirty="0" smtClean="0">
                <a:cs typeface="B Titr" panose="00000700000000000000" pitchFamily="2" charset="-78"/>
              </a:rPr>
              <a:t>5- نحوه رسم پلات های رنگی دو بعدی و نمودارها در </a:t>
            </a:r>
            <a:r>
              <a:rPr lang="en-US" sz="2400" b="1" dirty="0" smtClean="0">
                <a:cs typeface="B Titr" panose="00000700000000000000" pitchFamily="2" charset="-78"/>
              </a:rPr>
              <a:t>Post Processing</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نرم افزار </a:t>
            </a:r>
            <a:r>
              <a:rPr lang="en-US" sz="3600" dirty="0" smtClean="0">
                <a:solidFill>
                  <a:srgbClr val="FF0000"/>
                </a:solidFill>
                <a:cs typeface="B Titr" panose="00000700000000000000" pitchFamily="2" charset="-78"/>
              </a:rPr>
              <a:t> </a:t>
            </a:r>
            <a:r>
              <a:rPr lang="en-US" sz="3600" dirty="0" smtClean="0">
                <a:solidFill>
                  <a:srgbClr val="0000FF"/>
                </a:solidFill>
                <a:effectLst/>
                <a:latin typeface="Times New Roman" panose="02020603050405020304" pitchFamily="18" charset="0"/>
                <a:cs typeface="Times New Roman" panose="02020603050405020304" pitchFamily="18" charset="0"/>
              </a:rPr>
              <a:t>COMSOL </a:t>
            </a:r>
            <a:r>
              <a:rPr lang="fa-IR" sz="3600" dirty="0" smtClean="0">
                <a:solidFill>
                  <a:srgbClr val="FF0000"/>
                </a:solidFill>
                <a:cs typeface="B Titr" panose="00000700000000000000" pitchFamily="2" charset="-78"/>
              </a:rPr>
              <a:t>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330892"/>
          </a:xfrm>
        </p:spPr>
        <p:txBody>
          <a:bodyPr>
            <a:normAutofit/>
          </a:bodyPr>
          <a:lstStyle/>
          <a:p>
            <a:pPr algn="r" rtl="1">
              <a:lnSpc>
                <a:spcPct val="150000"/>
              </a:lnSpc>
            </a:pPr>
            <a:r>
              <a:rPr lang="fa-IR" b="1" dirty="0" smtClean="0">
                <a:cs typeface="B Titr" panose="00000700000000000000" pitchFamily="2" charset="-78"/>
              </a:rPr>
              <a:t>1- آشنایی اولیه با </a:t>
            </a:r>
            <a:r>
              <a:rPr lang="en-US" b="1" dirty="0" smtClean="0">
                <a:cs typeface="B Titr" panose="00000700000000000000" pitchFamily="2" charset="-78"/>
              </a:rPr>
              <a:t>CFD</a:t>
            </a:r>
            <a:endParaRPr lang="fa-IR" b="1" dirty="0" smtClean="0">
              <a:cs typeface="B Titr" panose="00000700000000000000" pitchFamily="2" charset="-78"/>
            </a:endParaRPr>
          </a:p>
          <a:p>
            <a:pPr algn="r" rtl="1">
              <a:lnSpc>
                <a:spcPct val="150000"/>
              </a:lnSpc>
            </a:pPr>
            <a:r>
              <a:rPr lang="fa-IR" b="1" dirty="0" smtClean="0">
                <a:cs typeface="B Titr" panose="00000700000000000000" pitchFamily="2" charset="-78"/>
              </a:rPr>
              <a:t>2- آشنایی با مبحث </a:t>
            </a:r>
            <a:r>
              <a:rPr lang="en-US" b="1" dirty="0" smtClean="0">
                <a:cs typeface="B Titr" panose="00000700000000000000" pitchFamily="2" charset="-78"/>
              </a:rPr>
              <a:t>Moving Mesh</a:t>
            </a:r>
          </a:p>
          <a:p>
            <a:pPr algn="r" rtl="1">
              <a:lnSpc>
                <a:spcPct val="150000"/>
              </a:lnSpc>
            </a:pPr>
            <a:r>
              <a:rPr lang="fa-IR" b="1" dirty="0" smtClean="0">
                <a:cs typeface="B Titr" panose="00000700000000000000" pitchFamily="2" charset="-78"/>
              </a:rPr>
              <a:t>2- آشنایی با مبحث </a:t>
            </a:r>
            <a:r>
              <a:rPr lang="en-US" b="1" dirty="0" smtClean="0">
                <a:cs typeface="B Titr" panose="00000700000000000000" pitchFamily="2" charset="-78"/>
              </a:rPr>
              <a:t>Time dependant</a:t>
            </a:r>
            <a:r>
              <a:rPr lang="fa-IR" b="1" dirty="0" smtClean="0">
                <a:cs typeface="B Titr" panose="00000700000000000000" pitchFamily="2" charset="-78"/>
              </a:rPr>
              <a:t> و مفاهیم آن</a:t>
            </a:r>
          </a:p>
          <a:p>
            <a:pPr algn="r" rtl="1">
              <a:lnSpc>
                <a:spcPct val="150000"/>
              </a:lnSpc>
            </a:pPr>
            <a:r>
              <a:rPr lang="fa-IR" b="1" dirty="0" smtClean="0">
                <a:cs typeface="B Titr" panose="00000700000000000000" pitchFamily="2" charset="-78"/>
              </a:rPr>
              <a:t>3- آشنایی با مفهوم جدایش</a:t>
            </a:r>
          </a:p>
          <a:p>
            <a:pPr algn="r" rtl="1">
              <a:lnSpc>
                <a:spcPct val="150000"/>
              </a:lnSpc>
            </a:pPr>
            <a:r>
              <a:rPr lang="fa-IR" b="1" dirty="0" smtClean="0">
                <a:cs typeface="B Titr" panose="00000700000000000000" pitchFamily="2" charset="-78"/>
              </a:rPr>
              <a:t>4- آشنایی با </a:t>
            </a:r>
            <a:r>
              <a:rPr lang="en-US" b="1" dirty="0" smtClean="0">
                <a:cs typeface="B Titr" panose="00000700000000000000" pitchFamily="2" charset="-78"/>
              </a:rPr>
              <a:t>Finite Element Methods</a:t>
            </a:r>
          </a:p>
          <a:p>
            <a:pPr algn="r" rtl="1">
              <a:lnSpc>
                <a:spcPct val="150000"/>
              </a:lnSpc>
            </a:pPr>
            <a:r>
              <a:rPr lang="fa-IR" b="1" dirty="0" smtClean="0">
                <a:cs typeface="B Titr" panose="00000700000000000000" pitchFamily="2" charset="-78"/>
              </a:rPr>
              <a:t>5- آشنایی اولیه با نرم افزار </a:t>
            </a:r>
            <a:r>
              <a:rPr lang="en-US" b="1" dirty="0" smtClean="0">
                <a:cs typeface="B Titr" panose="00000700000000000000" pitchFamily="2" charset="-78"/>
              </a:rPr>
              <a:t>COMSOL Multiphysics</a:t>
            </a:r>
            <a:endParaRPr lang="en-US" b="1" dirty="0" smtClean="0">
              <a:solidFill>
                <a:srgbClr val="0000FF"/>
              </a:solidFill>
              <a:cs typeface="B Titr" panose="00000700000000000000" pitchFamily="2" charset="-78"/>
            </a:endParaRPr>
          </a:p>
        </p:txBody>
      </p:sp>
      <p:sp>
        <p:nvSpPr>
          <p:cNvPr id="3" name="Title 2"/>
          <p:cNvSpPr>
            <a:spLocks noGrp="1"/>
          </p:cNvSpPr>
          <p:nvPr>
            <p:ph type="title"/>
          </p:nvPr>
        </p:nvSpPr>
        <p:spPr/>
        <p:txBody>
          <a:bodyPr/>
          <a:lstStyle/>
          <a:p>
            <a:pPr algn="ctr"/>
            <a:r>
              <a:rPr lang="fa-IR" smtClean="0">
                <a:solidFill>
                  <a:srgbClr val="FF0000"/>
                </a:solidFill>
                <a:cs typeface="B Titr" panose="00000700000000000000" pitchFamily="2" charset="-78"/>
              </a:rPr>
              <a:t>الزامات</a:t>
            </a:r>
            <a:endParaRPr lang="en-US"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4118</TotalTime>
  <Words>444</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           آموزش نرم افزار کامسول جریان حول کره دوّار در راستای عمود بر جهت جریان سیال فرامرز منصوری فر، فرهاد قدک  شهریور 94 MarketCode.ir    </vt:lpstr>
      <vt:lpstr>PowerPoint Presentation</vt:lpstr>
      <vt:lpstr>PowerPoint Presentation</vt:lpstr>
      <vt:lpstr> COMSOL ارائه توانمندیهای نرم افزار</vt:lpstr>
      <vt:lpstr> COMSOL ارائه توانمندیهای نرم افزار</vt:lpstr>
      <vt:lpstr> COMSOL ارائه توانمندیهای نرم افزار</vt:lpstr>
      <vt:lpstr>آنچه در نرم افزار  COMSOL خواهید آموخت</vt:lpstr>
      <vt:lpstr>الزامات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Manager</cp:lastModifiedBy>
  <cp:revision>191</cp:revision>
  <dcterms:created xsi:type="dcterms:W3CDTF">2006-08-16T00:00:00Z</dcterms:created>
  <dcterms:modified xsi:type="dcterms:W3CDTF">2015-09-29T09:45:31Z</dcterms:modified>
</cp:coreProperties>
</file>