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5" r:id="rId4"/>
    <p:sldId id="356" r:id="rId5"/>
    <p:sldId id="357" r:id="rId6"/>
    <p:sldId id="358" r:id="rId7"/>
    <p:sldId id="359" r:id="rId8"/>
    <p:sldId id="360" r:id="rId9"/>
    <p:sldId id="362"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72"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10/24/2015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10/24/2015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10/24/2015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10/24/2015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10/24/2015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10/24/2015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10/24/2015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10/24/2015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10/24/2015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10/24/2015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10/24/2015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10/24/2015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10/24/2015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آموزش نرم افزار کامسول</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شبیه سازی جریان روغن در یاتاقان ژورنال</a:t>
            </a:r>
            <a:br>
              <a:rPr lang="fa-IR"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فرامرز </a:t>
            </a:r>
            <a:r>
              <a:rPr lang="fa-IR" sz="3600" smtClean="0">
                <a:solidFill>
                  <a:srgbClr val="008000"/>
                </a:solidFill>
                <a:cs typeface="B Titr" panose="00000700000000000000" pitchFamily="2" charset="-78"/>
              </a:rPr>
              <a:t>منصوری </a:t>
            </a:r>
            <a:r>
              <a:rPr lang="fa-IR" sz="3600" smtClean="0">
                <a:solidFill>
                  <a:srgbClr val="008000"/>
                </a:solidFill>
                <a:cs typeface="B Titr" panose="00000700000000000000" pitchFamily="2" charset="-78"/>
              </a:rPr>
              <a:t>فر</a:t>
            </a:r>
            <a:r>
              <a:rPr lang="fa-IR" sz="4000" dirty="0" smtClean="0">
                <a:solidFill>
                  <a:srgbClr val="008000"/>
                </a:solidFill>
                <a:cs typeface="B Titr" panose="00000700000000000000" pitchFamily="2" charset="-78"/>
              </a:rPr>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مهر 94</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itchFamily="18" charset="0"/>
                <a:cs typeface="Times New Roman"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0207" y="304800"/>
            <a:ext cx="16500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983"/>
            <a:ext cx="2013341" cy="1781033"/>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2"/>
          </a:xfrm>
        </p:spPr>
        <p:txBody>
          <a:bodyPr>
            <a:normAutofit/>
          </a:bodyPr>
          <a:lstStyle/>
          <a:p>
            <a:pPr algn="r" rtl="1">
              <a:lnSpc>
                <a:spcPct val="150000"/>
              </a:lnSpc>
            </a:pPr>
            <a:r>
              <a:rPr lang="fa-IR" b="1" dirty="0">
                <a:cs typeface="B Titr" panose="00000700000000000000" pitchFamily="2" charset="-78"/>
              </a:rPr>
              <a:t>1- آشنایی اولیه با </a:t>
            </a:r>
            <a:r>
              <a:rPr lang="en-US" b="1" dirty="0" smtClean="0">
                <a:cs typeface="B Titr" panose="00000700000000000000" pitchFamily="2" charset="-78"/>
              </a:rPr>
              <a:t>CFD</a:t>
            </a:r>
          </a:p>
          <a:p>
            <a:pPr algn="r" rtl="1">
              <a:lnSpc>
                <a:spcPct val="150000"/>
              </a:lnSpc>
            </a:pPr>
            <a:r>
              <a:rPr lang="fa-IR" b="1" dirty="0" smtClean="0">
                <a:cs typeface="B Titr" panose="00000700000000000000" pitchFamily="2" charset="-78"/>
              </a:rPr>
              <a:t>2- آشنایی با یاتاقان ژورنال و مفاهیم آن</a:t>
            </a:r>
          </a:p>
          <a:p>
            <a:pPr algn="r" rtl="1">
              <a:lnSpc>
                <a:spcPct val="150000"/>
              </a:lnSpc>
            </a:pPr>
            <a:r>
              <a:rPr lang="fa-IR" b="1" dirty="0" smtClean="0">
                <a:cs typeface="B Titr" panose="00000700000000000000" pitchFamily="2" charset="-78"/>
              </a:rPr>
              <a:t>2-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3-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62500" lnSpcReduction="20000"/>
          </a:bodyPr>
          <a:lstStyle/>
          <a:p>
            <a:endParaRPr lang="en-US" dirty="0" smtClean="0"/>
          </a:p>
          <a:p>
            <a:endParaRPr lang="en-US" dirty="0"/>
          </a:p>
          <a:p>
            <a:pPr algn="just" rtl="1">
              <a:lnSpc>
                <a:spcPct val="150000"/>
              </a:lnSpc>
            </a:pPr>
            <a:r>
              <a:rPr lang="fa-IR" sz="3000" dirty="0" smtClean="0">
                <a:cs typeface="B Titr" panose="00000700000000000000" pitchFamily="2" charset="-78"/>
              </a:rPr>
              <a:t>نرم‌افزار تجاری </a:t>
            </a:r>
            <a:r>
              <a:rPr lang="en-US" sz="3000" b="1" dirty="0" smtClean="0">
                <a:latin typeface="Times New Roman" pitchFamily="18" charset="0"/>
                <a:cs typeface="Times New Roman" pitchFamily="18" charset="0"/>
              </a:rPr>
              <a:t>COMSOL Multiphysics </a:t>
            </a:r>
            <a:r>
              <a:rPr lang="fa-IR" sz="3000" b="1" dirty="0" smtClean="0">
                <a:latin typeface="Times New Roman" pitchFamily="18" charset="0"/>
                <a:cs typeface="Times New Roman" pitchFamily="18" charset="0"/>
              </a:rPr>
              <a:t> </a:t>
            </a:r>
            <a:r>
              <a:rPr lang="fa-IR" sz="3000" dirty="0" smtClean="0">
                <a:cs typeface="B Titr" panose="00000700000000000000" pitchFamily="2" charset="-78"/>
              </a:rPr>
              <a:t>یک مجموعه کامل شبیه‌سازی است که در سال های اخیر وارد بازار شده است و قادر است معادلات دیفرانسیل سیستم های غیر خطی را توسط مشتق های جزئی به روش المان محدود  (</a:t>
            </a:r>
            <a:r>
              <a:rPr lang="en-US" sz="3000" b="1" dirty="0" smtClean="0">
                <a:latin typeface="Times New Roman" pitchFamily="18" charset="0"/>
                <a:cs typeface="Times New Roman" pitchFamily="18" charset="0"/>
              </a:rPr>
              <a:t>FEM</a:t>
            </a:r>
            <a:r>
              <a:rPr lang="fa-IR" sz="30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3000" b="1" dirty="0" smtClean="0">
                <a:cs typeface="B Titr" panose="00000700000000000000" pitchFamily="2" charset="-78"/>
              </a:rPr>
              <a:t>MATLAB، CATIA،SolidWorks </a:t>
            </a:r>
            <a:r>
              <a:rPr lang="fa-IR" sz="3000" b="1" dirty="0" smtClean="0">
                <a:cs typeface="B Titr" panose="00000700000000000000" pitchFamily="2" charset="-78"/>
              </a:rPr>
              <a:t> و </a:t>
            </a:r>
            <a:r>
              <a:rPr lang="en-US" sz="3000" b="1" dirty="0" smtClean="0">
                <a:cs typeface="B Titr" panose="00000700000000000000" pitchFamily="2" charset="-78"/>
              </a:rPr>
              <a:t>AutoCAD</a:t>
            </a:r>
            <a:r>
              <a:rPr lang="en-US" sz="3000" dirty="0" smtClean="0">
                <a:cs typeface="B Titr" panose="00000700000000000000" pitchFamily="2" charset="-78"/>
              </a:rPr>
              <a:t> </a:t>
            </a:r>
            <a:r>
              <a:rPr lang="fa-IR" sz="3000" dirty="0" smtClean="0">
                <a:cs typeface="B Titr" panose="00000700000000000000" pitchFamily="2" charset="-78"/>
              </a:rPr>
              <a:t> را دارد.</a:t>
            </a:r>
            <a:endParaRPr lang="en-US" sz="30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fontScale="92500" lnSpcReduction="20000"/>
          </a:bodyPr>
          <a:lstStyle/>
          <a:p>
            <a:pPr algn="just" rtl="1">
              <a:lnSpc>
                <a:spcPct val="150000"/>
              </a:lnSpc>
            </a:pPr>
            <a:r>
              <a:rPr lang="fa-IR" sz="2800" dirty="0">
                <a:cs typeface="B Titr" panose="00000700000000000000" pitchFamily="2" charset="-78"/>
              </a:rPr>
              <a:t> </a:t>
            </a:r>
            <a:r>
              <a:rPr lang="fa-IR" sz="2800" dirty="0" smtClean="0">
                <a:cs typeface="B Titr" panose="00000700000000000000" pitchFamily="2" charset="-78"/>
              </a:rPr>
              <a:t>وجود کلمه </a:t>
            </a:r>
            <a:r>
              <a:rPr lang="en-US" sz="2800" b="1" dirty="0" smtClean="0">
                <a:latin typeface="Times New Roman" pitchFamily="18" charset="0"/>
                <a:cs typeface="Times New Roman" pitchFamily="18" charset="0"/>
              </a:rPr>
              <a:t>Multiphysics</a:t>
            </a:r>
            <a:r>
              <a:rPr lang="en-US" sz="2800" dirty="0" smtClean="0">
                <a:cs typeface="B Titr" panose="00000700000000000000" pitchFamily="2" charset="-78"/>
              </a:rPr>
              <a:t> </a:t>
            </a:r>
            <a:r>
              <a:rPr lang="fa-IR" sz="28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800" dirty="0" smtClean="0">
                <a:cs typeface="B Titr" panose="00000700000000000000" pitchFamily="2" charset="-78"/>
              </a:rPr>
              <a:t>در این شبیه سازی از دو فیزیک جریان فیلم نازک و انتقال حرارت در سیال استفاده شده است. فیزیک جریان فیلم نازک قادر است از طریق معادله رینولدز اصلاح شده سرعت و فشار جریان آرام سیال بین دو صفحه با فاصله کم را محاسبه کند. همچنین در فیزیک انتقال حرارت در سیال نیز دمای فیلم روغن با استفاده از معادله انرژی و با در نظر گرفتن ترم های جابجایی (به واسطه سرعت سیال) و هدایت (به واسطه رسانایی حرارتی سیال) محاسبه می شود.</a:t>
            </a:r>
            <a:endParaRPr lang="en-US" sz="28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382000" cy="4525963"/>
          </a:xfrm>
        </p:spPr>
        <p:txBody>
          <a:bodyPr>
            <a:normAutofit/>
          </a:bodyPr>
          <a:lstStyle/>
          <a:p>
            <a:pPr algn="r" rtl="1"/>
            <a:r>
              <a:rPr lang="fa-IR" sz="2800" dirty="0" smtClean="0">
                <a:cs typeface="B Titr" panose="00000700000000000000" pitchFamily="2" charset="-78"/>
              </a:rPr>
              <a:t>قابلیت تولید شبکه به صورت کاملاً اتوماتیک و مناسب برای فیزیک مورد نظر</a:t>
            </a:r>
            <a:endParaRPr lang="en-US" sz="28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743200"/>
            <a:ext cx="5669280" cy="3242624"/>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lstStyle/>
          <a:p>
            <a:pPr algn="r" rtl="1"/>
            <a:r>
              <a:rPr lang="fa-IR" sz="2800" dirty="0" smtClean="0">
                <a:cs typeface="B Titr" panose="00000700000000000000" pitchFamily="2" charset="-78"/>
              </a:rPr>
              <a:t>توزیع فشار فیلم روغن درون یاتاقان (جریان دائم)</a:t>
            </a:r>
            <a:endParaRPr lang="en-US"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133600"/>
            <a:ext cx="6237803" cy="365760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fa-IR" b="1" dirty="0" smtClean="0">
                <a:cs typeface="B Titr" panose="00000700000000000000" pitchFamily="2" charset="-78"/>
              </a:rPr>
              <a:t>تغییرات فشار بر حسب درجه زاویه</a:t>
            </a:r>
            <a:endParaRPr lang="en-US" dirty="0"/>
          </a:p>
        </p:txBody>
      </p:sp>
      <p:sp>
        <p:nvSpPr>
          <p:cNvPr id="7"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981200" y="2514600"/>
            <a:ext cx="5731688" cy="3364408"/>
          </a:xfrm>
          <a:prstGeom prst="rect">
            <a:avLst/>
          </a:prstGeom>
          <a:ln>
            <a:solidFill>
              <a:sysClr val="windowText" lastClr="000000"/>
            </a:solidFill>
          </a:ln>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smtClean="0">
                <a:cs typeface="B Titr" panose="00000700000000000000" pitchFamily="2" charset="-78"/>
              </a:rPr>
              <a:t>تغییرات فشار فیلم روغن بر حسب ضریب لقی</a:t>
            </a:r>
            <a:endParaRPr lang="en-US" b="1" dirty="0">
              <a:cs typeface="B Titr" panose="00000700000000000000" pitchFamily="2" charset="-78"/>
            </a:endParaRPr>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2438400"/>
            <a:ext cx="4395925" cy="3566160"/>
          </a:xfrm>
          <a:prstGeom prst="rect">
            <a:avLst/>
          </a:prstGeom>
          <a:ln>
            <a:solidFill>
              <a:schemeClr val="tx1"/>
            </a:solidFill>
          </a:ln>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smtClean="0">
                <a:cs typeface="B Titr" panose="00000700000000000000" pitchFamily="2" charset="-78"/>
              </a:rPr>
              <a:t>توزیع دما در فیلم روغن</a:t>
            </a:r>
            <a:endParaRPr lang="en-US" b="1" dirty="0">
              <a:cs typeface="B Titr" panose="00000700000000000000" pitchFamily="2" charset="-78"/>
            </a:endParaRPr>
          </a:p>
        </p:txBody>
      </p:sp>
      <p:sp>
        <p:nvSpPr>
          <p:cNvPr id="3" name="Title 2"/>
          <p:cNvSpPr>
            <a:spLocks noGrp="1"/>
          </p:cNvSpPr>
          <p:nvPr>
            <p:ph type="title"/>
          </p:nvPr>
        </p:nvSpPr>
        <p:spPr/>
        <p:txBody>
          <a:bodyPr>
            <a:normAutofit fontScale="90000"/>
          </a:bodyPr>
          <a:lstStyle/>
          <a:p>
            <a:pPr algn="ctr"/>
            <a:r>
              <a:rPr lang="en-US" sz="4400" dirty="0">
                <a:solidFill>
                  <a:srgbClr val="FF0000"/>
                </a:solidFill>
                <a:effectLst/>
                <a:cs typeface="B Titr" panose="00000700000000000000" pitchFamily="2" charset="-78"/>
              </a:rPr>
              <a:t> </a:t>
            </a:r>
            <a:r>
              <a:rPr lang="en-US" sz="4400" dirty="0" smtClean="0">
                <a:solidFill>
                  <a:srgbClr val="0000FF"/>
                </a:solidFill>
                <a:effectLst/>
                <a:latin typeface="Times New Roman" panose="02020603050405020304" pitchFamily="18" charset="0"/>
                <a:cs typeface="Times New Roman" panose="02020603050405020304" pitchFamily="18" charset="0"/>
              </a:rPr>
              <a:t>AUSM2D_2</a:t>
            </a:r>
            <a:r>
              <a:rPr lang="en-US" sz="4400" dirty="0" smtClean="0">
                <a:solidFill>
                  <a:srgbClr val="FF0000"/>
                </a:solidFill>
                <a:effectLst/>
                <a:cs typeface="B Titr" panose="00000700000000000000" pitchFamily="2" charset="-78"/>
              </a:rPr>
              <a:t> </a:t>
            </a:r>
            <a:r>
              <a:rPr lang="fa-IR" sz="4400" dirty="0">
                <a:solidFill>
                  <a:srgbClr val="FF0000"/>
                </a:solidFill>
                <a:effectLst/>
                <a:cs typeface="B Titr" panose="00000700000000000000" pitchFamily="2" charset="-78"/>
              </a:rPr>
              <a:t>ارائه توانمندیهای کُد</a:t>
            </a:r>
            <a:r>
              <a:rPr lang="en-US" sz="4400" dirty="0">
                <a:solidFill>
                  <a:srgbClr val="FF0000"/>
                </a:solidFill>
                <a:effectLst/>
                <a:cs typeface="B Titr" panose="00000700000000000000" pitchFamily="2" charset="-78"/>
              </a:rPr>
              <a:t/>
            </a:r>
            <a:br>
              <a:rPr lang="en-US" sz="4400" dirty="0">
                <a:solidFill>
                  <a:srgbClr val="FF0000"/>
                </a:solidFill>
                <a:effectLst/>
                <a:cs typeface="B Titr" panose="00000700000000000000" pitchFamily="2" charset="-78"/>
              </a:rPr>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438400"/>
            <a:ext cx="5771025" cy="338328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1"/>
            <a:ext cx="87630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مقادیر ثابت و متغیر مورد نیاز در مسئله به صورت پارامتر و متغیر</a:t>
            </a:r>
          </a:p>
          <a:p>
            <a:pPr marL="109728" indent="0" algn="r" rtl="1">
              <a:lnSpc>
                <a:spcPct val="150000"/>
              </a:lnSpc>
              <a:buNone/>
            </a:pPr>
            <a:r>
              <a:rPr lang="fa-IR" sz="2400" b="1" dirty="0" smtClean="0">
                <a:cs typeface="B Titr" panose="00000700000000000000" pitchFamily="2" charset="-78"/>
              </a:rPr>
              <a:t>2- نحوه تشکیل هندسه دو بعدی یاتاقان ژورنال به صورت دو دایره غیر هم مرکز</a:t>
            </a:r>
          </a:p>
          <a:p>
            <a:pPr marL="109728" indent="0" algn="r" rtl="1">
              <a:lnSpc>
                <a:spcPct val="150000"/>
              </a:lnSpc>
              <a:buNone/>
            </a:pPr>
            <a:r>
              <a:rPr lang="fa-IR" sz="2400" b="1" dirty="0" smtClean="0">
                <a:cs typeface="B Titr" panose="00000700000000000000" pitchFamily="2" charset="-78"/>
              </a:rPr>
              <a:t>4- نحوه تولید شبکه بندی با تعیین اندازه المان ها</a:t>
            </a:r>
          </a:p>
          <a:p>
            <a:pPr marL="109728" indent="0" algn="r" rtl="1">
              <a:lnSpc>
                <a:spcPct val="150000"/>
              </a:lnSpc>
              <a:buNone/>
            </a:pPr>
            <a:r>
              <a:rPr lang="fa-IR" sz="2400" b="1" dirty="0" smtClean="0">
                <a:cs typeface="B Titr" panose="00000700000000000000" pitchFamily="2" charset="-78"/>
              </a:rPr>
              <a:t>5- نحوه استفاده از </a:t>
            </a:r>
            <a:r>
              <a:rPr lang="en-US" sz="2400" b="1" dirty="0" smtClean="0">
                <a:cs typeface="B Titr" panose="00000700000000000000" pitchFamily="2" charset="-78"/>
              </a:rPr>
              <a:t>Parametric Sweep</a:t>
            </a:r>
            <a:r>
              <a:rPr lang="fa-IR" sz="2400" b="1" dirty="0" smtClean="0">
                <a:cs typeface="B Titr" panose="00000700000000000000" pitchFamily="2" charset="-78"/>
              </a:rPr>
              <a:t> برای حل پارامتری مسئله</a:t>
            </a:r>
          </a:p>
          <a:p>
            <a:pPr marL="109728" indent="0" algn="r" rtl="1">
              <a:lnSpc>
                <a:spcPct val="150000"/>
              </a:lnSpc>
              <a:buNone/>
            </a:pPr>
            <a:r>
              <a:rPr lang="fa-IR" sz="2400" b="1" dirty="0" smtClean="0">
                <a:cs typeface="B Titr" panose="00000700000000000000" pitchFamily="2" charset="-78"/>
              </a:rPr>
              <a:t>6- نحوه رسم پلات های رنگی دو بعدی و نمودارها در </a:t>
            </a:r>
            <a:r>
              <a:rPr lang="en-US" sz="2400" b="1" dirty="0" smtClean="0">
                <a:cs typeface="B Titr" panose="00000700000000000000" pitchFamily="2" charset="-78"/>
              </a:rPr>
              <a:t>Post Processing</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7- نحوه رسم یک خط یا منحنی مشخص در مدل و استخراج داده های موجود روی آن</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4099</TotalTime>
  <Words>478</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آموزش نرم افزار کامسول شبیه سازی جریان روغن در یاتاقان ژورنال فرامرز منصوری فر مهر 94 MARKETCODE.IR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AUSM2D_2 ارائه توانمندیهای کُد </vt:lpstr>
      <vt:lpstr>آنچه در نرم افزار  COMSOL خواهید آموخت</vt:lpstr>
      <vt:lpstr>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sadegh</cp:lastModifiedBy>
  <cp:revision>188</cp:revision>
  <dcterms:created xsi:type="dcterms:W3CDTF">2006-08-16T00:00:00Z</dcterms:created>
  <dcterms:modified xsi:type="dcterms:W3CDTF">2015-10-24T05:32:02Z</dcterms:modified>
</cp:coreProperties>
</file>