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5"/>
  </p:notesMasterIdLst>
  <p:sldIdLst>
    <p:sldId id="366" r:id="rId2"/>
    <p:sldId id="354" r:id="rId3"/>
    <p:sldId id="372" r:id="rId4"/>
    <p:sldId id="367" r:id="rId5"/>
    <p:sldId id="356" r:id="rId6"/>
    <p:sldId id="357" r:id="rId7"/>
    <p:sldId id="358" r:id="rId8"/>
    <p:sldId id="368" r:id="rId9"/>
    <p:sldId id="362" r:id="rId10"/>
    <p:sldId id="369" r:id="rId11"/>
    <p:sldId id="370" r:id="rId12"/>
    <p:sldId id="371" r:id="rId13"/>
    <p:sldId id="3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90" autoAdjust="0"/>
  </p:normalViewPr>
  <p:slideViewPr>
    <p:cSldViewPr>
      <p:cViewPr varScale="1">
        <p:scale>
          <a:sx n="66" d="100"/>
          <a:sy n="66" d="100"/>
        </p:scale>
        <p:origin x="-73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9/23/2015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9/23/2015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9/23/2015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9/23/2015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9/23/2015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9/23/2015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9/23/2015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9/23/2015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9/23/2015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9/23/2015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9/23/2015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9/23/2015</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9/23/2015</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ar-SA" sz="3600" dirty="0">
                <a:solidFill>
                  <a:srgbClr val="FF0000"/>
                </a:solidFill>
                <a:cs typeface="B Titr" panose="00000700000000000000" pitchFamily="2" charset="-78"/>
              </a:rPr>
              <a:t>نرم افزار شبیه ساز راکتور بستر سیال برای واکنش کلرسیون سیلیکون</a:t>
            </a:r>
            <a:r>
              <a:rPr lang="en-US" sz="3600">
                <a:solidFill>
                  <a:srgbClr val="FF0000"/>
                </a:solidFill>
                <a:cs typeface="B Titr" panose="00000700000000000000" pitchFamily="2" charset="-78"/>
              </a:rPr>
              <a:t/>
            </a:r>
            <a:br>
              <a:rPr lang="en-US" sz="3600">
                <a:solidFill>
                  <a:srgbClr val="FF0000"/>
                </a:solidFill>
                <a:cs typeface="B Titr" panose="00000700000000000000" pitchFamily="2" charset="-78"/>
              </a:rPr>
            </a:br>
            <a:r>
              <a:rPr lang="fa-IR" sz="3100" smtClean="0">
                <a:solidFill>
                  <a:srgbClr val="008000"/>
                </a:solidFill>
                <a:cs typeface="B Titr" panose="00000700000000000000" pitchFamily="2" charset="-78"/>
              </a:rPr>
              <a:t>سید </a:t>
            </a:r>
            <a:r>
              <a:rPr lang="fa-IR" sz="3100" dirty="0" smtClean="0">
                <a:solidFill>
                  <a:srgbClr val="008000"/>
                </a:solidFill>
                <a:cs typeface="B Titr" panose="00000700000000000000" pitchFamily="2" charset="-78"/>
              </a:rPr>
              <a:t>امین الله رفیعی</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تیر 94</a:t>
            </a:r>
            <a:br>
              <a:rPr lang="fa-IR" sz="3100" dirty="0" smtClean="0">
                <a:solidFill>
                  <a:srgbClr val="008000"/>
                </a:solidFill>
                <a:cs typeface="B Titr" panose="00000700000000000000" pitchFamily="2" charset="-78"/>
              </a:rPr>
            </a:br>
            <a:r>
              <a:rPr lang="en-US" sz="4000" dirty="0" smtClean="0">
                <a:solidFill>
                  <a:srgbClr val="0000FF"/>
                </a:solidFill>
                <a:latin typeface="Times New Roman" panose="02020603050405020304" pitchFamily="18" charset="0"/>
                <a:cs typeface="Times New Roman" panose="02020603050405020304" pitchFamily="18" charset="0"/>
              </a:rPr>
              <a:t>MarketCode.ir</a:t>
            </a: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169" y="0"/>
            <a:ext cx="1869831" cy="1869831"/>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33399"/>
          </a:xfrm>
        </p:spPr>
        <p:txBody>
          <a:bodyPr>
            <a:noAutofit/>
          </a:bodyPr>
          <a:lstStyle/>
          <a:p>
            <a:pPr marL="109728" indent="0" algn="r" rtl="1">
              <a:buNone/>
            </a:pPr>
            <a:r>
              <a:rPr lang="fa-IR" sz="2400" b="1" dirty="0" smtClean="0">
                <a:cs typeface="B Titr" panose="00000700000000000000" pitchFamily="2" charset="-78"/>
              </a:rPr>
              <a:t>3- </a:t>
            </a:r>
            <a:r>
              <a:rPr lang="fa-IR" sz="2400" b="1" dirty="0" err="1" smtClean="0">
                <a:cs typeface="B Titr" panose="00000700000000000000" pitchFamily="2" charset="-78"/>
              </a:rPr>
              <a:t>الگوریتم</a:t>
            </a:r>
            <a:r>
              <a:rPr lang="fa-IR" sz="2400" b="1" dirty="0" smtClean="0">
                <a:cs typeface="B Titr" panose="00000700000000000000" pitchFamily="2" charset="-78"/>
              </a:rPr>
              <a:t> مناسب برای محاسبه درصد تبدیل گاز واکنش در بستر سیال</a:t>
            </a:r>
            <a:endParaRPr lang="fa-IR" sz="2400" b="1" dirty="0">
              <a:cs typeface="B Titr" panose="00000700000000000000" pitchFamily="2" charset="-78"/>
            </a:endParaRP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pic>
        <p:nvPicPr>
          <p:cNvPr id="4" name="Content Placeholder 4"/>
          <p:cNvPicPr>
            <a:picLocks noChangeAspect="1"/>
          </p:cNvPicPr>
          <p:nvPr/>
        </p:nvPicPr>
        <p:blipFill rotWithShape="1">
          <a:blip r:embed="rId2">
            <a:extLst>
              <a:ext uri="{28A0092B-C50C-407E-A947-70E740481C1C}">
                <a14:useLocalDpi xmlns:a14="http://schemas.microsoft.com/office/drawing/2010/main" val="0"/>
              </a:ext>
            </a:extLst>
          </a:blip>
          <a:srcRect l="8846" r="6760"/>
          <a:stretch/>
        </p:blipFill>
        <p:spPr>
          <a:xfrm>
            <a:off x="2438401" y="1676399"/>
            <a:ext cx="4272592" cy="495300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4061380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33399"/>
          </a:xfrm>
        </p:spPr>
        <p:txBody>
          <a:bodyPr>
            <a:noAutofit/>
          </a:bodyPr>
          <a:lstStyle/>
          <a:p>
            <a:pPr marL="109728" indent="0" algn="r" rtl="1">
              <a:buNone/>
            </a:pPr>
            <a:r>
              <a:rPr lang="fa-IR" sz="2400" b="1" dirty="0">
                <a:cs typeface="B Titr" panose="00000700000000000000" pitchFamily="2" charset="-78"/>
              </a:rPr>
              <a:t>3- </a:t>
            </a:r>
            <a:r>
              <a:rPr lang="fa-IR" sz="2400" b="1" dirty="0" err="1">
                <a:cs typeface="B Titr" panose="00000700000000000000" pitchFamily="2" charset="-78"/>
              </a:rPr>
              <a:t>الگوریتم</a:t>
            </a:r>
            <a:r>
              <a:rPr lang="fa-IR" sz="2400" b="1" dirty="0">
                <a:cs typeface="B Titr" panose="00000700000000000000" pitchFamily="2" charset="-78"/>
              </a:rPr>
              <a:t> مناسب برای محاسبه درصد تبدیل گاز واکنش در بستر سیال</a:t>
            </a: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8264" y="1595082"/>
            <a:ext cx="4827471" cy="509198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2984540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33399"/>
          </a:xfrm>
        </p:spPr>
        <p:txBody>
          <a:bodyPr>
            <a:noAutofit/>
          </a:bodyPr>
          <a:lstStyle/>
          <a:p>
            <a:pPr marL="109728" indent="0" algn="r" rtl="1">
              <a:buNone/>
            </a:pPr>
            <a:r>
              <a:rPr lang="fa-IR" sz="2400" b="1" dirty="0">
                <a:cs typeface="B Titr" panose="00000700000000000000" pitchFamily="2" charset="-78"/>
              </a:rPr>
              <a:t>3- </a:t>
            </a:r>
            <a:r>
              <a:rPr lang="fa-IR" sz="2400" b="1" dirty="0" err="1">
                <a:cs typeface="B Titr" panose="00000700000000000000" pitchFamily="2" charset="-78"/>
              </a:rPr>
              <a:t>الگوریتم</a:t>
            </a:r>
            <a:r>
              <a:rPr lang="fa-IR" sz="2400" b="1" dirty="0">
                <a:cs typeface="B Titr" panose="00000700000000000000" pitchFamily="2" charset="-78"/>
              </a:rPr>
              <a:t> مناسب برای محاسبه درصد تبدیل گاز واکنش در بستر سیال</a:t>
            </a: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1709467"/>
            <a:ext cx="4827471" cy="509199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0710915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rtl="1">
              <a:lnSpc>
                <a:spcPct val="200000"/>
              </a:lnSpc>
              <a:buNone/>
            </a:pPr>
            <a:r>
              <a:rPr lang="fa-IR" sz="2400" b="1" dirty="0" smtClean="0">
                <a:latin typeface="Times New Roman" panose="02020603050405020304" pitchFamily="18" charset="0"/>
                <a:cs typeface="B Titr" panose="00000700000000000000" pitchFamily="2" charset="-78"/>
              </a:rPr>
              <a:t>1- </a:t>
            </a:r>
            <a:r>
              <a:rPr lang="fa-IR" sz="2400" b="1" dirty="0">
                <a:latin typeface="Times New Roman" panose="02020603050405020304" pitchFamily="18" charset="0"/>
                <a:cs typeface="B Titr" panose="00000700000000000000" pitchFamily="2" charset="-78"/>
              </a:rPr>
              <a:t>آشنایی</a:t>
            </a:r>
            <a:r>
              <a:rPr lang="fa-IR" sz="2400" b="1" dirty="0" smtClean="0">
                <a:latin typeface="Times New Roman" panose="02020603050405020304" pitchFamily="18" charset="0"/>
                <a:cs typeface="B Titr" panose="00000700000000000000" pitchFamily="2" charset="-78"/>
              </a:rPr>
              <a:t> </a:t>
            </a:r>
            <a:r>
              <a:rPr lang="fa-IR" sz="2400" b="1" dirty="0">
                <a:latin typeface="Times New Roman" panose="02020603050405020304" pitchFamily="18" charset="0"/>
                <a:cs typeface="B Titr" panose="00000700000000000000" pitchFamily="2" charset="-78"/>
              </a:rPr>
              <a:t>کاربر با نرم افزار </a:t>
            </a:r>
            <a:r>
              <a:rPr lang="en-US" sz="2400" b="1" dirty="0" err="1">
                <a:solidFill>
                  <a:srgbClr val="0000FF"/>
                </a:solidFill>
                <a:latin typeface="Times New Roman" panose="02020603050405020304" pitchFamily="18" charset="0"/>
                <a:cs typeface="B Titr" panose="00000700000000000000" pitchFamily="2" charset="-78"/>
              </a:rPr>
              <a:t>Matlab</a:t>
            </a:r>
            <a:r>
              <a:rPr lang="fa-IR" sz="2400" b="1" dirty="0">
                <a:latin typeface="Times New Roman" panose="02020603050405020304" pitchFamily="18" charset="0"/>
                <a:cs typeface="B Titr" panose="00000700000000000000" pitchFamily="2" charset="-78"/>
              </a:rPr>
              <a:t> و بخصوص جعبه ابزار </a:t>
            </a:r>
            <a:r>
              <a:rPr lang="en-US" sz="2400" b="1" dirty="0">
                <a:solidFill>
                  <a:srgbClr val="0000FF"/>
                </a:solidFill>
                <a:latin typeface="Times New Roman" panose="02020603050405020304" pitchFamily="18" charset="0"/>
                <a:cs typeface="B Titr" panose="00000700000000000000" pitchFamily="2" charset="-78"/>
              </a:rPr>
              <a:t>GUI</a:t>
            </a:r>
            <a:endParaRPr lang="fa-IR" sz="2400" b="1" dirty="0">
              <a:solidFill>
                <a:srgbClr val="0000FF"/>
              </a:solidFill>
              <a:latin typeface="Times New Roman" panose="02020603050405020304" pitchFamily="18" charset="0"/>
              <a:cs typeface="B Titr" panose="00000700000000000000" pitchFamily="2" charset="-78"/>
            </a:endParaRPr>
          </a:p>
          <a:p>
            <a:pPr marL="0" indent="0" algn="r" rtl="1">
              <a:lnSpc>
                <a:spcPct val="200000"/>
              </a:lnSpc>
              <a:buNone/>
            </a:pPr>
            <a:r>
              <a:rPr lang="fa-IR" sz="2400" b="1" dirty="0" smtClean="0">
                <a:latin typeface="Times New Roman" panose="02020603050405020304" pitchFamily="18" charset="0"/>
                <a:cs typeface="B Titr" panose="00000700000000000000" pitchFamily="2" charset="-78"/>
              </a:rPr>
              <a:t>2- آشنایی </a:t>
            </a:r>
            <a:r>
              <a:rPr lang="fa-IR" sz="2400" b="1" dirty="0">
                <a:latin typeface="Times New Roman" panose="02020603050405020304" pitchFamily="18" charset="0"/>
                <a:cs typeface="B Titr" panose="00000700000000000000" pitchFamily="2" charset="-78"/>
              </a:rPr>
              <a:t>کاربر با شرایط عملیاتی </a:t>
            </a:r>
            <a:r>
              <a:rPr lang="fa-IR" sz="2400" b="1" dirty="0" err="1">
                <a:latin typeface="Times New Roman" panose="02020603050405020304" pitchFamily="18" charset="0"/>
                <a:cs typeface="B Titr" panose="00000700000000000000" pitchFamily="2" charset="-78"/>
              </a:rPr>
              <a:t>راکتور</a:t>
            </a:r>
            <a:r>
              <a:rPr lang="fa-IR" sz="2400" b="1" dirty="0">
                <a:latin typeface="Times New Roman" panose="02020603050405020304" pitchFamily="18" charset="0"/>
                <a:cs typeface="B Titr" panose="00000700000000000000" pitchFamily="2" charset="-78"/>
              </a:rPr>
              <a:t> بستر سیال و بخصوص </a:t>
            </a:r>
            <a:r>
              <a:rPr lang="fa-IR" sz="2400" b="1" dirty="0" err="1">
                <a:latin typeface="Times New Roman" panose="02020603050405020304" pitchFamily="18" charset="0"/>
                <a:cs typeface="B Titr" panose="00000700000000000000" pitchFamily="2" charset="-78"/>
              </a:rPr>
              <a:t>راکتور</a:t>
            </a:r>
            <a:r>
              <a:rPr lang="fa-IR" sz="2400" b="1" dirty="0">
                <a:latin typeface="Times New Roman" panose="02020603050405020304" pitchFamily="18" charset="0"/>
                <a:cs typeface="B Titr" panose="00000700000000000000" pitchFamily="2" charset="-78"/>
              </a:rPr>
              <a:t> بستر سیال </a:t>
            </a:r>
            <a:r>
              <a:rPr lang="fa-IR" sz="2400" b="1" dirty="0" err="1">
                <a:latin typeface="Times New Roman" panose="02020603050405020304" pitchFamily="18" charset="0"/>
                <a:cs typeface="B Titr" panose="00000700000000000000" pitchFamily="2" charset="-78"/>
              </a:rPr>
              <a:t>کلرسیون</a:t>
            </a:r>
            <a:r>
              <a:rPr lang="fa-IR" sz="2400" b="1" dirty="0">
                <a:latin typeface="Times New Roman" panose="02020603050405020304" pitchFamily="18" charset="0"/>
                <a:cs typeface="B Titr" panose="00000700000000000000" pitchFamily="2" charset="-78"/>
              </a:rPr>
              <a:t> سیلیکون</a:t>
            </a:r>
            <a:endParaRPr lang="en-US" sz="2400" b="1" dirty="0">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304800"/>
            <a:ext cx="8229600" cy="6096000"/>
          </a:xfrm>
        </p:spPr>
        <p:txBody>
          <a:bodyPr>
            <a:normAutofit/>
          </a:bodyPr>
          <a:lstStyle/>
          <a:p>
            <a:pPr algn="just" rtl="1">
              <a:lnSpc>
                <a:spcPct val="150000"/>
              </a:lnSpc>
            </a:pPr>
            <a:r>
              <a:rPr lang="fa-IR" sz="2800" dirty="0" smtClean="0">
                <a:cs typeface="B Titr" panose="00000700000000000000" pitchFamily="2" charset="-78"/>
              </a:rPr>
              <a:t>در </a:t>
            </a:r>
            <a:r>
              <a:rPr lang="fa-IR" sz="2800" dirty="0" err="1" smtClean="0">
                <a:cs typeface="B Titr" panose="00000700000000000000" pitchFamily="2" charset="-78"/>
              </a:rPr>
              <a:t>راکتور</a:t>
            </a:r>
            <a:r>
              <a:rPr lang="fa-IR" sz="2800" dirty="0" smtClean="0">
                <a:cs typeface="B Titr" panose="00000700000000000000" pitchFamily="2" charset="-78"/>
              </a:rPr>
              <a:t> بستر سیال، گاز واکنش از پایین بستر وارد شده و به صورت حباب </a:t>
            </a:r>
            <a:r>
              <a:rPr lang="fa-IR" sz="2800" dirty="0" err="1" smtClean="0">
                <a:cs typeface="B Titr" panose="00000700000000000000" pitchFamily="2" charset="-78"/>
              </a:rPr>
              <a:t>هایی</a:t>
            </a:r>
            <a:r>
              <a:rPr lang="fa-IR" sz="2800" dirty="0" smtClean="0">
                <a:cs typeface="B Titr" panose="00000700000000000000" pitchFamily="2" charset="-78"/>
              </a:rPr>
              <a:t> از میان بستری از ذرات جامد عبور می کند. در این حین معمولا درصدی از ذرات جامد به داخل حباب  کشیده شده</a:t>
            </a:r>
            <a:r>
              <a:rPr lang="fa-IR" sz="2800" dirty="0">
                <a:cs typeface="B Titr" panose="00000700000000000000" pitchFamily="2" charset="-78"/>
              </a:rPr>
              <a:t> </a:t>
            </a:r>
            <a:r>
              <a:rPr lang="fa-IR" sz="2800" dirty="0" smtClean="0">
                <a:cs typeface="B Titr" panose="00000700000000000000" pitchFamily="2" charset="-78"/>
              </a:rPr>
              <a:t>و به سمت بالا می روند. حضور این ذرات معمولا در مدل سازی ها ناچیز انگاشته می شود. لازم به ذکر است که قطر حباب ها در طول بستر متغیر بوده و رفته </a:t>
            </a:r>
            <a:r>
              <a:rPr lang="fa-IR" sz="2800" dirty="0" err="1" smtClean="0">
                <a:cs typeface="B Titr" panose="00000700000000000000" pitchFamily="2" charset="-78"/>
              </a:rPr>
              <a:t>رفته</a:t>
            </a:r>
            <a:r>
              <a:rPr lang="fa-IR" sz="2800" dirty="0" smtClean="0">
                <a:cs typeface="B Titr" panose="00000700000000000000" pitchFamily="2" charset="-78"/>
              </a:rPr>
              <a:t> افزایش می یابد.</a:t>
            </a:r>
          </a:p>
          <a:p>
            <a:pPr algn="just" rtl="1">
              <a:lnSpc>
                <a:spcPct val="150000"/>
              </a:lnSpc>
            </a:pPr>
            <a:r>
              <a:rPr lang="fa-IR" sz="2800" dirty="0" smtClean="0">
                <a:cs typeface="B Titr" panose="00000700000000000000" pitchFamily="2" charset="-78"/>
              </a:rPr>
              <a:t>پارامتر دیگری که روی  درصد تبدیل گاز واکنش تاثیرگذار است زمان ماند حبابها (گاز واکنش) در داخل بستر می باشد. </a:t>
            </a:r>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190999"/>
          </a:xfrm>
        </p:spPr>
        <p:txBody>
          <a:bodyPr/>
          <a:lstStyle/>
          <a:p>
            <a:pPr algn="r" rtl="1"/>
            <a:r>
              <a:rPr lang="fa-IR" sz="2800" dirty="0">
                <a:cs typeface="B Titr" panose="00000700000000000000" pitchFamily="2" charset="-78"/>
              </a:rPr>
              <a:t>در </a:t>
            </a:r>
            <a:r>
              <a:rPr lang="fa-IR" sz="2800" dirty="0" err="1">
                <a:cs typeface="B Titr" panose="00000700000000000000" pitchFamily="2" charset="-78"/>
              </a:rPr>
              <a:t>راکتور</a:t>
            </a:r>
            <a:r>
              <a:rPr lang="fa-IR" sz="2800" dirty="0">
                <a:cs typeface="B Titr" panose="00000700000000000000" pitchFamily="2" charset="-78"/>
              </a:rPr>
              <a:t> بستر سیال معمولا یک یا چند واکنش گاز-گاز (بین گاز واکنش ورودی و گازهای حاصل از واکنش گاز-جامد) یا گاز-جامد (بین گاز واکنش ورودی و ذرات جامد داخل بستر) رخ می دهد</a:t>
            </a:r>
            <a:r>
              <a:rPr lang="fa-IR" sz="2800" dirty="0" smtClean="0">
                <a:cs typeface="B Titr" panose="00000700000000000000" pitchFamily="2" charset="-78"/>
              </a:rPr>
              <a:t>.</a:t>
            </a:r>
          </a:p>
          <a:p>
            <a:pPr algn="r" rtl="1"/>
            <a:r>
              <a:rPr lang="fa-IR" sz="2800" dirty="0">
                <a:cs typeface="B Titr" panose="00000700000000000000" pitchFamily="2" charset="-78"/>
              </a:rPr>
              <a:t>معمولا برای ساده تر شدن فرآیند مدل سازی </a:t>
            </a:r>
            <a:r>
              <a:rPr lang="fa-IR" sz="2800" dirty="0" err="1">
                <a:cs typeface="B Titr" panose="00000700000000000000" pitchFamily="2" charset="-78"/>
              </a:rPr>
              <a:t>راکتور</a:t>
            </a:r>
            <a:r>
              <a:rPr lang="fa-IR" sz="2800" dirty="0">
                <a:cs typeface="B Titr" panose="00000700000000000000" pitchFamily="2" charset="-78"/>
              </a:rPr>
              <a:t> بستر سیال، محیط داخل آن را به سه فاز حباب، ابر و امولسیون تقسیم کرده و </a:t>
            </a:r>
            <a:r>
              <a:rPr lang="fa-IR" sz="2800" dirty="0" err="1">
                <a:cs typeface="B Titr" panose="00000700000000000000" pitchFamily="2" charset="-78"/>
              </a:rPr>
              <a:t>معادلات</a:t>
            </a:r>
            <a:r>
              <a:rPr lang="fa-IR" sz="2800" dirty="0">
                <a:cs typeface="B Titr" panose="00000700000000000000" pitchFamily="2" charset="-78"/>
              </a:rPr>
              <a:t> موازنه جرم را حول هر کدام از این سه فاز برقرار می </a:t>
            </a:r>
            <a:r>
              <a:rPr lang="fa-IR" sz="2800" dirty="0" smtClean="0">
                <a:cs typeface="B Titr" panose="00000700000000000000" pitchFamily="2" charset="-78"/>
              </a:rPr>
              <a:t>کنند</a:t>
            </a:r>
            <a:r>
              <a:rPr lang="fa-IR" sz="2800" dirty="0">
                <a:cs typeface="B Titr" panose="00000700000000000000" pitchFamily="2" charset="-78"/>
              </a:rPr>
              <a:t>.</a:t>
            </a:r>
          </a:p>
        </p:txBody>
      </p:sp>
    </p:spTree>
    <p:extLst>
      <p:ext uri="{BB962C8B-B14F-4D97-AF65-F5344CB8AC3E}">
        <p14:creationId xmlns:p14="http://schemas.microsoft.com/office/powerpoint/2010/main" val="40057928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5473892"/>
          </a:xfrm>
        </p:spPr>
        <p:txBody>
          <a:bodyPr>
            <a:normAutofit/>
          </a:bodyPr>
          <a:lstStyle/>
          <a:p>
            <a:pPr algn="just" rtl="1">
              <a:lnSpc>
                <a:spcPct val="150000"/>
              </a:lnSpc>
            </a:pPr>
            <a:r>
              <a:rPr lang="fa-IR" sz="2800" dirty="0" smtClean="0">
                <a:cs typeface="B Titr" panose="00000700000000000000" pitchFamily="2" charset="-78"/>
              </a:rPr>
              <a:t>مدل</a:t>
            </a:r>
            <a:r>
              <a:rPr lang="fa-IR" sz="2800" dirty="0" smtClean="0">
                <a:latin typeface="Times New Roman" panose="02020603050405020304" pitchFamily="18" charset="0"/>
                <a:cs typeface="Times New Roman" panose="02020603050405020304" pitchFamily="18" charset="0"/>
              </a:rPr>
              <a:t> </a:t>
            </a:r>
            <a:r>
              <a:rPr lang="en-US" sz="2800" b="1" dirty="0">
                <a:solidFill>
                  <a:srgbClr val="0000FF"/>
                </a:solidFill>
                <a:latin typeface="Times New Roman" panose="02020603050405020304" pitchFamily="18" charset="0"/>
                <a:cs typeface="Times New Roman" panose="02020603050405020304" pitchFamily="18" charset="0"/>
              </a:rPr>
              <a:t>JSR</a:t>
            </a:r>
            <a:r>
              <a:rPr lang="fa-IR" sz="2800" dirty="0">
                <a:latin typeface="Times New Roman" panose="02020603050405020304" pitchFamily="18" charset="0"/>
                <a:cs typeface="Times New Roman" panose="02020603050405020304" pitchFamily="18" charset="0"/>
              </a:rPr>
              <a:t> </a:t>
            </a:r>
            <a:r>
              <a:rPr lang="fa-IR" sz="2800" dirty="0">
                <a:cs typeface="B Titr" panose="00000700000000000000" pitchFamily="2" charset="-78"/>
              </a:rPr>
              <a:t>اصلاح شده که نرم افزار حاضر بر اساس آن کار می کند علاوه بر اینکه اندازه حباب در طول بستر را متغیر در نظر می گیرد، ذرات ریز موجود در داخل حباب را در محاسبات وارد کرده و همچنین معادله زمان ماند حباب داخل بستر را تصحیح می کند و نتایج آن (درصد تبدیل گاز واکنش) نسبت به سایر مدل ها به مقادیر تجربی نزدیکتر است.</a:t>
            </a:r>
          </a:p>
          <a:p>
            <a:pPr algn="r" rtl="1">
              <a:lnSpc>
                <a:spcPct val="150000"/>
              </a:lnSpc>
            </a:pPr>
            <a:r>
              <a:rPr lang="fa-IR" sz="2800" dirty="0">
                <a:solidFill>
                  <a:srgbClr val="00B050"/>
                </a:solidFill>
                <a:cs typeface="B Titr" panose="00000700000000000000" pitchFamily="2" charset="-78"/>
              </a:rPr>
              <a:t>لازم به ذکر است که یک مقاله کنفرانسی از این مطلب استخراج و توسط نگارنده ارائه شده است. </a:t>
            </a:r>
            <a:endParaRPr lang="en-US" sz="2800" dirty="0"/>
          </a:p>
          <a:p>
            <a:endParaRPr lang="en-US" dirty="0"/>
          </a:p>
        </p:txBody>
      </p:sp>
    </p:spTree>
    <p:extLst>
      <p:ext uri="{BB962C8B-B14F-4D97-AF65-F5344CB8AC3E}">
        <p14:creationId xmlns:p14="http://schemas.microsoft.com/office/powerpoint/2010/main" val="1374117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385888"/>
            <a:ext cx="3348487" cy="4025036"/>
          </a:xfrm>
        </p:spPr>
      </p:pic>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sp>
        <p:nvSpPr>
          <p:cNvPr id="7" name="Content Placeholder 6"/>
          <p:cNvSpPr>
            <a:spLocks noGrp="1"/>
          </p:cNvSpPr>
          <p:nvPr>
            <p:ph sz="quarter" idx="4294967295"/>
          </p:nvPr>
        </p:nvSpPr>
        <p:spPr>
          <a:xfrm>
            <a:off x="4219575" y="1348507"/>
            <a:ext cx="4924425" cy="4442693"/>
          </a:xfrm>
        </p:spPr>
        <p:txBody>
          <a:bodyPr>
            <a:noAutofit/>
          </a:bodyPr>
          <a:lstStyle/>
          <a:p>
            <a:pPr algn="justLow" rtl="1">
              <a:lnSpc>
                <a:spcPct val="150000"/>
              </a:lnSpc>
            </a:pPr>
            <a:r>
              <a:rPr lang="fa-IR" sz="2400" dirty="0">
                <a:solidFill>
                  <a:srgbClr val="0000FF"/>
                </a:solidFill>
                <a:cs typeface="B Titr" panose="00000700000000000000" pitchFamily="2" charset="-78"/>
              </a:rPr>
              <a:t>محاسبه سرعت عملیاتی بستر سیال</a:t>
            </a:r>
          </a:p>
          <a:p>
            <a:pPr algn="justLow" rtl="1">
              <a:lnSpc>
                <a:spcPct val="150000"/>
              </a:lnSpc>
            </a:pPr>
            <a:r>
              <a:rPr lang="fa-IR" sz="2400" dirty="0">
                <a:solidFill>
                  <a:srgbClr val="0000FF"/>
                </a:solidFill>
                <a:cs typeface="B Titr" panose="00000700000000000000" pitchFamily="2" charset="-78"/>
              </a:rPr>
              <a:t>محاسبه تخلخل در شرایط کمینه </a:t>
            </a:r>
            <a:r>
              <a:rPr lang="fa-IR" sz="2400" dirty="0" err="1">
                <a:solidFill>
                  <a:srgbClr val="0000FF"/>
                </a:solidFill>
                <a:cs typeface="B Titr" panose="00000700000000000000" pitchFamily="2" charset="-78"/>
              </a:rPr>
              <a:t>سیالیت</a:t>
            </a:r>
            <a:endParaRPr lang="fa-IR" sz="2400" dirty="0">
              <a:solidFill>
                <a:srgbClr val="0000FF"/>
              </a:solidFill>
              <a:cs typeface="B Titr" panose="00000700000000000000" pitchFamily="2" charset="-78"/>
            </a:endParaRPr>
          </a:p>
          <a:p>
            <a:pPr algn="justLow" rtl="1">
              <a:lnSpc>
                <a:spcPct val="150000"/>
              </a:lnSpc>
            </a:pPr>
            <a:r>
              <a:rPr lang="fa-IR" sz="2400" dirty="0">
                <a:solidFill>
                  <a:srgbClr val="0000FF"/>
                </a:solidFill>
                <a:cs typeface="B Titr" panose="00000700000000000000" pitchFamily="2" charset="-78"/>
              </a:rPr>
              <a:t>محاسبه سرعت کمینه </a:t>
            </a:r>
            <a:r>
              <a:rPr lang="fa-IR" sz="2400" dirty="0" err="1">
                <a:solidFill>
                  <a:srgbClr val="0000FF"/>
                </a:solidFill>
                <a:cs typeface="B Titr" panose="00000700000000000000" pitchFamily="2" charset="-78"/>
              </a:rPr>
              <a:t>سیالیت</a:t>
            </a:r>
            <a:endParaRPr lang="fa-IR" sz="2400" dirty="0">
              <a:solidFill>
                <a:srgbClr val="0000FF"/>
              </a:solidFill>
              <a:cs typeface="B Titr" panose="00000700000000000000" pitchFamily="2" charset="-78"/>
            </a:endParaRPr>
          </a:p>
          <a:p>
            <a:pPr algn="justLow" rtl="1">
              <a:lnSpc>
                <a:spcPct val="150000"/>
              </a:lnSpc>
            </a:pPr>
            <a:r>
              <a:rPr lang="fa-IR" sz="2400" dirty="0">
                <a:solidFill>
                  <a:srgbClr val="0000FF"/>
                </a:solidFill>
                <a:cs typeface="B Titr" panose="00000700000000000000" pitchFamily="2" charset="-78"/>
              </a:rPr>
              <a:t>محاسبه ارتفاع عملیاتی بستر</a:t>
            </a:r>
          </a:p>
          <a:p>
            <a:pPr algn="justLow" rtl="1">
              <a:lnSpc>
                <a:spcPct val="150000"/>
              </a:lnSpc>
            </a:pPr>
            <a:r>
              <a:rPr lang="fa-IR" sz="2400" dirty="0">
                <a:solidFill>
                  <a:srgbClr val="0000FF"/>
                </a:solidFill>
                <a:cs typeface="B Titr" panose="00000700000000000000" pitchFamily="2" charset="-78"/>
              </a:rPr>
              <a:t>محاسبه قطر متوسط حباب در طول بستر</a:t>
            </a:r>
          </a:p>
          <a:p>
            <a:pPr algn="justLow" rtl="1">
              <a:lnSpc>
                <a:spcPct val="150000"/>
              </a:lnSpc>
            </a:pPr>
            <a:r>
              <a:rPr lang="fa-IR" sz="2400" dirty="0">
                <a:solidFill>
                  <a:srgbClr val="0000FF"/>
                </a:solidFill>
                <a:cs typeface="B Titr" panose="00000700000000000000" pitchFamily="2" charset="-78"/>
              </a:rPr>
              <a:t>محاسبه سرعت متوسط صعود حباب</a:t>
            </a:r>
          </a:p>
          <a:p>
            <a:pPr algn="justLow" rtl="1">
              <a:lnSpc>
                <a:spcPct val="150000"/>
              </a:lnSpc>
            </a:pPr>
            <a:r>
              <a:rPr lang="fa-IR" sz="2400" dirty="0">
                <a:solidFill>
                  <a:srgbClr val="0000FF"/>
                </a:solidFill>
                <a:cs typeface="B Titr" panose="00000700000000000000" pitchFamily="2" charset="-78"/>
              </a:rPr>
              <a:t>محاسبه درصد تبدیل گاز واکنش (</a:t>
            </a:r>
            <a:r>
              <a:rPr lang="en-US" sz="2400" b="1" dirty="0">
                <a:solidFill>
                  <a:srgbClr val="0000FF"/>
                </a:solidFill>
                <a:latin typeface="Times New Roman" panose="02020603050405020304" pitchFamily="18" charset="0"/>
                <a:cs typeface="Times New Roman" panose="02020603050405020304" pitchFamily="18" charset="0"/>
              </a:rPr>
              <a:t>HCL</a:t>
            </a:r>
            <a:r>
              <a:rPr lang="fa-IR" sz="2400" dirty="0">
                <a:solidFill>
                  <a:srgbClr val="0000FF"/>
                </a:solidFill>
                <a:cs typeface="B Titr" panose="00000700000000000000" pitchFamily="2" charset="-78"/>
              </a:rPr>
              <a:t>) </a:t>
            </a:r>
          </a:p>
        </p:txBody>
      </p:sp>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62200" y="2209800"/>
            <a:ext cx="4572000" cy="4062464"/>
          </a:xfrm>
        </p:spPr>
      </p:pic>
      <p:sp>
        <p:nvSpPr>
          <p:cNvPr id="3" name="Title 2"/>
          <p:cNvSpPr>
            <a:spLocks noGrp="1"/>
          </p:cNvSpPr>
          <p:nvPr>
            <p:ph type="title"/>
          </p:nvPr>
        </p:nvSpPr>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2800" dirty="0">
              <a:solidFill>
                <a:srgbClr val="FF0000"/>
              </a:solidFill>
              <a:cs typeface="B Titr" panose="00000700000000000000" pitchFamily="2" charset="-78"/>
            </a:endParaRPr>
          </a:p>
        </p:txBody>
      </p:sp>
      <p:sp>
        <p:nvSpPr>
          <p:cNvPr id="6" name="Content Placeholder 5"/>
          <p:cNvSpPr>
            <a:spLocks noGrp="1"/>
          </p:cNvSpPr>
          <p:nvPr>
            <p:ph sz="quarter" idx="4294967295"/>
          </p:nvPr>
        </p:nvSpPr>
        <p:spPr>
          <a:xfrm>
            <a:off x="914400" y="1417638"/>
            <a:ext cx="7315200" cy="1146175"/>
          </a:xfrm>
        </p:spPr>
        <p:txBody>
          <a:bodyPr anchor="ctr"/>
          <a:lstStyle/>
          <a:p>
            <a:pPr algn="r" rtl="1"/>
            <a:r>
              <a:rPr lang="fa-IR" dirty="0">
                <a:solidFill>
                  <a:srgbClr val="0000FF"/>
                </a:solidFill>
                <a:cs typeface="B Titr" panose="00000700000000000000" pitchFamily="2" charset="-78"/>
              </a:rPr>
              <a:t>نمودار درصد تبدیل گاز واکنش در طول بستر</a:t>
            </a:r>
          </a:p>
          <a:p>
            <a:endParaRPr lang="en-US" dirty="0"/>
          </a:p>
        </p:txBody>
      </p:sp>
    </p:spTree>
    <p:extLst>
      <p:ext uri="{BB962C8B-B14F-4D97-AF65-F5344CB8AC3E}">
        <p14:creationId xmlns:p14="http://schemas.microsoft.com/office/powerpoint/2010/main" val="3235697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2819400"/>
            <a:ext cx="6335530" cy="2367121"/>
          </a:xfrm>
        </p:spPr>
      </p:pic>
      <p:sp>
        <p:nvSpPr>
          <p:cNvPr id="3" name="Title 2"/>
          <p:cNvSpPr>
            <a:spLocks noGrp="1"/>
          </p:cNvSpPr>
          <p:nvPr>
            <p:ph type="title"/>
          </p:nvPr>
        </p:nvSpPr>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3600" dirty="0"/>
          </a:p>
        </p:txBody>
      </p:sp>
      <p:sp>
        <p:nvSpPr>
          <p:cNvPr id="6" name="Content Placeholder 5"/>
          <p:cNvSpPr>
            <a:spLocks noGrp="1"/>
          </p:cNvSpPr>
          <p:nvPr>
            <p:ph sz="quarter" idx="4294967295"/>
          </p:nvPr>
        </p:nvSpPr>
        <p:spPr>
          <a:xfrm>
            <a:off x="457200" y="1219200"/>
            <a:ext cx="8229600" cy="1216025"/>
          </a:xfrm>
        </p:spPr>
        <p:txBody>
          <a:bodyPr anchor="ctr">
            <a:normAutofit/>
          </a:bodyPr>
          <a:lstStyle/>
          <a:p>
            <a:pPr algn="ctr" rtl="1"/>
            <a:r>
              <a:rPr lang="fa-IR" dirty="0">
                <a:solidFill>
                  <a:srgbClr val="0000FF"/>
                </a:solidFill>
                <a:cs typeface="B Titr" panose="00000700000000000000" pitchFamily="2" charset="-78"/>
              </a:rPr>
              <a:t>پیش بینی نوع ذرات جامد و رژیم </a:t>
            </a:r>
            <a:r>
              <a:rPr lang="fa-IR" dirty="0" err="1">
                <a:solidFill>
                  <a:srgbClr val="0000FF"/>
                </a:solidFill>
                <a:cs typeface="B Titr" panose="00000700000000000000" pitchFamily="2" charset="-78"/>
              </a:rPr>
              <a:t>سیالیت</a:t>
            </a:r>
            <a:r>
              <a:rPr lang="fa-IR" dirty="0">
                <a:solidFill>
                  <a:srgbClr val="0000FF"/>
                </a:solidFill>
                <a:cs typeface="B Titr" panose="00000700000000000000" pitchFamily="2" charset="-78"/>
              </a:rPr>
              <a:t> بستر</a:t>
            </a:r>
          </a:p>
        </p:txBody>
      </p:sp>
    </p:spTree>
    <p:extLst>
      <p:ext uri="{BB962C8B-B14F-4D97-AF65-F5344CB8AC3E}">
        <p14:creationId xmlns:p14="http://schemas.microsoft.com/office/powerpoint/2010/main" val="9479974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Content Placeholder 5"/>
              <p:cNvSpPr>
                <a:spLocks noGrp="1"/>
              </p:cNvSpPr>
              <p:nvPr>
                <p:ph idx="1"/>
              </p:nvPr>
            </p:nvSpPr>
            <p:spPr>
              <a:xfrm>
                <a:off x="4894112" y="1481329"/>
                <a:ext cx="3792688" cy="4525963"/>
              </a:xfrm>
            </p:spPr>
            <p:txBody>
              <a:bodyPr anchor="ctr">
                <a:normAutofit/>
              </a:bodyPr>
              <a:lstStyle/>
              <a:p>
                <a:pPr algn="r" rtl="1"/>
                <a:r>
                  <a:rPr lang="fa-IR" sz="2400" dirty="0">
                    <a:solidFill>
                      <a:srgbClr val="0000FF"/>
                    </a:solidFill>
                    <a:latin typeface="Times New Roman" panose="02020603050405020304" pitchFamily="18" charset="0"/>
                    <a:cs typeface="B Titr" panose="00000700000000000000" pitchFamily="2" charset="-78"/>
                  </a:rPr>
                  <a:t>مقایسه مقادیر درصد تبدیل گاز واکنش حاصل از مدل سازی و مقادیر تجربی</a:t>
                </a:r>
              </a:p>
              <a:p>
                <a:pPr algn="r" rtl="1"/>
                <a:r>
                  <a:rPr lang="fa-IR" sz="2400" dirty="0">
                    <a:solidFill>
                      <a:srgbClr val="0000FF"/>
                    </a:solidFill>
                    <a:latin typeface="Times New Roman" panose="02020603050405020304" pitchFamily="18" charset="0"/>
                    <a:cs typeface="B Titr" panose="00000700000000000000" pitchFamily="2" charset="-78"/>
                  </a:rPr>
                  <a:t>مدل </a:t>
                </a:r>
                <a:r>
                  <a:rPr lang="en-US" sz="2400" dirty="0">
                    <a:solidFill>
                      <a:srgbClr val="0000FF"/>
                    </a:solidFill>
                    <a:latin typeface="Times New Roman" panose="02020603050405020304" pitchFamily="18" charset="0"/>
                    <a:cs typeface="B Titr" panose="00000700000000000000" pitchFamily="2" charset="-78"/>
                  </a:rPr>
                  <a:t>JSR</a:t>
                </a:r>
                <a:r>
                  <a:rPr lang="fa-IR" sz="2400" dirty="0">
                    <a:solidFill>
                      <a:srgbClr val="0000FF"/>
                    </a:solidFill>
                    <a:latin typeface="Times New Roman" panose="02020603050405020304" pitchFamily="18" charset="0"/>
                    <a:cs typeface="B Titr" panose="00000700000000000000" pitchFamily="2" charset="-78"/>
                  </a:rPr>
                  <a:t> اصلاح شده(نرم افزار شبیه ساز)،</a:t>
                </a:r>
                <a14:m>
                  <m:oMath xmlns:m="http://schemas.openxmlformats.org/officeDocument/2006/math">
                    <m:sSup>
                      <m:sSupPr>
                        <m:ctrlPr>
                          <a:rPr lang="fa-IR" sz="2400" i="1">
                            <a:solidFill>
                              <a:srgbClr val="0000FF"/>
                            </a:solidFill>
                            <a:latin typeface="Cambria Math"/>
                            <a:cs typeface="B Titr" panose="00000700000000000000" pitchFamily="2" charset="-78"/>
                          </a:rPr>
                        </m:ctrlPr>
                      </m:sSupPr>
                      <m:e>
                        <m:r>
                          <a:rPr lang="en-US" sz="2400">
                            <a:solidFill>
                              <a:srgbClr val="0000FF"/>
                            </a:solidFill>
                            <a:latin typeface="Cambria Math" panose="02040503050406030204" pitchFamily="18" charset="0"/>
                            <a:cs typeface="B Titr" panose="00000700000000000000" pitchFamily="2" charset="-78"/>
                          </a:rPr>
                          <m:t>𝑅</m:t>
                        </m:r>
                      </m:e>
                      <m:sup>
                        <m:r>
                          <a:rPr lang="en-US" sz="2400">
                            <a:solidFill>
                              <a:srgbClr val="0000FF"/>
                            </a:solidFill>
                            <a:latin typeface="Cambria Math" panose="02040503050406030204" pitchFamily="18" charset="0"/>
                            <a:cs typeface="B Titr" panose="00000700000000000000" pitchFamily="2" charset="-78"/>
                          </a:rPr>
                          <m:t>2</m:t>
                        </m:r>
                      </m:sup>
                    </m:sSup>
                    <m:r>
                      <a:rPr lang="en-US" sz="2400">
                        <a:solidFill>
                          <a:srgbClr val="0000FF"/>
                        </a:solidFill>
                        <a:latin typeface="Cambria Math" panose="02040503050406030204" pitchFamily="18" charset="0"/>
                        <a:cs typeface="B Titr" panose="00000700000000000000" pitchFamily="2" charset="-78"/>
                      </a:rPr>
                      <m:t>=</m:t>
                    </m:r>
                    <m:r>
                      <a:rPr lang="en-US" sz="2400">
                        <a:solidFill>
                          <a:srgbClr val="0000FF"/>
                        </a:solidFill>
                        <a:latin typeface="Cambria Math" panose="02040503050406030204" pitchFamily="18" charset="0"/>
                        <a:cs typeface="B Titr" panose="00000700000000000000" pitchFamily="2" charset="-78"/>
                      </a:rPr>
                      <m:t>0</m:t>
                    </m:r>
                    <m:r>
                      <a:rPr lang="en-US" sz="2400">
                        <a:solidFill>
                          <a:srgbClr val="0000FF"/>
                        </a:solidFill>
                        <a:latin typeface="Cambria Math" panose="02040503050406030204" pitchFamily="18" charset="0"/>
                        <a:cs typeface="B Titr" panose="00000700000000000000" pitchFamily="2" charset="-78"/>
                      </a:rPr>
                      <m:t>.</m:t>
                    </m:r>
                    <m:r>
                      <a:rPr lang="en-US" sz="2400">
                        <a:solidFill>
                          <a:srgbClr val="0000FF"/>
                        </a:solidFill>
                        <a:latin typeface="Cambria Math" panose="02040503050406030204" pitchFamily="18" charset="0"/>
                        <a:cs typeface="B Titr" panose="00000700000000000000" pitchFamily="2" charset="-78"/>
                      </a:rPr>
                      <m:t>77</m:t>
                    </m:r>
                  </m:oMath>
                </a14:m>
                <a:endParaRPr lang="en-US" sz="2400" dirty="0">
                  <a:solidFill>
                    <a:srgbClr val="0000FF"/>
                  </a:solidFill>
                  <a:latin typeface="Times New Roman" panose="02020603050405020304" pitchFamily="18" charset="0"/>
                  <a:cs typeface="B Titr" panose="00000700000000000000" pitchFamily="2" charset="-78"/>
                </a:endParaRPr>
              </a:p>
              <a:p>
                <a:pPr algn="r" rtl="1"/>
                <a:r>
                  <a:rPr lang="fa-IR" sz="2400" dirty="0">
                    <a:solidFill>
                      <a:srgbClr val="0000FF"/>
                    </a:solidFill>
                    <a:latin typeface="Times New Roman" panose="02020603050405020304" pitchFamily="18" charset="0"/>
                    <a:cs typeface="B Titr" panose="00000700000000000000" pitchFamily="2" charset="-78"/>
                  </a:rPr>
                  <a:t>مدل </a:t>
                </a:r>
                <a:r>
                  <a:rPr lang="en-US" sz="2400" dirty="0">
                    <a:solidFill>
                      <a:srgbClr val="0000FF"/>
                    </a:solidFill>
                    <a:latin typeface="Times New Roman" panose="02020603050405020304" pitchFamily="18" charset="0"/>
                    <a:cs typeface="B Titr" panose="00000700000000000000" pitchFamily="2" charset="-78"/>
                  </a:rPr>
                  <a:t>JSR</a:t>
                </a:r>
                <a:r>
                  <a:rPr lang="fa-IR" sz="2400" dirty="0">
                    <a:solidFill>
                      <a:srgbClr val="0000FF"/>
                    </a:solidFill>
                    <a:latin typeface="Times New Roman" panose="02020603050405020304" pitchFamily="18" charset="0"/>
                    <a:cs typeface="B Titr" panose="00000700000000000000" pitchFamily="2" charset="-78"/>
                  </a:rPr>
                  <a:t>، </a:t>
                </a:r>
                <a14:m>
                  <m:oMath xmlns:m="http://schemas.openxmlformats.org/officeDocument/2006/math">
                    <m:sSup>
                      <m:sSupPr>
                        <m:ctrlPr>
                          <a:rPr lang="fa-IR" sz="2400" i="1">
                            <a:solidFill>
                              <a:srgbClr val="0000FF"/>
                            </a:solidFill>
                            <a:latin typeface="Cambria Math"/>
                            <a:cs typeface="B Titr" panose="00000700000000000000" pitchFamily="2" charset="-78"/>
                          </a:rPr>
                        </m:ctrlPr>
                      </m:sSupPr>
                      <m:e>
                        <m:r>
                          <a:rPr lang="en-US" sz="2400">
                            <a:solidFill>
                              <a:srgbClr val="0000FF"/>
                            </a:solidFill>
                            <a:latin typeface="Cambria Math" panose="02040503050406030204" pitchFamily="18" charset="0"/>
                            <a:cs typeface="B Titr" panose="00000700000000000000" pitchFamily="2" charset="-78"/>
                          </a:rPr>
                          <m:t>𝑅</m:t>
                        </m:r>
                      </m:e>
                      <m:sup>
                        <m:r>
                          <a:rPr lang="en-US" sz="2400">
                            <a:solidFill>
                              <a:srgbClr val="0000FF"/>
                            </a:solidFill>
                            <a:latin typeface="Cambria Math" panose="02040503050406030204" pitchFamily="18" charset="0"/>
                            <a:cs typeface="B Titr" panose="00000700000000000000" pitchFamily="2" charset="-78"/>
                          </a:rPr>
                          <m:t>2</m:t>
                        </m:r>
                      </m:sup>
                    </m:sSup>
                    <m:r>
                      <a:rPr lang="en-US" sz="2400">
                        <a:solidFill>
                          <a:srgbClr val="0000FF"/>
                        </a:solidFill>
                        <a:latin typeface="Cambria Math" panose="02040503050406030204" pitchFamily="18" charset="0"/>
                        <a:cs typeface="B Titr" panose="00000700000000000000" pitchFamily="2" charset="-78"/>
                      </a:rPr>
                      <m:t>=</m:t>
                    </m:r>
                    <m:r>
                      <a:rPr lang="en-US" sz="2400">
                        <a:solidFill>
                          <a:srgbClr val="0000FF"/>
                        </a:solidFill>
                        <a:latin typeface="Cambria Math" panose="02040503050406030204" pitchFamily="18" charset="0"/>
                        <a:cs typeface="B Titr" panose="00000700000000000000" pitchFamily="2" charset="-78"/>
                      </a:rPr>
                      <m:t>0</m:t>
                    </m:r>
                    <m:r>
                      <a:rPr lang="en-US" sz="2400">
                        <a:solidFill>
                          <a:srgbClr val="0000FF"/>
                        </a:solidFill>
                        <a:latin typeface="Cambria Math" panose="02040503050406030204" pitchFamily="18" charset="0"/>
                        <a:cs typeface="B Titr" panose="00000700000000000000" pitchFamily="2" charset="-78"/>
                      </a:rPr>
                      <m:t>.</m:t>
                    </m:r>
                    <m:r>
                      <a:rPr lang="fa-IR" sz="2400">
                        <a:solidFill>
                          <a:srgbClr val="0000FF"/>
                        </a:solidFill>
                        <a:latin typeface="Cambria Math" panose="02040503050406030204" pitchFamily="18" charset="0"/>
                        <a:cs typeface="B Titr" panose="00000700000000000000" pitchFamily="2" charset="-78"/>
                      </a:rPr>
                      <m:t>48</m:t>
                    </m:r>
                  </m:oMath>
                </a14:m>
                <a:endParaRPr lang="fa-IR" sz="2400" dirty="0">
                  <a:solidFill>
                    <a:srgbClr val="0000FF"/>
                  </a:solidFill>
                  <a:latin typeface="Times New Roman" panose="02020603050405020304" pitchFamily="18" charset="0"/>
                  <a:cs typeface="B Titr" panose="00000700000000000000" pitchFamily="2" charset="-78"/>
                </a:endParaRPr>
              </a:p>
              <a:p>
                <a:pPr algn="r" rtl="1"/>
                <a:r>
                  <a:rPr lang="fa-IR" sz="2400" dirty="0">
                    <a:solidFill>
                      <a:srgbClr val="0000FF"/>
                    </a:solidFill>
                    <a:latin typeface="Times New Roman" panose="02020603050405020304" pitchFamily="18" charset="0"/>
                    <a:cs typeface="B Titr" panose="00000700000000000000" pitchFamily="2" charset="-78"/>
                  </a:rPr>
                  <a:t>مدل کونی و لون </a:t>
                </a:r>
                <a:r>
                  <a:rPr lang="fa-IR" sz="2400" dirty="0" err="1">
                    <a:solidFill>
                      <a:srgbClr val="0000FF"/>
                    </a:solidFill>
                    <a:latin typeface="Times New Roman" panose="02020603050405020304" pitchFamily="18" charset="0"/>
                    <a:cs typeface="B Titr" panose="00000700000000000000" pitchFamily="2" charset="-78"/>
                  </a:rPr>
                  <a:t>اشپیل</a:t>
                </a:r>
                <a:r>
                  <a:rPr lang="fa-IR" sz="2400" dirty="0">
                    <a:solidFill>
                      <a:srgbClr val="0000FF"/>
                    </a:solidFill>
                    <a:latin typeface="Times New Roman" panose="02020603050405020304" pitchFamily="18" charset="0"/>
                    <a:cs typeface="B Titr" panose="00000700000000000000" pitchFamily="2" charset="-78"/>
                  </a:rPr>
                  <a:t>، </a:t>
                </a:r>
                <a14:m>
                  <m:oMath xmlns:m="http://schemas.openxmlformats.org/officeDocument/2006/math">
                    <m:sSup>
                      <m:sSupPr>
                        <m:ctrlPr>
                          <a:rPr lang="fa-IR" sz="2400" i="1">
                            <a:solidFill>
                              <a:srgbClr val="0000FF"/>
                            </a:solidFill>
                            <a:latin typeface="Cambria Math"/>
                            <a:cs typeface="B Titr" panose="00000700000000000000" pitchFamily="2" charset="-78"/>
                          </a:rPr>
                        </m:ctrlPr>
                      </m:sSupPr>
                      <m:e>
                        <m:r>
                          <a:rPr lang="en-US" sz="2400">
                            <a:solidFill>
                              <a:srgbClr val="0000FF"/>
                            </a:solidFill>
                            <a:latin typeface="Cambria Math" panose="02040503050406030204" pitchFamily="18" charset="0"/>
                            <a:cs typeface="B Titr" panose="00000700000000000000" pitchFamily="2" charset="-78"/>
                          </a:rPr>
                          <m:t>𝑅</m:t>
                        </m:r>
                      </m:e>
                      <m:sup>
                        <m:r>
                          <a:rPr lang="en-US" sz="2400">
                            <a:solidFill>
                              <a:srgbClr val="0000FF"/>
                            </a:solidFill>
                            <a:latin typeface="Cambria Math" panose="02040503050406030204" pitchFamily="18" charset="0"/>
                            <a:cs typeface="B Titr" panose="00000700000000000000" pitchFamily="2" charset="-78"/>
                          </a:rPr>
                          <m:t>2</m:t>
                        </m:r>
                      </m:sup>
                    </m:sSup>
                    <m:r>
                      <a:rPr lang="en-US" sz="2400">
                        <a:solidFill>
                          <a:srgbClr val="0000FF"/>
                        </a:solidFill>
                        <a:latin typeface="Cambria Math" panose="02040503050406030204" pitchFamily="18" charset="0"/>
                        <a:cs typeface="B Titr" panose="00000700000000000000" pitchFamily="2" charset="-78"/>
                      </a:rPr>
                      <m:t>=</m:t>
                    </m:r>
                    <m:r>
                      <a:rPr lang="en-US" sz="2400">
                        <a:solidFill>
                          <a:srgbClr val="0000FF"/>
                        </a:solidFill>
                        <a:latin typeface="Cambria Math" panose="02040503050406030204" pitchFamily="18" charset="0"/>
                        <a:cs typeface="B Titr" panose="00000700000000000000" pitchFamily="2" charset="-78"/>
                      </a:rPr>
                      <m:t>0</m:t>
                    </m:r>
                    <m:r>
                      <a:rPr lang="en-US" sz="2400">
                        <a:solidFill>
                          <a:srgbClr val="0000FF"/>
                        </a:solidFill>
                        <a:latin typeface="Cambria Math" panose="02040503050406030204" pitchFamily="18" charset="0"/>
                        <a:cs typeface="B Titr" panose="00000700000000000000" pitchFamily="2" charset="-78"/>
                      </a:rPr>
                      <m:t>.</m:t>
                    </m:r>
                    <m:r>
                      <a:rPr lang="fa-IR" sz="2400">
                        <a:solidFill>
                          <a:srgbClr val="0000FF"/>
                        </a:solidFill>
                        <a:latin typeface="Cambria Math" panose="02040503050406030204" pitchFamily="18" charset="0"/>
                        <a:cs typeface="B Titr" panose="00000700000000000000" pitchFamily="2" charset="-78"/>
                      </a:rPr>
                      <m:t>19</m:t>
                    </m:r>
                  </m:oMath>
                </a14:m>
                <a:endParaRPr lang="fa-IR" sz="2400" dirty="0">
                  <a:solidFill>
                    <a:srgbClr val="0000FF"/>
                  </a:solidFill>
                  <a:latin typeface="Times New Roman" panose="02020603050405020304" pitchFamily="18" charset="0"/>
                  <a:cs typeface="B Titr" panose="00000700000000000000" pitchFamily="2" charset="-78"/>
                </a:endParaRPr>
              </a:p>
              <a:p>
                <a:pPr algn="r" rtl="1"/>
                <a:r>
                  <a:rPr lang="fa-IR" sz="2400" dirty="0">
                    <a:solidFill>
                      <a:srgbClr val="0000FF"/>
                    </a:solidFill>
                    <a:latin typeface="Times New Roman" panose="02020603050405020304" pitchFamily="18" charset="0"/>
                    <a:cs typeface="B Titr" panose="00000700000000000000" pitchFamily="2" charset="-78"/>
                  </a:rPr>
                  <a:t>مدل </a:t>
                </a:r>
                <a:r>
                  <a:rPr lang="fa-IR" sz="2400" dirty="0" err="1">
                    <a:solidFill>
                      <a:srgbClr val="0000FF"/>
                    </a:solidFill>
                    <a:latin typeface="Times New Roman" panose="02020603050405020304" pitchFamily="18" charset="0"/>
                    <a:cs typeface="B Titr" panose="00000700000000000000" pitchFamily="2" charset="-78"/>
                  </a:rPr>
                  <a:t>کاتو</a:t>
                </a:r>
                <a:r>
                  <a:rPr lang="fa-IR" sz="2400" dirty="0">
                    <a:solidFill>
                      <a:srgbClr val="0000FF"/>
                    </a:solidFill>
                    <a:latin typeface="Times New Roman" panose="02020603050405020304" pitchFamily="18" charset="0"/>
                    <a:cs typeface="B Titr" panose="00000700000000000000" pitchFamily="2" charset="-78"/>
                  </a:rPr>
                  <a:t> و ون، </a:t>
                </a:r>
                <a14:m>
                  <m:oMath xmlns:m="http://schemas.openxmlformats.org/officeDocument/2006/math">
                    <m:sSup>
                      <m:sSupPr>
                        <m:ctrlPr>
                          <a:rPr lang="fa-IR" sz="2400" i="1">
                            <a:solidFill>
                              <a:srgbClr val="0000FF"/>
                            </a:solidFill>
                            <a:latin typeface="Cambria Math"/>
                            <a:cs typeface="B Titr" panose="00000700000000000000" pitchFamily="2" charset="-78"/>
                          </a:rPr>
                        </m:ctrlPr>
                      </m:sSupPr>
                      <m:e>
                        <m:r>
                          <a:rPr lang="en-US" sz="2400">
                            <a:solidFill>
                              <a:srgbClr val="0000FF"/>
                            </a:solidFill>
                            <a:latin typeface="Cambria Math" panose="02040503050406030204" pitchFamily="18" charset="0"/>
                            <a:cs typeface="B Titr" panose="00000700000000000000" pitchFamily="2" charset="-78"/>
                          </a:rPr>
                          <m:t>𝑅</m:t>
                        </m:r>
                      </m:e>
                      <m:sup>
                        <m:r>
                          <a:rPr lang="en-US" sz="2400">
                            <a:solidFill>
                              <a:srgbClr val="0000FF"/>
                            </a:solidFill>
                            <a:latin typeface="Cambria Math" panose="02040503050406030204" pitchFamily="18" charset="0"/>
                            <a:cs typeface="B Titr" panose="00000700000000000000" pitchFamily="2" charset="-78"/>
                          </a:rPr>
                          <m:t>2</m:t>
                        </m:r>
                      </m:sup>
                    </m:sSup>
                    <m:r>
                      <a:rPr lang="en-US" sz="2400">
                        <a:solidFill>
                          <a:srgbClr val="0000FF"/>
                        </a:solidFill>
                        <a:latin typeface="Cambria Math" panose="02040503050406030204" pitchFamily="18" charset="0"/>
                        <a:cs typeface="B Titr" panose="00000700000000000000" pitchFamily="2" charset="-78"/>
                      </a:rPr>
                      <m:t>=</m:t>
                    </m:r>
                    <m:r>
                      <a:rPr lang="en-US" sz="2400">
                        <a:solidFill>
                          <a:srgbClr val="0000FF"/>
                        </a:solidFill>
                        <a:latin typeface="Cambria Math" panose="02040503050406030204" pitchFamily="18" charset="0"/>
                        <a:cs typeface="B Titr" panose="00000700000000000000" pitchFamily="2" charset="-78"/>
                      </a:rPr>
                      <m:t>0</m:t>
                    </m:r>
                    <m:r>
                      <a:rPr lang="en-US" sz="2400">
                        <a:solidFill>
                          <a:srgbClr val="0000FF"/>
                        </a:solidFill>
                        <a:latin typeface="Cambria Math" panose="02040503050406030204" pitchFamily="18" charset="0"/>
                        <a:cs typeface="B Titr" panose="00000700000000000000" pitchFamily="2" charset="-78"/>
                      </a:rPr>
                      <m:t>.</m:t>
                    </m:r>
                    <m:r>
                      <a:rPr lang="fa-IR" sz="2400">
                        <a:solidFill>
                          <a:srgbClr val="0000FF"/>
                        </a:solidFill>
                        <a:latin typeface="Cambria Math" panose="02040503050406030204" pitchFamily="18" charset="0"/>
                        <a:cs typeface="B Titr" panose="00000700000000000000" pitchFamily="2" charset="-78"/>
                      </a:rPr>
                      <m:t>14</m:t>
                    </m:r>
                  </m:oMath>
                </a14:m>
                <a:endParaRPr lang="en-US" sz="2400" dirty="0">
                  <a:solidFill>
                    <a:srgbClr val="0000FF"/>
                  </a:solidFill>
                  <a:latin typeface="Times New Roman" panose="02020603050405020304" pitchFamily="18" charset="0"/>
                  <a:cs typeface="B Titr" panose="00000700000000000000" pitchFamily="2" charset="-78"/>
                </a:endParaRPr>
              </a:p>
            </p:txBody>
          </p:sp>
        </mc:Choice>
        <mc:Fallback xmlns="">
          <p:sp>
            <p:nvSpPr>
              <p:cNvPr id="6" name="Content Placeholder 5"/>
              <p:cNvSpPr>
                <a:spLocks noGrp="1" noRot="1" noChangeAspect="1" noMove="1" noResize="1" noEditPoints="1" noAdjustHandles="1" noChangeArrowheads="1" noChangeShapeType="1" noTextEdit="1"/>
              </p:cNvSpPr>
              <p:nvPr>
                <p:ph idx="1"/>
              </p:nvPr>
            </p:nvSpPr>
            <p:spPr>
              <a:xfrm>
                <a:off x="4894112" y="1481329"/>
                <a:ext cx="3792688" cy="4525963"/>
              </a:xfrm>
              <a:blipFill rotWithShape="0">
                <a:blip r:embed="rId2"/>
                <a:stretch>
                  <a:fillRect l="-4019"/>
                </a:stretch>
              </a:blipFill>
            </p:spPr>
            <p:txBody>
              <a:bodyPr/>
              <a:lstStyle/>
              <a:p>
                <a:r>
                  <a:rPr lang="en-US">
                    <a:noFill/>
                  </a:rPr>
                  <a:t> </a:t>
                </a:r>
              </a:p>
            </p:txBody>
          </p:sp>
        </mc:Fallback>
      </mc:AlternateContent>
      <p:sp>
        <p:nvSpPr>
          <p:cNvPr id="2" name="Title 1"/>
          <p:cNvSpPr>
            <a:spLocks noGrp="1"/>
          </p:cNvSpPr>
          <p:nvPr>
            <p:ph type="title"/>
          </p:nvPr>
        </p:nvSpPr>
        <p:spPr/>
        <p:txBody>
          <a:bodyPr>
            <a:normAutofit/>
          </a:bodyPr>
          <a:lstStyle/>
          <a:p>
            <a:pPr algn="ctr" rtl="1"/>
            <a:r>
              <a:rPr lang="fa-IR" sz="3600" dirty="0">
                <a:solidFill>
                  <a:srgbClr val="FF0000"/>
                </a:solidFill>
                <a:effectLst/>
                <a:cs typeface="B Titr" panose="00000700000000000000" pitchFamily="2" charset="-78"/>
              </a:rPr>
              <a:t>توانمندیهای </a:t>
            </a:r>
            <a:r>
              <a:rPr lang="fa-IR" sz="3600" dirty="0" err="1">
                <a:solidFill>
                  <a:srgbClr val="FF0000"/>
                </a:solidFill>
                <a:effectLst/>
                <a:cs typeface="B Titr" panose="00000700000000000000" pitchFamily="2" charset="-78"/>
              </a:rPr>
              <a:t>کُد</a:t>
            </a:r>
            <a:endParaRPr lang="en-US" sz="3600" dirty="0"/>
          </a:p>
        </p:txBody>
      </p:sp>
      <p:pic>
        <p:nvPicPr>
          <p:cNvPr id="8"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434621"/>
            <a:ext cx="4741712" cy="4235929"/>
          </a:xfrm>
          <a:prstGeom prst="rect">
            <a:avLst/>
          </a:prstGeom>
          <a:solidFill>
            <a:schemeClr val="accent1"/>
          </a:solidFill>
          <a:ln w="9652">
            <a:solidFill>
              <a:schemeClr val="accent1"/>
            </a:solidFill>
            <a:miter lim="800000"/>
          </a:ln>
        </p:spPr>
      </p:pic>
    </p:spTree>
    <p:extLst>
      <p:ext uri="{BB962C8B-B14F-4D97-AF65-F5344CB8AC3E}">
        <p14:creationId xmlns:p14="http://schemas.microsoft.com/office/powerpoint/2010/main" val="14927251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3505199"/>
          </a:xfrm>
        </p:spPr>
        <p:txBody>
          <a:bodyPr>
            <a:noAutofit/>
          </a:bodyPr>
          <a:lstStyle/>
          <a:p>
            <a:pPr marL="0" indent="0" algn="r" rtl="1">
              <a:buNone/>
            </a:pPr>
            <a:r>
              <a:rPr lang="fa-IR" sz="2400" b="1" dirty="0" smtClean="0">
                <a:cs typeface="B Titr" panose="00000700000000000000" pitchFamily="2" charset="-78"/>
              </a:rPr>
              <a:t>1- آشنایی </a:t>
            </a:r>
            <a:r>
              <a:rPr lang="fa-IR" sz="2400" b="1" dirty="0">
                <a:cs typeface="B Titr" panose="00000700000000000000" pitchFamily="2" charset="-78"/>
              </a:rPr>
              <a:t>با </a:t>
            </a:r>
            <a:r>
              <a:rPr lang="fa-IR" sz="2400" b="1" dirty="0" err="1">
                <a:cs typeface="B Titr" panose="00000700000000000000" pitchFamily="2" charset="-78"/>
              </a:rPr>
              <a:t>معادلات</a:t>
            </a:r>
            <a:r>
              <a:rPr lang="fa-IR" sz="2400" b="1" dirty="0">
                <a:cs typeface="B Titr" panose="00000700000000000000" pitchFamily="2" charset="-78"/>
              </a:rPr>
              <a:t> حاکم بر عملیات </a:t>
            </a:r>
            <a:r>
              <a:rPr lang="fa-IR" sz="2400" b="1" dirty="0" err="1">
                <a:cs typeface="B Titr" panose="00000700000000000000" pitchFamily="2" charset="-78"/>
              </a:rPr>
              <a:t>راکتور</a:t>
            </a:r>
            <a:r>
              <a:rPr lang="fa-IR" sz="2400" b="1" dirty="0">
                <a:cs typeface="B Titr" panose="00000700000000000000" pitchFamily="2" charset="-78"/>
              </a:rPr>
              <a:t> بستر سیال</a:t>
            </a:r>
          </a:p>
          <a:p>
            <a:pPr marL="800100" lvl="1" indent="-342900" algn="r" rtl="1">
              <a:buFont typeface="Arial" panose="020B0604020202020204" pitchFamily="34" charset="0"/>
              <a:buChar char="•"/>
            </a:pPr>
            <a:r>
              <a:rPr lang="fa-IR" sz="2400" b="1" dirty="0">
                <a:cs typeface="B Titr" panose="00000700000000000000" pitchFamily="2" charset="-78"/>
              </a:rPr>
              <a:t>کسر فضای خالی در کمینه </a:t>
            </a:r>
            <a:r>
              <a:rPr lang="fa-IR" sz="2400" b="1" dirty="0" err="1">
                <a:cs typeface="B Titr" panose="00000700000000000000" pitchFamily="2" charset="-78"/>
              </a:rPr>
              <a:t>سیالیت</a:t>
            </a:r>
            <a:endParaRPr lang="fa-IR" sz="2400" b="1" dirty="0">
              <a:cs typeface="B Titr" panose="00000700000000000000" pitchFamily="2" charset="-78"/>
            </a:endParaRPr>
          </a:p>
          <a:p>
            <a:pPr marL="800100" lvl="1" indent="-342900" algn="r" rtl="1">
              <a:buFont typeface="Arial" panose="020B0604020202020204" pitchFamily="34" charset="0"/>
              <a:buChar char="•"/>
            </a:pPr>
            <a:r>
              <a:rPr lang="fa-IR" sz="2400" b="1" dirty="0">
                <a:cs typeface="B Titr" panose="00000700000000000000" pitchFamily="2" charset="-78"/>
              </a:rPr>
              <a:t>سرعت کمینه </a:t>
            </a:r>
            <a:r>
              <a:rPr lang="fa-IR" sz="2400" b="1" dirty="0" err="1">
                <a:cs typeface="B Titr" panose="00000700000000000000" pitchFamily="2" charset="-78"/>
              </a:rPr>
              <a:t>سیالیت</a:t>
            </a:r>
            <a:endParaRPr lang="fa-IR" sz="2400" b="1" dirty="0">
              <a:cs typeface="B Titr" panose="00000700000000000000" pitchFamily="2" charset="-78"/>
            </a:endParaRPr>
          </a:p>
          <a:p>
            <a:pPr marL="800100" lvl="1" indent="-342900" algn="r" rtl="1">
              <a:buFont typeface="Arial" panose="020B0604020202020204" pitchFamily="34" charset="0"/>
              <a:buChar char="•"/>
            </a:pPr>
            <a:r>
              <a:rPr lang="fa-IR" sz="2400" b="1" dirty="0">
                <a:cs typeface="B Titr" panose="00000700000000000000" pitchFamily="2" charset="-78"/>
              </a:rPr>
              <a:t>سرعت حد</a:t>
            </a:r>
          </a:p>
          <a:p>
            <a:pPr marL="800100" lvl="1" indent="-342900" algn="r" rtl="1">
              <a:buFont typeface="Arial" panose="020B0604020202020204" pitchFamily="34" charset="0"/>
              <a:buChar char="•"/>
            </a:pPr>
            <a:r>
              <a:rPr lang="fa-IR" sz="2400" b="1" dirty="0">
                <a:cs typeface="B Titr" panose="00000700000000000000" pitchFamily="2" charset="-78"/>
              </a:rPr>
              <a:t>سرعت صعود حباب</a:t>
            </a:r>
          </a:p>
          <a:p>
            <a:pPr marL="800100" lvl="1" indent="-342900" algn="r" rtl="1">
              <a:buFont typeface="Arial" panose="020B0604020202020204" pitchFamily="34" charset="0"/>
              <a:buChar char="•"/>
            </a:pPr>
            <a:r>
              <a:rPr lang="fa-IR" sz="2400" b="1" dirty="0">
                <a:cs typeface="B Titr" panose="00000700000000000000" pitchFamily="2" charset="-78"/>
              </a:rPr>
              <a:t>قطر حباب</a:t>
            </a:r>
          </a:p>
          <a:p>
            <a:pPr marL="800100" lvl="1" indent="-342900" algn="r" rtl="1">
              <a:buFont typeface="Arial" panose="020B0604020202020204" pitchFamily="34" charset="0"/>
              <a:buChar char="•"/>
            </a:pPr>
            <a:r>
              <a:rPr lang="fa-IR" sz="2400" b="1" dirty="0">
                <a:cs typeface="B Titr" panose="00000700000000000000" pitchFamily="2" charset="-78"/>
              </a:rPr>
              <a:t>ارتفاع عملیاتی بستر</a:t>
            </a:r>
          </a:p>
          <a:p>
            <a:pPr algn="r" rtl="1"/>
            <a:r>
              <a:rPr lang="fa-IR" sz="2400" b="1" dirty="0" smtClean="0">
                <a:cs typeface="B Titr" panose="00000700000000000000" pitchFamily="2" charset="-78"/>
              </a:rPr>
              <a:t>2- </a:t>
            </a:r>
            <a:r>
              <a:rPr lang="fa-IR" sz="2400" b="1" dirty="0" err="1">
                <a:cs typeface="B Titr" panose="00000700000000000000" pitchFamily="2" charset="-78"/>
              </a:rPr>
              <a:t>معادلات</a:t>
            </a:r>
            <a:r>
              <a:rPr lang="fa-IR" sz="2400" b="1" dirty="0">
                <a:cs typeface="B Titr" panose="00000700000000000000" pitchFamily="2" charset="-78"/>
              </a:rPr>
              <a:t> موازنه جرم حول فاز های گاز و جامد</a:t>
            </a: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4250</TotalTime>
  <Words>530</Words>
  <Application>Microsoft Office PowerPoint</Application>
  <PresentationFormat>On-screen Show (4:3)</PresentationFormat>
  <Paragraphs>43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            نرم افزار شبیه ساز راکتور بستر سیال برای واکنش کلرسیون سیلیکون سید امین الله رفیعی تیر 94 MarketCode.ir    </vt:lpstr>
      <vt:lpstr>PowerPoint Presentation</vt:lpstr>
      <vt:lpstr>PowerPoint Presentation</vt:lpstr>
      <vt:lpstr>PowerPoint Presentation</vt:lpstr>
      <vt:lpstr>توانمندیهای کُد</vt:lpstr>
      <vt:lpstr>توانمندیهای کُد</vt:lpstr>
      <vt:lpstr>توانمندیهای کُد</vt:lpstr>
      <vt:lpstr>توانمندیهای کُد</vt:lpstr>
      <vt:lpstr>آنچه در این کد خواهید آموخت</vt:lpstr>
      <vt:lpstr>آنچه در این کد خواهید آموخت</vt:lpstr>
      <vt:lpstr>آنچه در این کد خواهید آموخت</vt:lpstr>
      <vt:lpstr>آنچه در این کد خواهید آموخت</vt:lpstr>
      <vt:lpstr>نکات و الزامات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sadegh</cp:lastModifiedBy>
  <cp:revision>255</cp:revision>
  <dcterms:created xsi:type="dcterms:W3CDTF">2006-08-16T00:00:00Z</dcterms:created>
  <dcterms:modified xsi:type="dcterms:W3CDTF">2015-09-23T11:59:40Z</dcterms:modified>
</cp:coreProperties>
</file>